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Inter SemiBold"/>
      <p:regular r:id="rId10"/>
      <p:bold r:id="rId11"/>
      <p:italic r:id="rId12"/>
      <p:boldItalic r:id="rId13"/>
    </p:embeddedFon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80BE846-0714-4294-8B80-E3D6A4A5D290}">
  <a:tblStyle styleId="{D80BE846-0714-4294-8B80-E3D6A4A5D29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InterSemiBold-bold.fntdata"/><Relationship Id="rId10" Type="http://schemas.openxmlformats.org/officeDocument/2006/relationships/font" Target="fonts/InterSemiBold-regular.fntdata"/><Relationship Id="rId13" Type="http://schemas.openxmlformats.org/officeDocument/2006/relationships/font" Target="fonts/InterSemiBold-boldItalic.fntdata"/><Relationship Id="rId12" Type="http://schemas.openxmlformats.org/officeDocument/2006/relationships/font" Target="fonts/InterSemiBold-italic.fntdata"/><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b15e9cd81_0_39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b15e9cd81_0_3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f8db24034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f8db24034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f8db24034f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f8db24034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Historical Empathy</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Last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095235"/>
          <a:ext cx="3000000" cy="3000000"/>
        </p:xfrm>
        <a:graphic>
          <a:graphicData uri="http://schemas.openxmlformats.org/drawingml/2006/table">
            <a:tbl>
              <a:tblPr>
                <a:noFill/>
                <a:tableStyleId>{D80BE846-0714-4294-8B80-E3D6A4A5D290}</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C.W. Gortner, </a:t>
                      </a:r>
                      <a:r>
                        <a:rPr i="1" lang="en" sz="1200">
                          <a:latin typeface="Halant"/>
                          <a:ea typeface="Halant"/>
                          <a:cs typeface="Halant"/>
                          <a:sym typeface="Halant"/>
                        </a:rPr>
                        <a:t>The Last Queen</a:t>
                      </a:r>
                      <a:r>
                        <a:rPr lang="en" sz="1200">
                          <a:latin typeface="Halant"/>
                          <a:ea typeface="Halant"/>
                          <a:cs typeface="Halant"/>
                          <a:sym typeface="Halant"/>
                        </a:rPr>
                        <a:t>, 2006.</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Historical fiction, like </a:t>
                      </a:r>
                      <a:r>
                        <a:rPr i="1" lang="en" sz="1200">
                          <a:solidFill>
                            <a:schemeClr val="dk1"/>
                          </a:solidFill>
                          <a:latin typeface="Inter"/>
                          <a:ea typeface="Inter"/>
                          <a:cs typeface="Inter"/>
                          <a:sym typeface="Inter"/>
                        </a:rPr>
                        <a:t>Malinche </a:t>
                      </a:r>
                      <a:r>
                        <a:rPr lang="en" sz="1200">
                          <a:solidFill>
                            <a:schemeClr val="dk1"/>
                          </a:solidFill>
                          <a:latin typeface="Inter"/>
                          <a:ea typeface="Inter"/>
                          <a:cs typeface="Inter"/>
                          <a:sym typeface="Inter"/>
                        </a:rPr>
                        <a:t>by Laura Esquivel, can be a great way to learn about people and events from the past. Authors of historical fiction use real settings, characters, and events blended with creating storytelling to bring history to life. However, it’s important to remember that some details might be changed or added for dramatic effect. It is important to compare the narrative with primary and secondary sources to get an accurate view of the past.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In this excerpt, Juana, daughter of King Ferdinand II and Queen Isabel I of Spain, speaks with her father about her arranged marriage to Philip, of the Austrian Hapsburgs.</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“Lamentably, treaties are only as good as those who sign them. While in Aragón, I received word that my old enemy Charles is dead. He named his cousin Louis d’Orléans as his successor. Louis is a true Valois, without scruple or </a:t>
                      </a:r>
                      <a:r>
                        <a:rPr lang="en" sz="1200">
                          <a:solidFill>
                            <a:schemeClr val="dk1"/>
                          </a:solidFill>
                          <a:latin typeface="Inter"/>
                          <a:ea typeface="Inter"/>
                          <a:cs typeface="Inter"/>
                          <a:sym typeface="Inter"/>
                        </a:rPr>
                        <a:t>conscience</a:t>
                      </a:r>
                      <a:r>
                        <a:rPr lang="en" sz="1200">
                          <a:solidFill>
                            <a:schemeClr val="dk1"/>
                          </a:solidFill>
                          <a:latin typeface="Inter"/>
                          <a:ea typeface="Inter"/>
                          <a:cs typeface="Inter"/>
                          <a:sym typeface="Inter"/>
                        </a:rPr>
                        <a:t>. He </a:t>
                      </a:r>
                      <a:r>
                        <a:rPr lang="en" sz="1200">
                          <a:solidFill>
                            <a:schemeClr val="dk1"/>
                          </a:solidFill>
                          <a:latin typeface="Inter"/>
                          <a:ea typeface="Inter"/>
                          <a:cs typeface="Inter"/>
                          <a:sym typeface="Inter"/>
                        </a:rPr>
                        <a:t>despises my hold on Naples and has proclaimed he’ll fight me for it. Any way he starts over Naples will be war with Spain.”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flared at once. “If he declares war, then we’ll defeat him as we did the Moors!”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“Unfortunately, it’s not that easy. Naples is the gateway to the African trade routes. It’s far away and Louis knows we can’t afford to wage war on two fronts without emptying our coffers and exposing Aragón to a French attack. Remember, Aragón shares a border with France and Italy. Louis can march his armies straight through my kingdom. And as soon as he’s crowned, I fear he’ll do just that. He’ll make us divide our resources and we haven’t the money or the men.”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clenched my fists at the image of the French swarming into my father’s kingdom, as they had since time immemorial, impeccable in their hunger for spoil and blood.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“It’s quite simple, really,” he went on. “Isabel and I expended our treasuries on the Moorish crusade, and both our Cortes refuse to sanction further taxes. They do have that right: they are the voice of the common people and unlike other rulers in Europe, we rule by their consent. Spain has given us all she has, and wars cost money, lots of it. Hence the Habsburg marriages.”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frowned. “The Habsburgs will give us money to fight the French?”</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conflict exists between Spain and France (Louis)?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63" name="Google Shape;63;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Last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4" name="Google Shape;64;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5" name="Google Shape;65;p14"/>
          <p:cNvGraphicFramePr/>
          <p:nvPr/>
        </p:nvGraphicFramePr>
        <p:xfrm>
          <a:off x="469041" y="1095235"/>
          <a:ext cx="3000000" cy="3000000"/>
        </p:xfrm>
        <a:graphic>
          <a:graphicData uri="http://schemas.openxmlformats.org/drawingml/2006/table">
            <a:tbl>
              <a:tblPr>
                <a:noFill/>
                <a:tableStyleId>{D80BE846-0714-4294-8B80-E3D6A4A5D290}</a:tableStyleId>
              </a:tblPr>
              <a:tblGrid>
                <a:gridCol w="1590275"/>
                <a:gridCol w="1166200"/>
                <a:gridCol w="2038925"/>
                <a:gridCol w="2038925"/>
              </a:tblGrid>
              <a:tr h="35005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“Not money, Security. Through the marriages, we’ll be allied to them. Trust me when I say Louis will think twice about declaring against me if he thinks the Habsburgs will turn on him. The emperor is canny: he’s a friend of everyone and a confident of no one. For now, he sees the advantage in Spain, but should Louis convince him to join the French cause instead, together he and the Habsburgs could bring us no end of trouble.”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considered this. Unlike my sisters who rarely looked beyond their apartment doors, I’d always had an ear for the goings-on at court. I’d often overheard nobles discussing the fact that while rich in land, Spain’s treasury never overflowed, its deficit increased by the demands of the Reconquest.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about Admiral Col</a:t>
                      </a:r>
                      <a:r>
                        <a:rPr lang="en" sz="1200">
                          <a:solidFill>
                            <a:schemeClr val="dk1"/>
                          </a:solidFill>
                          <a:latin typeface="Inter"/>
                          <a:ea typeface="Inter"/>
                          <a:cs typeface="Inter"/>
                          <a:sym typeface="Inter"/>
                        </a:rPr>
                        <a:t>ón’s colonies?” I asked. “Isn’t their gold to be had there?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“That charlatan?” He blew air out the side of his mouth. “A New World, he calls it, when all he’s found is a parcel of mosquito-ridden isles. He may have earned himself a title for discovering land beyond the Ocean Sea, but whether there’s any gold there remains to be seen.”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marveled at this disparity in my parents’ characters. To my mother, Cristobal Colón’s New World represented thousands of heathen souls awaiting the world of God; to my father, it was but an inordinate expense, better directed to the defense of Spain.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“Don’t tell your mother I said that,” he added with a wink, as if he’d read my thoughts. “She’d have my head. She’s convinced one day Colón will discover a city paved in gold, filled with savages clamoring for Cisneros and his pyres.”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As my laughter pealed out, I felt my cares lift from me for the first time in weeks.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“There,” he said. “That is how I like to see you. You must laugh often, my daughter. It is good for the soul.” He paused. “Do you now understand why the marriage is important?”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do. By marrying me to Philip, and Juan to his sister, the Habsburgs will lend us their power, and France will be forced to negotiate with us rather than simply declare war.”</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would the Habsburgs (Austria) help King Ferdinand II (the Spanish monarch)?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opinions were given by the king and queen about </a:t>
                      </a:r>
                      <a:r>
                        <a:rPr lang="en" sz="1200">
                          <a:solidFill>
                            <a:schemeClr val="dk1"/>
                          </a:solidFill>
                          <a:latin typeface="Inter"/>
                          <a:ea typeface="Inter"/>
                          <a:cs typeface="Inter"/>
                          <a:sym typeface="Inter"/>
                        </a:rPr>
                        <a:t>Colón’s expeditions?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issues within Spain impact their attitude toward exploration?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71" name="Google Shape;7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2" name="Google Shape;72;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3" name="Google Shape;7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4" name="Google Shape;74;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5" name="Google Shape;75;p15"/>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76" name="Google Shape;76;p15"/>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77" name="Google Shape;77;p15"/>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78" name="Google Shape;78;p15"/>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79" name="Google Shape;79;p15"/>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European Exploration</a:t>
            </a:r>
            <a:endParaRPr b="1" sz="1500">
              <a:latin typeface="Inter"/>
              <a:ea typeface="Inter"/>
              <a:cs typeface="Inter"/>
              <a:sym typeface="Inter"/>
            </a:endParaRPr>
          </a:p>
        </p:txBody>
      </p:sp>
      <p:sp>
        <p:nvSpPr>
          <p:cNvPr id="80" name="Google Shape;80;p15"/>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81" name="Google Shape;81;p15"/>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82" name="Google Shape;82;p15"/>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83" name="Google Shape;83;p15"/>
          <p:cNvSpPr txBox="1"/>
          <p:nvPr/>
        </p:nvSpPr>
        <p:spPr>
          <a:xfrm>
            <a:off x="477200" y="8155250"/>
            <a:ext cx="6825900" cy="9198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________________________________________________________________________________________</a:t>
            </a:r>
            <a:endParaRPr sz="1300">
              <a:latin typeface="Inter"/>
              <a:ea typeface="Inter"/>
              <a:cs typeface="Inter"/>
              <a:sym typeface="Inter"/>
            </a:endParaRPr>
          </a:p>
        </p:txBody>
      </p:sp>
      <p:cxnSp>
        <p:nvCxnSpPr>
          <p:cNvPr id="84" name="Google Shape;84;p15"/>
          <p:cNvCxnSpPr>
            <a:stCxn id="79" idx="2"/>
            <a:endCxn id="75"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85" name="Google Shape;85;p15"/>
          <p:cNvCxnSpPr>
            <a:stCxn id="79" idx="2"/>
            <a:endCxn id="81"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86" name="Google Shape;86;p15"/>
          <p:cNvCxnSpPr>
            <a:stCxn id="79" idx="2"/>
            <a:endCxn id="80"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87" name="Google Shape;87;p15"/>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