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</p:sldIdLst>
  <p:sldSz cy="10058400" cx="7772400"/>
  <p:notesSz cx="6858000" cy="9144000"/>
  <p:embeddedFontLst>
    <p:embeddedFont>
      <p:font typeface="Halant"/>
      <p:regular r:id="rId9"/>
      <p:bold r:id="rId10"/>
    </p:embeddedFont>
    <p:embeddedFont>
      <p:font typeface="Inter"/>
      <p:regular r:id="rId11"/>
      <p:bold r:id="rId12"/>
      <p:italic r:id="rId13"/>
      <p:boldItalic r:id="rId14"/>
    </p:embeddedFont>
    <p:embeddedFont>
      <p:font typeface="Plus Jakarta Sans Medium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DB01889-79B5-4352-8EAA-536C6B24761E}">
  <a:tblStyle styleId="{1DB01889-79B5-4352-8EAA-536C6B24761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font" Target="fonts/Halant-bold.fntdata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regular.fntdata"/><Relationship Id="rId15" Type="http://schemas.openxmlformats.org/officeDocument/2006/relationships/font" Target="fonts/PlusJakartaSansMedium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Medium-italic.fntdata"/><Relationship Id="rId16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Medium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39de1b9a4a_0_5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39de1b9a4a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rtl="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rtl="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rtl="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rtl="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rtl="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rtl="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rtl="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rtl="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 rtl="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 rtl="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 rtl="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 rtl="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 rtl="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 rtl="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 rtl="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 rtl="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 rtl="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 rtl="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 rtl="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 rtl="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rtl="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rtl="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rtl="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rtl="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rtl="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rtl="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rtl="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rtl="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rtl="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rtl="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rtl="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rtl="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rtl="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rtl="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rtl="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rtl="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rtl="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 rtl="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 algn="r">
              <a:buNone/>
              <a:defRPr sz="1100">
                <a:solidFill>
                  <a:schemeClr val="dk2"/>
                </a:solidFill>
              </a:defRPr>
            </a:lvl1pPr>
            <a:lvl2pPr lvl="1" rtl="0" algn="r">
              <a:buNone/>
              <a:defRPr sz="1100">
                <a:solidFill>
                  <a:schemeClr val="dk2"/>
                </a:solidFill>
              </a:defRPr>
            </a:lvl2pPr>
            <a:lvl3pPr lvl="2" rtl="0" algn="r">
              <a:buNone/>
              <a:defRPr sz="1100">
                <a:solidFill>
                  <a:schemeClr val="dk2"/>
                </a:solidFill>
              </a:defRPr>
            </a:lvl3pPr>
            <a:lvl4pPr lvl="3" rtl="0" algn="r">
              <a:buNone/>
              <a:defRPr sz="1100">
                <a:solidFill>
                  <a:schemeClr val="dk2"/>
                </a:solidFill>
              </a:defRPr>
            </a:lvl4pPr>
            <a:lvl5pPr lvl="4" rtl="0" algn="r">
              <a:buNone/>
              <a:defRPr sz="1100">
                <a:solidFill>
                  <a:schemeClr val="dk2"/>
                </a:solidFill>
              </a:defRPr>
            </a:lvl5pPr>
            <a:lvl6pPr lvl="5" rtl="0" algn="r">
              <a:buNone/>
              <a:defRPr sz="1100">
                <a:solidFill>
                  <a:schemeClr val="dk2"/>
                </a:solidFill>
              </a:defRPr>
            </a:lvl6pPr>
            <a:lvl7pPr lvl="6" rtl="0" algn="r">
              <a:buNone/>
              <a:defRPr sz="1100">
                <a:solidFill>
                  <a:schemeClr val="dk2"/>
                </a:solidFill>
              </a:defRPr>
            </a:lvl7pPr>
            <a:lvl8pPr lvl="7" rtl="0" algn="r">
              <a:buNone/>
              <a:defRPr sz="1100">
                <a:solidFill>
                  <a:schemeClr val="dk2"/>
                </a:solidFill>
              </a:defRPr>
            </a:lvl8pPr>
            <a:lvl9pPr lvl="8" rtl="0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0" y="0"/>
            <a:ext cx="7772400" cy="8781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Halant"/>
                <a:ea typeface="Halant"/>
                <a:cs typeface="Halant"/>
                <a:sym typeface="Halant"/>
              </a:rPr>
              <a:t>Structured Peer Discussion</a:t>
            </a:r>
            <a:endParaRPr sz="16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Global Trade Networks</a:t>
            </a:r>
            <a:endParaRPr sz="18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00" name="Google Shape;10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1" name="Google Shape;101;p25"/>
          <p:cNvGraphicFramePr/>
          <p:nvPr/>
        </p:nvGraphicFramePr>
        <p:xfrm>
          <a:off x="459802" y="1649173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{1DB01889-79B5-4352-8EAA-536C6B24761E}</a:tableStyleId>
              </a:tblPr>
              <a:tblGrid>
                <a:gridCol w="2018575"/>
                <a:gridCol w="2295275"/>
                <a:gridCol w="2524100"/>
              </a:tblGrid>
              <a:tr h="994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Your Claim</a:t>
                      </a:r>
                      <a:br>
                        <a:rPr b="1"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endParaRPr i="1"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Textual Evidence</a:t>
                      </a:r>
                      <a:endParaRPr b="1"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(document, author, quotation or paraphrase)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Anticipated Counterclaims</a:t>
                      </a:r>
                      <a:endParaRPr b="1"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(Why might people disagree with your claim?)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(Write/Answer a minimum of 2 counterclaims in this column).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66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_______________________ is historically significant because: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2366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_______________________ is historically significant because: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/>
                </a:tc>
              </a:tr>
              <a:tr h="2366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_______________________ is historically significant because: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/>
                </a:tc>
              </a:tr>
            </a:tbl>
          </a:graphicData>
        </a:graphic>
      </p:graphicFrame>
      <p:sp>
        <p:nvSpPr>
          <p:cNvPr id="102" name="Google Shape;102;p25"/>
          <p:cNvSpPr txBox="1"/>
          <p:nvPr/>
        </p:nvSpPr>
        <p:spPr>
          <a:xfrm>
            <a:off x="194563" y="878100"/>
            <a:ext cx="73833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02250" lIns="102250" spcFirstLastPara="1" rIns="102250" wrap="square" tIns="1022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Directions:  </a:t>
            </a: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Brainstorm answers to the questions below. Remember to support your claims with clear textual evidence and note the source of the evidence for easy reference during the </a:t>
            </a: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seminar</a:t>
            </a: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