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10287000" cx="18288000"/>
  <p:notesSz cx="6858000" cy="9144000"/>
  <p:embeddedFontLst>
    <p:embeddedFont>
      <p:font typeface="Halant"/>
      <p:bold r:id="rId11"/>
    </p:embeddedFont>
    <p:embeddedFont>
      <p:font typeface="Inter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alant-bold.fntdata"/><Relationship Id="rId10" Type="http://schemas.openxmlformats.org/officeDocument/2006/relationships/slide" Target="slides/slide5.xml"/><Relationship Id="rId13" Type="http://schemas.openxmlformats.org/officeDocument/2006/relationships/font" Target="fonts/Inter-bold.fntdata"/><Relationship Id="rId12" Type="http://schemas.openxmlformats.org/officeDocument/2006/relationships/font" Target="fonts/Inter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Inter-boldItalic.fntdata"/><Relationship Id="rId14" Type="http://schemas.openxmlformats.org/officeDocument/2006/relationships/font" Target="fonts/Inter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7887a6bb36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g27887a6bb36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306473aa2b9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g306473aa2b9_0_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306473aa2b9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g306473aa2b9_0_2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oogle Shape;84;p13"/>
          <p:cNvGrpSpPr/>
          <p:nvPr/>
        </p:nvGrpSpPr>
        <p:grpSpPr>
          <a:xfrm>
            <a:off x="-31071" y="-180826"/>
            <a:ext cx="4239084" cy="10467826"/>
            <a:chOff x="0" y="-241102"/>
            <a:chExt cx="5652112" cy="13957102"/>
          </a:xfrm>
        </p:grpSpPr>
        <p:grpSp>
          <p:nvGrpSpPr>
            <p:cNvPr id="85" name="Google Shape;85;p13"/>
            <p:cNvGrpSpPr/>
            <p:nvPr/>
          </p:nvGrpSpPr>
          <p:grpSpPr>
            <a:xfrm>
              <a:off x="2826056" y="-241102"/>
              <a:ext cx="2826056" cy="13957102"/>
              <a:chOff x="0" y="-47625"/>
              <a:chExt cx="558233" cy="2756958"/>
            </a:xfrm>
          </p:grpSpPr>
          <p:sp>
            <p:nvSpPr>
              <p:cNvPr id="86" name="Google Shape;86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87" name="Google Shape;87;p13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88" name="Google Shape;88;p13"/>
            <p:cNvGrpSpPr/>
            <p:nvPr/>
          </p:nvGrpSpPr>
          <p:grpSpPr>
            <a:xfrm>
              <a:off x="1413028" y="-241102"/>
              <a:ext cx="2826056" cy="13957102"/>
              <a:chOff x="0" y="-47625"/>
              <a:chExt cx="558233" cy="2756958"/>
            </a:xfrm>
          </p:grpSpPr>
          <p:sp>
            <p:nvSpPr>
              <p:cNvPr id="89" name="Google Shape;89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90" name="Google Shape;90;p13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91" name="Google Shape;91;p13"/>
            <p:cNvGrpSpPr/>
            <p:nvPr/>
          </p:nvGrpSpPr>
          <p:grpSpPr>
            <a:xfrm>
              <a:off x="0" y="-241102"/>
              <a:ext cx="2826056" cy="13957102"/>
              <a:chOff x="0" y="-47625"/>
              <a:chExt cx="558233" cy="2756958"/>
            </a:xfrm>
          </p:grpSpPr>
          <p:sp>
            <p:nvSpPr>
              <p:cNvPr id="92" name="Google Shape;92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93" name="Google Shape;93;p13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94" name="Google Shape;94;p13"/>
          <p:cNvSpPr txBox="1"/>
          <p:nvPr/>
        </p:nvSpPr>
        <p:spPr>
          <a:xfrm>
            <a:off x="4353388" y="1960066"/>
            <a:ext cx="14079900" cy="5125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10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MOTIVES FOR EXPLORATION SILENT DISCUSSION</a:t>
            </a:r>
            <a:endParaRPr sz="100"/>
          </a:p>
        </p:txBody>
      </p:sp>
      <p:sp>
        <p:nvSpPr>
          <p:cNvPr id="95" name="Google Shape;95;p13"/>
          <p:cNvSpPr/>
          <p:nvPr/>
        </p:nvSpPr>
        <p:spPr>
          <a:xfrm>
            <a:off x="12646898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6" name="Google Shape;96;p13"/>
          <p:cNvSpPr txBox="1"/>
          <p:nvPr/>
        </p:nvSpPr>
        <p:spPr>
          <a:xfrm>
            <a:off x="4633952" y="7263196"/>
            <a:ext cx="12625200" cy="88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735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2: Exploration &amp; Colonization</a:t>
            </a:r>
            <a:endParaRPr/>
          </a:p>
        </p:txBody>
      </p:sp>
      <p:sp>
        <p:nvSpPr>
          <p:cNvPr id="97" name="Google Shape;97;p13"/>
          <p:cNvSpPr/>
          <p:nvPr/>
        </p:nvSpPr>
        <p:spPr>
          <a:xfrm>
            <a:off x="11118095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8" name="Google Shape;98;p13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99" name="Google Shape;99;p13"/>
          <p:cNvCxnSpPr/>
          <p:nvPr/>
        </p:nvCxnSpPr>
        <p:spPr>
          <a:xfrm flipH="1" rot="10800000">
            <a:off x="653933" y="-2969"/>
            <a:ext cx="3600" cy="28959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0" name="Google Shape;100;p13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4"/>
          <p:cNvSpPr txBox="1"/>
          <p:nvPr/>
        </p:nvSpPr>
        <p:spPr>
          <a:xfrm>
            <a:off x="1791340" y="3962780"/>
            <a:ext cx="14705400" cy="23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-US" sz="5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do both fiction and nonfiction sources deepen the understanding of Spanish motives for exploration?</a:t>
            </a:r>
            <a:endParaRPr i="1" sz="5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6" name="Google Shape;106;p14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07" name="Google Shape;107;p14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08" name="Google Shape;108;p1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09" name="Google Shape;109;p1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10" name="Google Shape;110;p1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1" name="Google Shape;111;p14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12" name="Google Shape;112;p1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13" name="Google Shape;113;p1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14" name="Google Shape;114;p14"/>
          <p:cNvSpPr txBox="1"/>
          <p:nvPr/>
        </p:nvSpPr>
        <p:spPr>
          <a:xfrm>
            <a:off x="2553980" y="19431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/>
          </a:p>
        </p:txBody>
      </p:sp>
      <p:grpSp>
        <p:nvGrpSpPr>
          <p:cNvPr id="115" name="Google Shape;115;p14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16" name="Google Shape;116;p1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17" name="Google Shape;117;p1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8" name="Google Shape;118;p1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9" name="Google Shape;119;p14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120" name="Google Shape;120;p14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3400" y="3645000"/>
            <a:ext cx="8602848" cy="4839110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15"/>
          <p:cNvSpPr txBox="1"/>
          <p:nvPr/>
        </p:nvSpPr>
        <p:spPr>
          <a:xfrm>
            <a:off x="9622774" y="4219950"/>
            <a:ext cx="80034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Dialogue about a specific topic or set of documents without verbal communication. </a:t>
            </a:r>
            <a:endParaRPr sz="4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7" name="Google Shape;127;p15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28" name="Google Shape;128;p15"/>
          <p:cNvGrpSpPr/>
          <p:nvPr/>
        </p:nvGrpSpPr>
        <p:grpSpPr>
          <a:xfrm>
            <a:off x="-254016" y="9230009"/>
            <a:ext cx="18796033" cy="937061"/>
            <a:chOff x="204" y="0"/>
            <a:chExt cx="25061377" cy="1249415"/>
          </a:xfrm>
        </p:grpSpPr>
        <p:grpSp>
          <p:nvGrpSpPr>
            <p:cNvPr id="129" name="Google Shape;129;p15"/>
            <p:cNvGrpSpPr/>
            <p:nvPr/>
          </p:nvGrpSpPr>
          <p:grpSpPr>
            <a:xfrm rot="5400000">
              <a:off x="12002626" y="-11663734"/>
              <a:ext cx="1249415" cy="24576881"/>
              <a:chOff x="0" y="-38100"/>
              <a:chExt cx="246798" cy="4854693"/>
            </a:xfrm>
          </p:grpSpPr>
          <p:sp>
            <p:nvSpPr>
              <p:cNvPr id="130" name="Google Shape;130;p1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31" name="Google Shape;131;p15"/>
              <p:cNvSpPr txBox="1"/>
              <p:nvPr/>
            </p:nvSpPr>
            <p:spPr>
              <a:xfrm>
                <a:off x="0" y="-38100"/>
                <a:ext cx="246798" cy="485469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2" name="Google Shape;132;p15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33" name="Google Shape;133;p15"/>
            <p:cNvCxnSpPr/>
            <p:nvPr/>
          </p:nvCxnSpPr>
          <p:spPr>
            <a:xfrm>
              <a:off x="204" y="612007"/>
              <a:ext cx="9473686" cy="254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34" name="Google Shape;134;p15"/>
            <p:cNvCxnSpPr/>
            <p:nvPr/>
          </p:nvCxnSpPr>
          <p:spPr>
            <a:xfrm>
              <a:off x="15587895" y="612007"/>
              <a:ext cx="9473686" cy="254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35" name="Google Shape;135;p15"/>
          <p:cNvSpPr txBox="1"/>
          <p:nvPr/>
        </p:nvSpPr>
        <p:spPr>
          <a:xfrm>
            <a:off x="2553980" y="876300"/>
            <a:ext cx="13179900" cy="26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WHAT IS A SILENT DISCUSSION?</a:t>
            </a:r>
            <a:endParaRPr/>
          </a:p>
        </p:txBody>
      </p:sp>
      <p:grpSp>
        <p:nvGrpSpPr>
          <p:cNvPr id="136" name="Google Shape;136;p15"/>
          <p:cNvGrpSpPr/>
          <p:nvPr/>
        </p:nvGrpSpPr>
        <p:grpSpPr>
          <a:xfrm>
            <a:off x="15859155" y="-98041"/>
            <a:ext cx="1562626" cy="1771266"/>
            <a:chOff x="0" y="-130721"/>
            <a:chExt cx="2083500" cy="2361688"/>
          </a:xfrm>
        </p:grpSpPr>
        <p:grpSp>
          <p:nvGrpSpPr>
            <p:cNvPr id="137" name="Google Shape;137;p15"/>
            <p:cNvGrpSpPr/>
            <p:nvPr/>
          </p:nvGrpSpPr>
          <p:grpSpPr>
            <a:xfrm>
              <a:off x="75599" y="-130721"/>
              <a:ext cx="1932284" cy="2361688"/>
              <a:chOff x="0" y="-47625"/>
              <a:chExt cx="703982" cy="860425"/>
            </a:xfrm>
          </p:grpSpPr>
          <p:sp>
            <p:nvSpPr>
              <p:cNvPr id="138" name="Google Shape;138;p1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9" name="Google Shape;139;p15"/>
              <p:cNvSpPr txBox="1"/>
              <p:nvPr/>
            </p:nvSpPr>
            <p:spPr>
              <a:xfrm>
                <a:off x="0" y="-47625"/>
                <a:ext cx="703982" cy="7334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0" name="Google Shape;140;p15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141" name="Google Shape;141;p15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6"/>
          <p:cNvSpPr txBox="1"/>
          <p:nvPr/>
        </p:nvSpPr>
        <p:spPr>
          <a:xfrm>
            <a:off x="886125" y="3686550"/>
            <a:ext cx="13985700" cy="49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82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4000"/>
              <a:buFont typeface="Inter"/>
              <a:buChar char="●"/>
            </a:pPr>
            <a:r>
              <a:rPr lang="en-US" sz="4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Move quietly to your first station</a:t>
            </a:r>
            <a:endParaRPr sz="4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82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4000"/>
              <a:buFont typeface="Inter"/>
              <a:buChar char="●"/>
            </a:pPr>
            <a:r>
              <a:rPr lang="en-US" sz="4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Read the document carefully</a:t>
            </a:r>
            <a:endParaRPr sz="4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82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4000"/>
              <a:buFont typeface="Inter"/>
              <a:buChar char="●"/>
            </a:pPr>
            <a:r>
              <a:rPr lang="en-US" sz="4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Consider the options for written discussion (next slide)</a:t>
            </a:r>
            <a:endParaRPr sz="4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82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4000"/>
              <a:buFont typeface="Inter"/>
              <a:buChar char="●"/>
            </a:pPr>
            <a:r>
              <a:rPr lang="en-US" sz="4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Contribute respectfully to the discussion</a:t>
            </a:r>
            <a:endParaRPr sz="4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82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4000"/>
              <a:buFont typeface="Inter"/>
              <a:buChar char="●"/>
            </a:pPr>
            <a:r>
              <a:rPr lang="en-US" sz="4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When the time is up, leave the document at the station and move on to the next station</a:t>
            </a:r>
            <a:endParaRPr sz="4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82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4000"/>
              <a:buFont typeface="Inter"/>
              <a:buChar char="●"/>
            </a:pPr>
            <a:r>
              <a:rPr lang="en-US" sz="4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Silently repeat the process of reading, reflecting, and writing at each station</a:t>
            </a:r>
            <a:endParaRPr sz="4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7" name="Google Shape;147;p16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48" name="Google Shape;148;p16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49" name="Google Shape;149;p1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50" name="Google Shape;150;p1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51" name="Google Shape;151;p1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2" name="Google Shape;152;p16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53" name="Google Shape;153;p1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4" name="Google Shape;154;p1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55" name="Google Shape;155;p16"/>
          <p:cNvSpPr txBox="1"/>
          <p:nvPr/>
        </p:nvSpPr>
        <p:spPr>
          <a:xfrm>
            <a:off x="2553980" y="876300"/>
            <a:ext cx="13179900" cy="26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SILENT DISCUSSION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EXPECTATIONS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156" name="Google Shape;156;p16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57" name="Google Shape;157;p1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58" name="Google Shape;158;p1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9" name="Google Shape;159;p1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0" name="Google Shape;160;p16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161" name="Google Shape;161;p16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Google Shape;16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90300" y="3998200"/>
            <a:ext cx="7882123" cy="4433708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17"/>
          <p:cNvSpPr txBox="1"/>
          <p:nvPr/>
        </p:nvSpPr>
        <p:spPr>
          <a:xfrm>
            <a:off x="886125" y="3534150"/>
            <a:ext cx="16686300" cy="54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000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700"/>
              <a:buFont typeface="Inter"/>
              <a:buChar char="●"/>
            </a:pPr>
            <a:r>
              <a:rPr lang="en-US" sz="2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According to the source, what is the motivation for exploration?</a:t>
            </a:r>
            <a:endParaRPr sz="2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00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700"/>
              <a:buFont typeface="Inter"/>
              <a:buChar char="●"/>
            </a:pPr>
            <a:r>
              <a:rPr lang="en-US" sz="2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What vocabulary is unclear?</a:t>
            </a:r>
            <a:endParaRPr sz="2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00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700"/>
              <a:buFont typeface="Inter"/>
              <a:buChar char="●"/>
            </a:pPr>
            <a:r>
              <a:rPr lang="en-US" sz="2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Ask a question about the source</a:t>
            </a:r>
            <a:endParaRPr sz="2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00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700"/>
              <a:buFont typeface="Inter"/>
              <a:buChar char="●"/>
            </a:pPr>
            <a:r>
              <a:rPr lang="en-US" sz="2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Answer a question</a:t>
            </a:r>
            <a:endParaRPr sz="2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00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700"/>
              <a:buFont typeface="Inter"/>
              <a:buChar char="●"/>
            </a:pPr>
            <a:r>
              <a:rPr lang="en-US" sz="2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Connect to something you know</a:t>
            </a:r>
            <a:endParaRPr sz="2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00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700"/>
              <a:buFont typeface="Inter"/>
              <a:buChar char="●"/>
            </a:pPr>
            <a:r>
              <a:rPr lang="en-US" sz="2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Draw a visual representation</a:t>
            </a:r>
            <a:endParaRPr sz="2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00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700"/>
              <a:buFont typeface="Inter"/>
              <a:buChar char="●"/>
            </a:pPr>
            <a:r>
              <a:rPr lang="en-US" sz="2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Predict what happened next</a:t>
            </a:r>
            <a:endParaRPr sz="2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00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700"/>
              <a:buFont typeface="Inter"/>
              <a:buChar char="●"/>
            </a:pPr>
            <a:r>
              <a:rPr lang="en-US" sz="2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Build on a peer’s comment</a:t>
            </a:r>
            <a:endParaRPr sz="2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00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700"/>
              <a:buFont typeface="Inter"/>
              <a:buChar char="●"/>
            </a:pPr>
            <a:r>
              <a:rPr lang="en-US" sz="2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Challenge a peer’s comment</a:t>
            </a:r>
            <a:endParaRPr sz="2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8" name="Google Shape;168;p17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69" name="Google Shape;169;p17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70" name="Google Shape;170;p1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71" name="Google Shape;171;p1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72" name="Google Shape;172;p1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3" name="Google Shape;173;p17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74" name="Google Shape;174;p1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5" name="Google Shape;175;p1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76" name="Google Shape;176;p17"/>
          <p:cNvSpPr txBox="1"/>
          <p:nvPr/>
        </p:nvSpPr>
        <p:spPr>
          <a:xfrm>
            <a:off x="2553980" y="876300"/>
            <a:ext cx="13179900" cy="26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SILENT DISCUSSION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WRITING OPTIONS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177" name="Google Shape;177;p17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78" name="Google Shape;178;p1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79" name="Google Shape;179;p1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" name="Google Shape;180;p1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1" name="Google Shape;181;p17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182" name="Google Shape;182;p17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