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76FB4CF-35E1-4B37-B327-6916F4A0EA87}">
  <a:tblStyle styleId="{776FB4CF-35E1-4B37-B327-6916F4A0EA8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6aa5b2f3a9_0_173: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6aa5b2f3a9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I1ZkqSSMzBFqoJTdHKzWEz-ai9ufthjfKuOGRYaKZgM/copy?usp=sharing" TargetMode="External"/><Relationship Id="rId5" Type="http://schemas.openxmlformats.org/officeDocument/2006/relationships/hyperlink" Target="https://docs.google.com/presentation/d/1XXfk_MuszJYINpO_D5qFEjHeFTxMn7Y5YHvRh3daD3g/copy?usp=sharing" TargetMode="External"/><Relationship Id="rId6"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czvy9ceFptnkRnsSnF-cJ9Eq2XenWOcAUPSKOAVyGNs/copy?usp=sharing" TargetMode="External"/><Relationship Id="rId5" Type="http://schemas.openxmlformats.org/officeDocument/2006/relationships/hyperlink" Target="https://docs.google.com/presentation/d/1_-sxDupKuBFC8stLd-4_li-XAGV8UjYXhYtA4Yx9zks/copy?usp=sharing" TargetMode="External"/><Relationship Id="rId6"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cs.google.com/presentation/d/1QL921FR7RsNyxWhA1xX4jtOQKwY1qWhRDV2cuguy3g8/copy?usp=sharing" TargetMode="External"/><Relationship Id="rId5" Type="http://schemas.openxmlformats.org/officeDocument/2006/relationships/hyperlink" Target="https://www.youtube.com/watch?v=4DM3wLSIyls" TargetMode="External"/><Relationship Id="rId6" Type="http://schemas.openxmlformats.org/officeDocument/2006/relationships/image" Target="../media/image2.png"/><Relationship Id="rId7"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{776FB4CF-35E1-4B37-B327-6916F4A0EA87}</a:tableStyleId>
              </a:tblPr>
              <a:tblGrid>
                <a:gridCol w="1458775"/>
                <a:gridCol w="3684800"/>
                <a:gridCol w="3910450"/>
              </a:tblGrid>
              <a:tr h="3383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a:latin typeface="Inter"/>
                          <a:ea typeface="Inter"/>
                          <a:cs typeface="Inter"/>
                          <a:sym typeface="Inter"/>
                        </a:rPr>
                        <a:t>LESSON 1: Contextualization of European Exploration</a:t>
                      </a:r>
                      <a:endParaRPr b="1">
                        <a:latin typeface="Inter"/>
                        <a:ea typeface="Inter"/>
                        <a:cs typeface="Inter"/>
                        <a:sym typeface="Inter"/>
                      </a:endParaRPr>
                    </a:p>
                  </a:txBody>
                  <a:tcPr marT="91425" marB="91425" marR="91425" marL="91425"/>
                </a:tc>
                <a:tc hMerge="1"/>
              </a:tr>
              <a:tr h="494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How did major political, social, and technological developments in Europe stimulate an “Age of Exploration?”</a:t>
                      </a:r>
                      <a:endParaRPr sz="1200">
                        <a:latin typeface="Inter"/>
                        <a:ea typeface="Inter"/>
                        <a:cs typeface="Inter"/>
                        <a:sym typeface="Inter"/>
                      </a:endParaRPr>
                    </a:p>
                  </a:txBody>
                  <a:tcPr marT="91425" marB="91425" marR="91425" marL="91425"/>
                </a:tc>
                <a:tc hMerge="1"/>
              </a:tr>
              <a:tr h="32527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7.9, 7.16</a:t>
                      </a:r>
                      <a:endParaRPr sz="1200">
                        <a:latin typeface="Inter"/>
                        <a:ea typeface="Inter"/>
                        <a:cs typeface="Inter"/>
                        <a:sym typeface="Inter"/>
                      </a:endParaRPr>
                    </a:p>
                  </a:txBody>
                  <a:tcPr marT="91425" marB="91425" marR="91425" marL="91425"/>
                </a:tc>
                <a:tc hMerge="1"/>
              </a:tr>
              <a:tr h="494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Contextualization</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4684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 Model Vocabulary:</a:t>
                      </a:r>
                      <a:r>
                        <a:rPr lang="en" sz="1200">
                          <a:latin typeface="Inter"/>
                          <a:ea typeface="Inter"/>
                          <a:cs typeface="Inter"/>
                          <a:sym typeface="Inter"/>
                        </a:rPr>
                        <a:t> Age of Exploration</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A-Z Guide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36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4"/>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122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LAUNCH</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1 Supporting Questions within the  </a:t>
                      </a:r>
                      <a:r>
                        <a:rPr lang="en" sz="1200" u="sng">
                          <a:solidFill>
                            <a:schemeClr val="hlink"/>
                          </a:solidFill>
                          <a:latin typeface="Inter"/>
                          <a:ea typeface="Inter"/>
                          <a:cs typeface="Inter"/>
                          <a:sym typeface="Inter"/>
                          <a:hlinkClick r:id="rId5"/>
                        </a:rPr>
                        <a:t>“Inquiry Journal.” </a:t>
                      </a:r>
                      <a:endParaRPr sz="12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245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 </a:t>
                      </a:r>
                      <a:r>
                        <a:rPr lang="en" sz="1200">
                          <a:latin typeface="Inter"/>
                          <a:ea typeface="Inter"/>
                          <a:cs typeface="Inter"/>
                          <a:sym typeface="Inter"/>
                        </a:rPr>
                        <a:t>1</a:t>
                      </a:r>
                      <a:r>
                        <a:rPr lang="en" sz="1200">
                          <a:latin typeface="Inter"/>
                          <a:ea typeface="Inter"/>
                          <a:cs typeface="Inter"/>
                          <a:sym typeface="Inter"/>
                        </a:rPr>
                        <a:t>: U</a:t>
                      </a:r>
                      <a:r>
                        <a:rPr lang="en" sz="1200">
                          <a:solidFill>
                            <a:srgbClr val="000000"/>
                          </a:solidFill>
                          <a:latin typeface="Inter"/>
                          <a:ea typeface="Inter"/>
                          <a:cs typeface="Inter"/>
                          <a:sym typeface="Inter"/>
                        </a:rPr>
                        <a:t>nit </a:t>
                      </a:r>
                      <a:r>
                        <a:rPr lang="en" sz="1200">
                          <a:latin typeface="Inter"/>
                          <a:ea typeface="Inter"/>
                          <a:cs typeface="Inter"/>
                          <a:sym typeface="Inter"/>
                        </a:rPr>
                        <a:t>2</a:t>
                      </a:r>
                      <a:r>
                        <a:rPr lang="en" sz="1200">
                          <a:solidFill>
                            <a:srgbClr val="000000"/>
                          </a:solidFill>
                          <a:latin typeface="Inter"/>
                          <a:ea typeface="Inter"/>
                          <a:cs typeface="Inter"/>
                          <a:sym typeface="Inter"/>
                        </a:rPr>
                        <a:t>- </a:t>
                      </a:r>
                      <a:r>
                        <a:rPr lang="en" sz="1200">
                          <a:latin typeface="Inter"/>
                          <a:ea typeface="Inter"/>
                          <a:cs typeface="Inter"/>
                          <a:sym typeface="Inter"/>
                        </a:rPr>
                        <a:t>Topic 1</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2</a:t>
                      </a:r>
                      <a:r>
                        <a:rPr lang="en" sz="1200">
                          <a:solidFill>
                            <a:srgbClr val="000000"/>
                          </a:solidFill>
                          <a:latin typeface="Inter"/>
                          <a:ea typeface="Inter"/>
                          <a:cs typeface="Inter"/>
                          <a:sym typeface="Inter"/>
                        </a:rPr>
                        <a:t>- </a:t>
                      </a:r>
                      <a:r>
                        <a:rPr lang="en" sz="1200">
                          <a:latin typeface="Inter"/>
                          <a:ea typeface="Inter"/>
                          <a:cs typeface="Inter"/>
                          <a:sym typeface="Inter"/>
                        </a:rPr>
                        <a:t>Topic 1</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Exploration &amp; Colonization</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120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{776FB4CF-35E1-4B37-B327-6916F4A0EA87}</a:tableStyleId>
              </a:tblPr>
              <a:tblGrid>
                <a:gridCol w="1458775"/>
                <a:gridCol w="3684800"/>
                <a:gridCol w="3910450"/>
              </a:tblGrid>
              <a:tr h="3383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1: Contextualization of European Exploration - Continued</a:t>
                      </a:r>
                      <a:endParaRPr>
                        <a:latin typeface="Inter"/>
                        <a:ea typeface="Inter"/>
                        <a:cs typeface="Inter"/>
                        <a:sym typeface="Inter"/>
                      </a:endParaRPr>
                    </a:p>
                  </a:txBody>
                  <a:tcPr marT="91425" marB="91425" marR="91425" marL="91425"/>
                </a:tc>
                <a:tc hMerge="1"/>
              </a:tr>
              <a:tr h="78070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the </a:t>
                      </a:r>
                      <a:r>
                        <a:rPr lang="en" sz="1200" u="sng">
                          <a:solidFill>
                            <a:schemeClr val="hlink"/>
                          </a:solidFill>
                          <a:latin typeface="Inter"/>
                          <a:ea typeface="Inter"/>
                          <a:cs typeface="Inter"/>
                          <a:sym typeface="Inter"/>
                          <a:hlinkClick r:id="rId4"/>
                        </a:rPr>
                        <a:t>Contextualization of Exploration Presentation</a:t>
                      </a:r>
                      <a:r>
                        <a:rPr lang="en" sz="1200">
                          <a:solidFill>
                            <a:schemeClr val="dk1"/>
                          </a:solidFill>
                          <a:latin typeface="Inter"/>
                          <a:ea typeface="Inter"/>
                          <a:cs typeface="Inter"/>
                          <a:sym typeface="Inter"/>
                        </a:rPr>
                        <a:t> introduce the historical thinking skill of Contextualization. The “What is Contextualization?” Guide on page one of the </a:t>
                      </a:r>
                      <a:r>
                        <a:rPr lang="en" sz="1200" u="sng">
                          <a:solidFill>
                            <a:schemeClr val="hlink"/>
                          </a:solidFill>
                          <a:latin typeface="Inter"/>
                          <a:ea typeface="Inter"/>
                          <a:cs typeface="Inter"/>
                          <a:sym typeface="Inter"/>
                          <a:hlinkClick r:id="rId5"/>
                        </a:rPr>
                        <a:t>Contextualization Student Worksheet</a:t>
                      </a:r>
                      <a:r>
                        <a:rPr lang="en" sz="1200">
                          <a:solidFill>
                            <a:schemeClr val="dk1"/>
                          </a:solidFill>
                          <a:latin typeface="Inter"/>
                          <a:ea typeface="Inter"/>
                          <a:cs typeface="Inter"/>
                          <a:sym typeface="Inter"/>
                        </a:rPr>
                        <a:t> should be used first. Then, students will investigate an aspect of the context for the Age of Exploration by reading an excerpt and completing a THINKS graphic organizer. This can be done individually or in small groups. An equal number of students should look at each of the six excerpts included.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93687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Contextualization and guide students through the “What is Contextualization?” page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if students will work individually or in small groups for the THINKS reading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access to one source found within the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students, as needed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“Practice” questions on page 1</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t>
                      </a:r>
                      <a:r>
                        <a:rPr lang="en" sz="1200">
                          <a:solidFill>
                            <a:schemeClr val="dk1"/>
                          </a:solidFill>
                          <a:latin typeface="Inter"/>
                          <a:ea typeface="Inter"/>
                          <a:cs typeface="Inter"/>
                          <a:sym typeface="Inter"/>
                        </a:rPr>
                        <a:t>assigned excerpt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THINKS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368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participate in an inside/outside circle (visual and video explanation included in lesson resources on next page) to share information learned about the context for European exploration. Put students in groups of 12. There should be two students for each of the excerpts. Have students begin with the other person who read the same excerpt. They should compare their answers to the THINKS questions and write a brief summary on the group worksheet (page 9). Then the students in the inside circle or lower row will rotate to the right. They will continue to fill out the group worksheet page as they listen to each person share their information.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36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timing and room set up</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instructions for student movement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Meet in groups and rotate through circle</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new group worksheet page</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Exploration &amp; Colonization</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120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709563"/>
          <a:ext cx="3000000" cy="3000000"/>
        </p:xfrm>
        <a:graphic>
          <a:graphicData uri="http://schemas.openxmlformats.org/drawingml/2006/table">
            <a:tbl>
              <a:tblPr>
                <a:noFill/>
                <a:tableStyleId>{776FB4CF-35E1-4B37-B327-6916F4A0EA87}</a:tableStyleId>
              </a:tblPr>
              <a:tblGrid>
                <a:gridCol w="1458775"/>
                <a:gridCol w="3684800"/>
                <a:gridCol w="3910450"/>
              </a:tblGrid>
              <a:tr h="3683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1: Contextualization of European Exploration - Continued</a:t>
                      </a:r>
                      <a:endParaRPr>
                        <a:latin typeface="Inter"/>
                        <a:ea typeface="Inter"/>
                        <a:cs typeface="Inter"/>
                        <a:sym typeface="Inter"/>
                      </a:endParaRPr>
                    </a:p>
                  </a:txBody>
                  <a:tcPr marT="91425" marB="91425" marR="91425" marL="91425"/>
                </a:tc>
                <a:tc hMerge="1"/>
              </a:tr>
              <a:tr h="6799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CONCLUSION</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conclude the lesson with an application back to the skill of “Contextualization” by completing the </a:t>
                      </a:r>
                      <a:r>
                        <a:rPr lang="en" sz="1200" u="sng">
                          <a:solidFill>
                            <a:schemeClr val="hlink"/>
                          </a:solidFill>
                          <a:latin typeface="Inter"/>
                          <a:ea typeface="Inter"/>
                          <a:cs typeface="Inter"/>
                          <a:sym typeface="Inter"/>
                          <a:hlinkClick r:id="rId4"/>
                        </a:rPr>
                        <a:t>Contextualization Graphic Organizer</a:t>
                      </a:r>
                      <a:r>
                        <a:rPr lang="en" sz="1200">
                          <a:solidFill>
                            <a:schemeClr val="dk1"/>
                          </a:solidFill>
                          <a:latin typeface="Inter"/>
                          <a:ea typeface="Inter"/>
                          <a:cs typeface="Inter"/>
                          <a:sym typeface="Inter"/>
                        </a:rPr>
                        <a:t>. This can be done individually, with a partner, or in their small group of 6.</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8499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and explain directions for </a:t>
                      </a:r>
                      <a:r>
                        <a:rPr lang="en" sz="1200">
                          <a:latin typeface="Inter"/>
                          <a:ea typeface="Inter"/>
                          <a:cs typeface="Inter"/>
                          <a:sym typeface="Inter"/>
                        </a:rPr>
                        <a:t>Contextualization </a:t>
                      </a:r>
                      <a:r>
                        <a:rPr lang="en" sz="1200">
                          <a:solidFill>
                            <a:srgbClr val="000000"/>
                          </a:solidFill>
                          <a:latin typeface="Inter"/>
                          <a:ea typeface="Inter"/>
                          <a:cs typeface="Inter"/>
                          <a:sym typeface="Inter"/>
                        </a:rPr>
                        <a:t>Graphic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a:t>
                      </a:r>
                      <a:r>
                        <a:rPr lang="en" sz="1200">
                          <a:latin typeface="Inter"/>
                          <a:ea typeface="Inter"/>
                          <a:cs typeface="Inter"/>
                          <a:sym typeface="Inter"/>
                        </a:rPr>
                        <a:t>Contextualization</a:t>
                      </a:r>
                      <a:r>
                        <a:rPr lang="en" sz="1200">
                          <a:solidFill>
                            <a:srgbClr val="000000"/>
                          </a:solidFill>
                          <a:latin typeface="Inter"/>
                          <a:ea typeface="Inter"/>
                          <a:cs typeface="Inter"/>
                          <a:sym typeface="Inter"/>
                        </a:rPr>
                        <a:t> Graphic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56925">
                <a:tc>
                  <a:txBody>
                    <a:bodyPr/>
                    <a:lstStyle/>
                    <a:p>
                      <a:pPr indent="0" lvl="0" marL="0" rtl="0" algn="l">
                        <a:spcBef>
                          <a:spcPts val="0"/>
                        </a:spcBef>
                        <a:spcAft>
                          <a:spcPts val="0"/>
                        </a:spcAft>
                        <a:buNone/>
                      </a:pPr>
                      <a:r>
                        <a:rPr b="1" lang="en" sz="1300">
                          <a:solidFill>
                            <a:srgbClr val="000000"/>
                          </a:solidFill>
                          <a:latin typeface="Inter"/>
                          <a:ea typeface="Inter"/>
                          <a:cs typeface="Inter"/>
                          <a:sym typeface="Inter"/>
                        </a:rPr>
                        <a:t>LESSON RESOURCES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Inside/Outside Circle Explained</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Exploration &amp; Colonization: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6">
            <a:alphaModFix/>
          </a:blip>
          <a:stretch>
            <a:fillRect/>
          </a:stretch>
        </p:blipFill>
        <p:spPr>
          <a:xfrm>
            <a:off x="279881" y="89249"/>
            <a:ext cx="816414" cy="338543"/>
          </a:xfrm>
          <a:prstGeom prst="rect">
            <a:avLst/>
          </a:prstGeom>
          <a:noFill/>
          <a:ln>
            <a:noFill/>
          </a:ln>
        </p:spPr>
      </p:pic>
      <p:pic>
        <p:nvPicPr>
          <p:cNvPr id="80" name="Google Shape;80;p15"/>
          <p:cNvPicPr preferRelativeResize="0"/>
          <p:nvPr/>
        </p:nvPicPr>
        <p:blipFill>
          <a:blip r:embed="rId7">
            <a:alphaModFix/>
          </a:blip>
          <a:stretch>
            <a:fillRect/>
          </a:stretch>
        </p:blipFill>
        <p:spPr>
          <a:xfrm>
            <a:off x="5699425" y="2832413"/>
            <a:ext cx="3720349" cy="3720349"/>
          </a:xfrm>
          <a:prstGeom prst="rect">
            <a:avLst/>
          </a:prstGeom>
          <a:noFill/>
          <a:ln cap="flat" cmpd="sng" w="19050">
            <a:solidFill>
              <a:srgbClr val="000000"/>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