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 id="259" r:id="rId10"/>
    <p:sldId id="260" r:id="rId11"/>
  </p:sldIdLst>
  <p:sldSz cy="10058400" cx="7772400"/>
  <p:notesSz cx="6858000" cy="9144000"/>
  <p:embeddedFontLst>
    <p:embeddedFont>
      <p:font typeface="Halant"/>
      <p:regular r:id="rId12"/>
      <p:bold r:id="rId13"/>
    </p:embeddedFont>
    <p:embeddedFont>
      <p:font typeface="Inter"/>
      <p:regular r:id="rId14"/>
      <p:bold r:id="rId15"/>
      <p:italic r:id="rId16"/>
      <p:boldItalic r:id="rId17"/>
    </p:embeddedFont>
    <p:embeddedFont>
      <p:font typeface="Plus Jakarta Sans Medium"/>
      <p:regular r:id="rId18"/>
      <p:bold r:id="rId19"/>
      <p:italic r:id="rId20"/>
      <p:boldItalic r:id="rId21"/>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A4A3A4"/>
          </p15:clr>
        </p15:guide>
        <p15:guide id="2" pos="2448">
          <p15:clr>
            <a:srgbClr val="A4A3A4"/>
          </p15:clr>
        </p15:guide>
        <p15:guide id="3" pos="295">
          <p15:clr>
            <a:srgbClr val="747775"/>
          </p15:clr>
        </p15:guide>
        <p15:guide id="4" pos="4601">
          <p15:clr>
            <a:srgbClr val="747775"/>
          </p15:clr>
        </p15:guide>
        <p15:guide id="5" orient="horz" pos="616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3E189E22-90A9-4059-ACDF-B28801BD0483}">
  <a:tblStyle styleId="{3E189E22-90A9-4059-ACDF-B28801BD0483}" styleName="Table_0">
    <a:wholeTbl>
      <a:tcTxStyle>
        <a:font>
          <a:latin typeface="Arial"/>
          <a:ea typeface="Arial"/>
          <a:cs typeface="Arial"/>
        </a:font>
        <a:srgbClr val="000000"/>
      </a:tcTxStyle>
      <a:tcStyle>
        <a:tcBdr>
          <a:left>
            <a:ln cap="flat" cmpd="sng" w="12700">
              <a:solidFill>
                <a:srgbClr val="000000"/>
              </a:solidFill>
              <a:prstDash val="solid"/>
              <a:round/>
              <a:headEnd len="sm" w="sm" type="none"/>
              <a:tailEnd len="sm" w="sm" type="none"/>
            </a:ln>
          </a:left>
          <a:right>
            <a:ln cap="flat" cmpd="sng" w="12700">
              <a:solidFill>
                <a:srgbClr val="000000"/>
              </a:solidFill>
              <a:prstDash val="solid"/>
              <a:round/>
              <a:headEnd len="sm" w="sm" type="none"/>
              <a:tailEnd len="sm" w="sm" type="none"/>
            </a:ln>
          </a:right>
          <a:top>
            <a:ln cap="flat" cmpd="sng" w="12700">
              <a:solidFill>
                <a:srgbClr val="000000"/>
              </a:solidFill>
              <a:prstDash val="solid"/>
              <a:round/>
              <a:headEnd len="sm" w="sm" type="none"/>
              <a:tailEnd len="sm" w="sm" type="none"/>
            </a:ln>
          </a:top>
          <a:bottom>
            <a:ln cap="flat" cmpd="sng" w="12700">
              <a:solidFill>
                <a:srgbClr val="000000"/>
              </a:solidFill>
              <a:prstDash val="solid"/>
              <a:round/>
              <a:headEnd len="sm" w="sm" type="none"/>
              <a:tailEnd len="sm" w="sm" type="none"/>
            </a:ln>
          </a:bottom>
          <a:insideH>
            <a:ln cap="flat" cmpd="sng" w="12700">
              <a:solidFill>
                <a:srgbClr val="000000"/>
              </a:solidFill>
              <a:prstDash val="solid"/>
              <a:round/>
              <a:headEnd len="sm" w="sm" type="none"/>
              <a:tailEnd len="sm" w="sm" type="none"/>
            </a:ln>
          </a:insideH>
          <a:insideV>
            <a:ln cap="flat" cmpd="sng" w="12700">
              <a:solidFill>
                <a:srgbClr val="000000"/>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 pos="295"/>
        <p:guide pos="4601"/>
        <p:guide pos="6160" orient="horz"/>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font" Target="fonts/PlusJakartaSansMedium-italic.fntdata"/><Relationship Id="rId11" Type="http://schemas.openxmlformats.org/officeDocument/2006/relationships/slide" Target="slides/slide5.xml"/><Relationship Id="rId10" Type="http://schemas.openxmlformats.org/officeDocument/2006/relationships/slide" Target="slides/slide4.xml"/><Relationship Id="rId21" Type="http://schemas.openxmlformats.org/officeDocument/2006/relationships/font" Target="fonts/PlusJakartaSansMedium-boldItalic.fntdata"/><Relationship Id="rId13" Type="http://schemas.openxmlformats.org/officeDocument/2006/relationships/font" Target="fonts/Halant-bold.fntdata"/><Relationship Id="rId12" Type="http://schemas.openxmlformats.org/officeDocument/2006/relationships/font" Target="fonts/Halant-regular.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Inter-bold.fntdata"/><Relationship Id="rId14" Type="http://schemas.openxmlformats.org/officeDocument/2006/relationships/font" Target="fonts/Inter-regular.fntdata"/><Relationship Id="rId17" Type="http://schemas.openxmlformats.org/officeDocument/2006/relationships/font" Target="fonts/Inter-boldItalic.fntdata"/><Relationship Id="rId16" Type="http://schemas.openxmlformats.org/officeDocument/2006/relationships/font" Target="fonts/Inter-italic.fntdata"/><Relationship Id="rId5" Type="http://schemas.openxmlformats.org/officeDocument/2006/relationships/slideMaster" Target="slideMasters/slideMaster1.xml"/><Relationship Id="rId19" Type="http://schemas.openxmlformats.org/officeDocument/2006/relationships/font" Target="fonts/PlusJakartaSansMedium-bold.fntdata"/><Relationship Id="rId6" Type="http://schemas.openxmlformats.org/officeDocument/2006/relationships/notesMaster" Target="notesMasters/notesMaster1.xml"/><Relationship Id="rId18" Type="http://schemas.openxmlformats.org/officeDocument/2006/relationships/font" Target="fonts/PlusJakartaSansMedium-regular.fntdata"/><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05ea250df1_0_3:notes"/>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05ea250df1_0_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05ea250df1_0_55:notes"/>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9" name="Google Shape;59;g305ea250df1_0_5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05ea250df1_0_62:notes"/>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66" name="Google Shape;66;g305ea250df1_0_6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05ea250df1_0_76:notes"/>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05ea250df1_0_7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8" name="Shape 78"/>
        <p:cNvGrpSpPr/>
        <p:nvPr/>
      </p:nvGrpSpPr>
      <p:grpSpPr>
        <a:xfrm>
          <a:off x="0" y="0"/>
          <a:ext cx="0" cy="0"/>
          <a:chOff x="0" y="0"/>
          <a:chExt cx="0" cy="0"/>
        </a:xfrm>
      </p:grpSpPr>
      <p:sp>
        <p:nvSpPr>
          <p:cNvPr id="79" name="Google Shape;79;g305ea250df1_0_69:notes"/>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80" name="Google Shape;80;g305ea250df1_0_6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202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202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202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5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80001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202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7201589" y="9119180"/>
            <a:ext cx="466200" cy="7698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1.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sp>
        <p:nvSpPr>
          <p:cNvPr id="54" name="Google Shape;54;p13"/>
          <p:cNvSpPr txBox="1"/>
          <p:nvPr/>
        </p:nvSpPr>
        <p:spPr>
          <a:xfrm>
            <a:off x="0" y="0"/>
            <a:ext cx="7772400" cy="1035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t/>
            </a:r>
            <a:endParaRPr sz="1700">
              <a:solidFill>
                <a:schemeClr val="dk1"/>
              </a:solidFill>
              <a:latin typeface="Halant"/>
              <a:ea typeface="Halant"/>
              <a:cs typeface="Halant"/>
              <a:sym typeface="Halant"/>
            </a:endParaRPr>
          </a:p>
          <a:p>
            <a:pPr indent="0" lvl="0" marL="0" rtl="0" algn="ctr">
              <a:spcBef>
                <a:spcPts val="0"/>
              </a:spcBef>
              <a:spcAft>
                <a:spcPts val="0"/>
              </a:spcAft>
              <a:buNone/>
            </a:pPr>
            <a:r>
              <a:t/>
            </a:r>
            <a:endParaRPr sz="1700">
              <a:solidFill>
                <a:schemeClr val="dk1"/>
              </a:solidFill>
              <a:latin typeface="Halant"/>
              <a:ea typeface="Halant"/>
              <a:cs typeface="Halant"/>
              <a:sym typeface="Halant"/>
            </a:endParaRPr>
          </a:p>
          <a:p>
            <a:pPr indent="0" lvl="0" marL="0" rtl="0" algn="ctr">
              <a:spcBef>
                <a:spcPts val="0"/>
              </a:spcBef>
              <a:spcAft>
                <a:spcPts val="0"/>
              </a:spcAft>
              <a:buNone/>
            </a:pPr>
            <a:r>
              <a:rPr lang="en" sz="1700">
                <a:solidFill>
                  <a:schemeClr val="dk1"/>
                </a:solidFill>
                <a:latin typeface="Halant"/>
                <a:ea typeface="Halant"/>
                <a:cs typeface="Halant"/>
                <a:sym typeface="Halant"/>
              </a:rPr>
              <a:t>Motives for Exploration</a:t>
            </a:r>
            <a:endParaRPr sz="1700">
              <a:solidFill>
                <a:schemeClr val="dk1"/>
              </a:solidFill>
              <a:latin typeface="Halant"/>
              <a:ea typeface="Halant"/>
              <a:cs typeface="Halant"/>
              <a:sym typeface="Halant"/>
            </a:endParaRPr>
          </a:p>
          <a:p>
            <a:pPr indent="0" lvl="0" marL="0" rtl="0" algn="ctr">
              <a:spcBef>
                <a:spcPts val="0"/>
              </a:spcBef>
              <a:spcAft>
                <a:spcPts val="0"/>
              </a:spcAft>
              <a:buNone/>
            </a:pPr>
            <a:r>
              <a:rPr lang="en" sz="2500">
                <a:solidFill>
                  <a:schemeClr val="dk1"/>
                </a:solidFill>
                <a:latin typeface="Plus Jakarta Sans Medium"/>
                <a:ea typeface="Plus Jakarta Sans Medium"/>
                <a:cs typeface="Plus Jakarta Sans Medium"/>
                <a:sym typeface="Plus Jakarta Sans Medium"/>
              </a:rPr>
              <a:t>First Voyage of Columbus</a:t>
            </a:r>
            <a:endParaRPr sz="2500">
              <a:solidFill>
                <a:schemeClr val="dk1"/>
              </a:solidFill>
              <a:latin typeface="Plus Jakarta Sans Medium"/>
              <a:ea typeface="Plus Jakarta Sans Medium"/>
              <a:cs typeface="Plus Jakarta Sans Medium"/>
              <a:sym typeface="Plus Jakarta Sans Medium"/>
            </a:endParaRPr>
          </a:p>
          <a:p>
            <a:pPr indent="0" lvl="0" marL="0" rtl="0" algn="ctr">
              <a:spcBef>
                <a:spcPts val="0"/>
              </a:spcBef>
              <a:spcAft>
                <a:spcPts val="0"/>
              </a:spcAft>
              <a:buNone/>
            </a:pPr>
            <a:r>
              <a:t/>
            </a:r>
            <a:endParaRPr sz="2500">
              <a:solidFill>
                <a:schemeClr val="dk1"/>
              </a:solidFill>
              <a:latin typeface="Plus Jakarta Sans Medium"/>
              <a:ea typeface="Plus Jakarta Sans Medium"/>
              <a:cs typeface="Plus Jakarta Sans Medium"/>
              <a:sym typeface="Plus Jakarta Sans Medium"/>
            </a:endParaRPr>
          </a:p>
        </p:txBody>
      </p:sp>
      <p:pic>
        <p:nvPicPr>
          <p:cNvPr id="55" name="Google Shape;55;p13"/>
          <p:cNvPicPr preferRelativeResize="0"/>
          <p:nvPr/>
        </p:nvPicPr>
        <p:blipFill>
          <a:blip r:embed="rId3">
            <a:alphaModFix/>
          </a:blip>
          <a:stretch>
            <a:fillRect/>
          </a:stretch>
        </p:blipFill>
        <p:spPr>
          <a:xfrm>
            <a:off x="216272" y="230997"/>
            <a:ext cx="630865" cy="261602"/>
          </a:xfrm>
          <a:prstGeom prst="rect">
            <a:avLst/>
          </a:prstGeom>
          <a:noFill/>
          <a:ln>
            <a:noFill/>
          </a:ln>
        </p:spPr>
      </p:pic>
      <p:graphicFrame>
        <p:nvGraphicFramePr>
          <p:cNvPr id="56" name="Google Shape;56;p13"/>
          <p:cNvGraphicFramePr/>
          <p:nvPr/>
        </p:nvGraphicFramePr>
        <p:xfrm>
          <a:off x="469041" y="1171435"/>
          <a:ext cx="3000000" cy="3000000"/>
        </p:xfrm>
        <a:graphic>
          <a:graphicData uri="http://schemas.openxmlformats.org/drawingml/2006/table">
            <a:tbl>
              <a:tblPr>
                <a:noFill/>
                <a:tableStyleId>{3E189E22-90A9-4059-ACDF-B28801BD0483}</a:tableStyleId>
              </a:tblPr>
              <a:tblGrid>
                <a:gridCol w="2266425"/>
                <a:gridCol w="1662050"/>
                <a:gridCol w="2905850"/>
              </a:tblGrid>
              <a:tr h="299750">
                <a:tc gridSpan="3">
                  <a:txBody>
                    <a:bodyPr/>
                    <a:lstStyle/>
                    <a:p>
                      <a:pPr indent="0" lvl="0" marL="0" rtl="0" algn="l">
                        <a:spcBef>
                          <a:spcPts val="0"/>
                        </a:spcBef>
                        <a:spcAft>
                          <a:spcPts val="0"/>
                        </a:spcAft>
                        <a:buNone/>
                      </a:pPr>
                      <a:r>
                        <a:rPr lang="en" sz="1200">
                          <a:latin typeface="Halant"/>
                          <a:ea typeface="Halant"/>
                          <a:cs typeface="Halant"/>
                          <a:sym typeface="Halant"/>
                        </a:rPr>
                        <a:t>Source: </a:t>
                      </a:r>
                      <a:r>
                        <a:rPr i="1" lang="en" sz="1200">
                          <a:latin typeface="Halant"/>
                          <a:ea typeface="Halant"/>
                          <a:cs typeface="Halant"/>
                          <a:sym typeface="Halant"/>
                        </a:rPr>
                        <a:t>Personal Narrative of the First Voyage of Columbus of Columbus to America</a:t>
                      </a:r>
                      <a:r>
                        <a:rPr lang="en" sz="1200">
                          <a:latin typeface="Halant"/>
                          <a:ea typeface="Halant"/>
                          <a:cs typeface="Halant"/>
                          <a:sym typeface="Halant"/>
                        </a:rPr>
                        <a:t>, From a Manuscript Recently Discovered in Spain, Translated from the Spanish, 1827.</a:t>
                      </a:r>
                      <a:endParaRPr sz="1200">
                        <a:latin typeface="Inter"/>
                        <a:ea typeface="Inter"/>
                        <a:cs typeface="Inter"/>
                        <a:sym typeface="Inter"/>
                      </a:endParaRPr>
                    </a:p>
                  </a:txBody>
                  <a:tcPr marT="114950" marB="114950" marR="116575" marL="11657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c hMerge="1"/>
              </a:tr>
              <a:tr h="350050">
                <a:tc gridSpan="3" rowSpan="2">
                  <a:txBody>
                    <a:bodyPr/>
                    <a:lstStyle/>
                    <a:p>
                      <a:pPr indent="0" lvl="0" marL="0" rtl="0" algn="ctr">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IN THE NAME OF OUR LORD JESUS CHRIST</a:t>
                      </a:r>
                      <a:endParaRPr sz="1200">
                        <a:solidFill>
                          <a:schemeClr val="dk1"/>
                        </a:solidFill>
                        <a:latin typeface="Inter"/>
                        <a:ea typeface="Inter"/>
                        <a:cs typeface="Inter"/>
                        <a:sym typeface="Inter"/>
                      </a:endParaRPr>
                    </a:p>
                    <a:p>
                      <a:pPr indent="0" lvl="0" marL="0" rtl="0" algn="ctr">
                        <a:lnSpc>
                          <a:spcPct val="100000"/>
                        </a:lnSpc>
                        <a:spcBef>
                          <a:spcPts val="0"/>
                        </a:spcBef>
                        <a:spcAft>
                          <a:spcPts val="0"/>
                        </a:spcAft>
                        <a:buClr>
                          <a:schemeClr val="dk1"/>
                        </a:buClr>
                        <a:buSzPts val="1200"/>
                        <a:buFont typeface="Arial"/>
                        <a:buNone/>
                      </a:pPr>
                      <a:r>
                        <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WHEREAS, Most Christian, High, Excellent, and Powerful Princes, King and Queen of Spain </a:t>
                      </a:r>
                      <a:r>
                        <a:rPr lang="en" sz="1200">
                          <a:solidFill>
                            <a:schemeClr val="dk1"/>
                          </a:solidFill>
                          <a:latin typeface="Inter"/>
                          <a:ea typeface="Inter"/>
                          <a:cs typeface="Inter"/>
                          <a:sym typeface="Inter"/>
                        </a:rPr>
                        <a:t>and of the Islands of the Sea, our Sovereigns, this present year 1492, …</a:t>
                      </a:r>
                      <a:r>
                        <a:rPr lang="en" sz="1200">
                          <a:solidFill>
                            <a:schemeClr val="dk1"/>
                          </a:solidFill>
                          <a:latin typeface="Inter"/>
                          <a:ea typeface="Inter"/>
                          <a:cs typeface="Inter"/>
                          <a:sym typeface="Inter"/>
                        </a:rPr>
                        <a:t> in the present month, in consequence of the information which I had given your Highnesses respecting the countries of India and of a Prince, called Great Can, which in our language signifies King of Kings, how, at many times, he and his predecessors had sent to Rome </a:t>
                      </a:r>
                      <a:r>
                        <a:rPr lang="en" sz="1200">
                          <a:solidFill>
                            <a:schemeClr val="dk1"/>
                          </a:solidFill>
                          <a:latin typeface="Inter"/>
                          <a:ea typeface="Inter"/>
                          <a:cs typeface="Inter"/>
                          <a:sym typeface="Inter"/>
                        </a:rPr>
                        <a:t>soliciting</a:t>
                      </a:r>
                      <a:r>
                        <a:rPr lang="en" sz="1200">
                          <a:solidFill>
                            <a:schemeClr val="dk1"/>
                          </a:solidFill>
                          <a:latin typeface="Inter"/>
                          <a:ea typeface="Inter"/>
                          <a:cs typeface="Inter"/>
                          <a:sym typeface="Inter"/>
                        </a:rPr>
                        <a:t> instructors who might teach him our holy faith, and the holy Father had never granted his request, whereby great numbers of people were lost, believing in idolatry and doctrines of perdition. Your Highnesses, as Catholic Christians, and princes who love and promote the holy Christian faith, and are enemies of the doctrine of Mahomet, and of all idolatry and heresy, determined to send me, Christopher Columbus, to the above-mentioned countries to India, to see the said princes, peoples, and territories, and to learn their disposition and the proper method of converting them to our holy faith ; and furthermore directed that I should not proceed by land to the East, as is customary, but by a Westerly route, in which direction we have hitherto no certain evidence that any one has gone. So after having expelled the Jews from your dominions, your Highnesses, in the same month of January, ordered me to proceed with a sufficient armament to the said regions of India…</a:t>
                      </a:r>
                      <a:endParaRPr sz="1200">
                        <a:solidFill>
                          <a:schemeClr val="dk1"/>
                        </a:solidFill>
                        <a:latin typeface="Inter"/>
                        <a:ea typeface="Inter"/>
                        <a:cs typeface="Inter"/>
                        <a:sym typeface="Inter"/>
                      </a:endParaRPr>
                    </a:p>
                  </a:txBody>
                  <a:tcPr marT="114950" marB="114950" marR="116575" marL="116575">
                    <a:lnL cap="flat" cmpd="sng" w="12700">
                      <a:solidFill>
                        <a:srgbClr val="FFFFFF">
                          <a:alpha val="0"/>
                        </a:srgbClr>
                      </a:solidFill>
                      <a:prstDash val="solid"/>
                      <a:round/>
                      <a:headEnd len="sm" w="sm" type="none"/>
                      <a:tailEnd len="sm" w="sm" type="none"/>
                    </a:lnL>
                    <a:lnR cap="flat" cmpd="sng" w="12700">
                      <a:solidFill>
                        <a:srgbClr val="FFFFFF">
                          <a:alpha val="0"/>
                        </a:srgbClr>
                      </a:solidFill>
                      <a:prstDash val="solid"/>
                      <a:round/>
                      <a:headEnd len="sm" w="sm" type="none"/>
                      <a:tailEnd len="sm" w="sm" type="none"/>
                    </a:lnR>
                    <a:lnT cap="flat" cmpd="sng" w="9525">
                      <a:solidFill>
                        <a:srgbClr val="9E9E9E"/>
                      </a:solidFill>
                      <a:prstDash val="solid"/>
                      <a:round/>
                      <a:headEnd len="sm" w="sm" type="none"/>
                      <a:tailEnd len="sm" w="sm" type="none"/>
                    </a:lnT>
                    <a:lnB cap="flat" cmpd="sng" w="12700">
                      <a:solidFill>
                        <a:srgbClr val="FFFFFF">
                          <a:alpha val="0"/>
                        </a:srgbClr>
                      </a:solidFill>
                      <a:prstDash val="solid"/>
                      <a:round/>
                      <a:headEnd len="sm" w="sm" type="none"/>
                      <a:tailEnd len="sm" w="sm" type="none"/>
                    </a:lnB>
                  </a:tcPr>
                </a:tc>
                <a:tc rowSpan="2" hMerge="1"/>
                <a:tc rowSpan="2" hMerge="1"/>
              </a:tr>
              <a:tr h="383100">
                <a:tc gridSpan="3" vMerge="1"/>
                <a:tc hMerge="1" vMerge="1"/>
                <a:tc hMerge="1" vMerge="1"/>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0" name="Shape 60"/>
        <p:cNvGrpSpPr/>
        <p:nvPr/>
      </p:nvGrpSpPr>
      <p:grpSpPr>
        <a:xfrm>
          <a:off x="0" y="0"/>
          <a:ext cx="0" cy="0"/>
          <a:chOff x="0" y="0"/>
          <a:chExt cx="0" cy="0"/>
        </a:xfrm>
      </p:grpSpPr>
      <p:sp>
        <p:nvSpPr>
          <p:cNvPr id="61" name="Google Shape;61;p14"/>
          <p:cNvSpPr txBox="1"/>
          <p:nvPr/>
        </p:nvSpPr>
        <p:spPr>
          <a:xfrm>
            <a:off x="0" y="0"/>
            <a:ext cx="7772400" cy="1035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t/>
            </a:r>
            <a:endParaRPr sz="1700">
              <a:solidFill>
                <a:schemeClr val="dk1"/>
              </a:solidFill>
              <a:latin typeface="Halant"/>
              <a:ea typeface="Halant"/>
              <a:cs typeface="Halant"/>
              <a:sym typeface="Halant"/>
            </a:endParaRPr>
          </a:p>
          <a:p>
            <a:pPr indent="0" lvl="0" marL="0" rtl="0" algn="ctr">
              <a:spcBef>
                <a:spcPts val="0"/>
              </a:spcBef>
              <a:spcAft>
                <a:spcPts val="0"/>
              </a:spcAft>
              <a:buNone/>
            </a:pPr>
            <a:r>
              <a:t/>
            </a:r>
            <a:endParaRPr sz="1700">
              <a:solidFill>
                <a:schemeClr val="dk1"/>
              </a:solidFill>
              <a:latin typeface="Halant"/>
              <a:ea typeface="Halant"/>
              <a:cs typeface="Halant"/>
              <a:sym typeface="Halant"/>
            </a:endParaRPr>
          </a:p>
          <a:p>
            <a:pPr indent="0" lvl="0" marL="0" rtl="0" algn="ctr">
              <a:spcBef>
                <a:spcPts val="0"/>
              </a:spcBef>
              <a:spcAft>
                <a:spcPts val="0"/>
              </a:spcAft>
              <a:buClr>
                <a:schemeClr val="dk1"/>
              </a:buClr>
              <a:buSzPts val="1100"/>
              <a:buFont typeface="Arial"/>
              <a:buNone/>
            </a:pPr>
            <a:r>
              <a:rPr lang="en" sz="1700">
                <a:solidFill>
                  <a:schemeClr val="dk1"/>
                </a:solidFill>
                <a:latin typeface="Halant"/>
                <a:ea typeface="Halant"/>
                <a:cs typeface="Halant"/>
                <a:sym typeface="Halant"/>
              </a:rPr>
              <a:t>Motives for Exploration</a:t>
            </a:r>
            <a:endParaRPr sz="1700">
              <a:solidFill>
                <a:schemeClr val="dk1"/>
              </a:solidFill>
              <a:latin typeface="Halant"/>
              <a:ea typeface="Halant"/>
              <a:cs typeface="Halant"/>
              <a:sym typeface="Halant"/>
            </a:endParaRPr>
          </a:p>
          <a:p>
            <a:pPr indent="0" lvl="0" marL="0" rtl="0" algn="ctr">
              <a:spcBef>
                <a:spcPts val="0"/>
              </a:spcBef>
              <a:spcAft>
                <a:spcPts val="0"/>
              </a:spcAft>
              <a:buNone/>
            </a:pPr>
            <a:r>
              <a:rPr lang="en" sz="2500">
                <a:solidFill>
                  <a:schemeClr val="dk1"/>
                </a:solidFill>
                <a:latin typeface="Plus Jakarta Sans Medium"/>
                <a:ea typeface="Plus Jakarta Sans Medium"/>
                <a:cs typeface="Plus Jakarta Sans Medium"/>
                <a:sym typeface="Plus Jakarta Sans Medium"/>
              </a:rPr>
              <a:t>First Voyage of Columbus</a:t>
            </a:r>
            <a:endParaRPr sz="2500">
              <a:solidFill>
                <a:schemeClr val="dk1"/>
              </a:solidFill>
              <a:latin typeface="Plus Jakarta Sans Medium"/>
              <a:ea typeface="Plus Jakarta Sans Medium"/>
              <a:cs typeface="Plus Jakarta Sans Medium"/>
              <a:sym typeface="Plus Jakarta Sans Medium"/>
            </a:endParaRPr>
          </a:p>
          <a:p>
            <a:pPr indent="0" lvl="0" marL="0" rtl="0" algn="ctr">
              <a:spcBef>
                <a:spcPts val="0"/>
              </a:spcBef>
              <a:spcAft>
                <a:spcPts val="0"/>
              </a:spcAft>
              <a:buNone/>
            </a:pPr>
            <a:r>
              <a:t/>
            </a:r>
            <a:endParaRPr sz="2500">
              <a:solidFill>
                <a:schemeClr val="dk1"/>
              </a:solidFill>
              <a:latin typeface="Plus Jakarta Sans Medium"/>
              <a:ea typeface="Plus Jakarta Sans Medium"/>
              <a:cs typeface="Plus Jakarta Sans Medium"/>
              <a:sym typeface="Plus Jakarta Sans Medium"/>
            </a:endParaRPr>
          </a:p>
        </p:txBody>
      </p:sp>
      <p:pic>
        <p:nvPicPr>
          <p:cNvPr id="62" name="Google Shape;62;p14"/>
          <p:cNvPicPr preferRelativeResize="0"/>
          <p:nvPr/>
        </p:nvPicPr>
        <p:blipFill>
          <a:blip r:embed="rId3">
            <a:alphaModFix/>
          </a:blip>
          <a:stretch>
            <a:fillRect/>
          </a:stretch>
        </p:blipFill>
        <p:spPr>
          <a:xfrm>
            <a:off x="216272" y="230997"/>
            <a:ext cx="630865" cy="261602"/>
          </a:xfrm>
          <a:prstGeom prst="rect">
            <a:avLst/>
          </a:prstGeom>
          <a:noFill/>
          <a:ln>
            <a:noFill/>
          </a:ln>
        </p:spPr>
      </p:pic>
      <p:graphicFrame>
        <p:nvGraphicFramePr>
          <p:cNvPr id="63" name="Google Shape;63;p14"/>
          <p:cNvGraphicFramePr/>
          <p:nvPr/>
        </p:nvGraphicFramePr>
        <p:xfrm>
          <a:off x="469041" y="1171435"/>
          <a:ext cx="3000000" cy="3000000"/>
        </p:xfrm>
        <a:graphic>
          <a:graphicData uri="http://schemas.openxmlformats.org/drawingml/2006/table">
            <a:tbl>
              <a:tblPr>
                <a:noFill/>
                <a:tableStyleId>{3E189E22-90A9-4059-ACDF-B28801BD0483}</a:tableStyleId>
              </a:tblPr>
              <a:tblGrid>
                <a:gridCol w="2266425"/>
                <a:gridCol w="1662050"/>
                <a:gridCol w="2905850"/>
              </a:tblGrid>
              <a:tr h="299750">
                <a:tc gridSpan="3">
                  <a:txBody>
                    <a:bodyPr/>
                    <a:lstStyle/>
                    <a:p>
                      <a:pPr indent="0" lvl="0" marL="0" rtl="0" algn="l">
                        <a:spcBef>
                          <a:spcPts val="0"/>
                        </a:spcBef>
                        <a:spcAft>
                          <a:spcPts val="0"/>
                        </a:spcAft>
                        <a:buNone/>
                      </a:pPr>
                      <a:r>
                        <a:rPr lang="en" sz="1200">
                          <a:solidFill>
                            <a:schemeClr val="dk1"/>
                          </a:solidFill>
                          <a:latin typeface="Halant"/>
                          <a:ea typeface="Halant"/>
                          <a:cs typeface="Halant"/>
                          <a:sym typeface="Halant"/>
                        </a:rPr>
                        <a:t>Source: </a:t>
                      </a:r>
                      <a:r>
                        <a:rPr i="1" lang="en" sz="1200">
                          <a:solidFill>
                            <a:schemeClr val="dk1"/>
                          </a:solidFill>
                          <a:latin typeface="Halant"/>
                          <a:ea typeface="Halant"/>
                          <a:cs typeface="Halant"/>
                          <a:sym typeface="Halant"/>
                        </a:rPr>
                        <a:t>Personal Narrative of the First Voyage of Columbus of Columbus to America</a:t>
                      </a:r>
                      <a:r>
                        <a:rPr lang="en" sz="1200">
                          <a:solidFill>
                            <a:schemeClr val="dk1"/>
                          </a:solidFill>
                          <a:latin typeface="Halant"/>
                          <a:ea typeface="Halant"/>
                          <a:cs typeface="Halant"/>
                          <a:sym typeface="Halant"/>
                        </a:rPr>
                        <a:t>, From a Manuscript Recently Discovered in Spain, Translated from the Spanish, 1827.</a:t>
                      </a:r>
                      <a:endParaRPr sz="1200">
                        <a:latin typeface="Inter"/>
                        <a:ea typeface="Inter"/>
                        <a:cs typeface="Inter"/>
                        <a:sym typeface="Inter"/>
                      </a:endParaRPr>
                    </a:p>
                  </a:txBody>
                  <a:tcPr marT="114950" marB="114950" marR="116575" marL="11657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c hMerge="1"/>
              </a:tr>
              <a:tr h="350050">
                <a:tc gridSpan="3" rowSpan="2">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“Stipulation between Columbus and the King and Queen of Spain, respecting the voyage.”</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The conditions which your Highnesses shall grant to Don Christopher Columbus in recompense of the discoveries which he may make  upon the seas in the voyage now about, by the help of God, to be undertaken for the service of your Highnesses are the following.</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First, your HIghnesses in virtue of your dominion over the said seas, shall constitute from this time forth, the said Don Christopher Columbus your Admiral in all the islands and </a:t>
                      </a:r>
                      <a:r>
                        <a:rPr lang="en" sz="1200">
                          <a:solidFill>
                            <a:schemeClr val="dk1"/>
                          </a:solidFill>
                          <a:latin typeface="Inter"/>
                          <a:ea typeface="Inter"/>
                          <a:cs typeface="Inter"/>
                          <a:sym typeface="Inter"/>
                        </a:rPr>
                        <a:t>territories</a:t>
                      </a:r>
                      <a:r>
                        <a:rPr lang="en" sz="1200">
                          <a:solidFill>
                            <a:schemeClr val="dk1"/>
                          </a:solidFill>
                          <a:latin typeface="Inter"/>
                          <a:ea typeface="Inter"/>
                          <a:cs typeface="Inter"/>
                          <a:sym typeface="Inter"/>
                        </a:rPr>
                        <a:t> which he may discover or acquire in the said seas, this power to continue in him during his life, and at his death to descend to his heirs and successors from one to another perpetually…</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Furthermore, your Highnesses shall </a:t>
                      </a:r>
                      <a:r>
                        <a:rPr lang="en" sz="1200">
                          <a:solidFill>
                            <a:schemeClr val="dk1"/>
                          </a:solidFill>
                          <a:latin typeface="Inter"/>
                          <a:ea typeface="Inter"/>
                          <a:cs typeface="Inter"/>
                          <a:sym typeface="Inter"/>
                        </a:rPr>
                        <a:t>constitute</a:t>
                      </a:r>
                      <a:r>
                        <a:rPr lang="en" sz="1200">
                          <a:solidFill>
                            <a:schemeClr val="dk1"/>
                          </a:solidFill>
                          <a:latin typeface="Inter"/>
                          <a:ea typeface="Inter"/>
                          <a:cs typeface="Inter"/>
                          <a:sym typeface="Inter"/>
                        </a:rPr>
                        <a:t> the said Don Christopher Columbus your Viceroy and Governor General in all the said islands and territories to be discovered as abovesaid in the said seas…</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Furthermore, in the acquisition by trade, discovery, or any other method of all goods, merchandise, </a:t>
                      </a:r>
                      <a:r>
                        <a:rPr lang="en" sz="1200">
                          <a:solidFill>
                            <a:schemeClr val="dk1"/>
                          </a:solidFill>
                          <a:latin typeface="Inter"/>
                          <a:ea typeface="Inter"/>
                          <a:cs typeface="Inter"/>
                          <a:sym typeface="Inter"/>
                        </a:rPr>
                        <a:t>pearls</a:t>
                      </a:r>
                      <a:r>
                        <a:rPr lang="en" sz="1200">
                          <a:solidFill>
                            <a:schemeClr val="dk1"/>
                          </a:solidFill>
                          <a:latin typeface="Inter"/>
                          <a:ea typeface="Inter"/>
                          <a:cs typeface="Inter"/>
                          <a:sym typeface="Inter"/>
                        </a:rPr>
                        <a:t>, precious stones, gold, silver, spices and all other articles, within the limits of the said </a:t>
                      </a:r>
                      <a:r>
                        <a:rPr lang="en" sz="1200">
                          <a:solidFill>
                            <a:schemeClr val="dk1"/>
                          </a:solidFill>
                          <a:latin typeface="Inter"/>
                          <a:ea typeface="Inter"/>
                          <a:cs typeface="Inter"/>
                          <a:sym typeface="Inter"/>
                        </a:rPr>
                        <a:t>Admiralty</a:t>
                      </a:r>
                      <a:r>
                        <a:rPr lang="en" sz="1200">
                          <a:solidFill>
                            <a:schemeClr val="dk1"/>
                          </a:solidFill>
                          <a:latin typeface="Inter"/>
                          <a:ea typeface="Inter"/>
                          <a:cs typeface="Inter"/>
                          <a:sym typeface="Inter"/>
                        </a:rPr>
                        <a:t>, the tenth part of their value shall be the property of the said Don Christopher Columbus, after deducting the amount expended in obtaining them, and the other nine tenths shall be the property of your Highnesses.</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t/>
                      </a:r>
                      <a:endParaRPr sz="1200">
                        <a:solidFill>
                          <a:schemeClr val="dk1"/>
                        </a:solidFill>
                        <a:latin typeface="Inter"/>
                        <a:ea typeface="Inter"/>
                        <a:cs typeface="Inter"/>
                        <a:sym typeface="Inter"/>
                      </a:endParaRPr>
                    </a:p>
                    <a:p>
                      <a:pPr indent="0" lvl="0" marL="0" rtl="0" algn="r">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Granted by their Highnesses.</a:t>
                      </a:r>
                      <a:endParaRPr sz="1200">
                        <a:solidFill>
                          <a:schemeClr val="dk1"/>
                        </a:solidFill>
                        <a:latin typeface="Inter"/>
                        <a:ea typeface="Inter"/>
                        <a:cs typeface="Inter"/>
                        <a:sym typeface="Inter"/>
                      </a:endParaRPr>
                    </a:p>
                    <a:p>
                      <a:pPr indent="0" lvl="0" marL="0" rtl="0" algn="r">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Juan de Coloma</a:t>
                      </a:r>
                      <a:endParaRPr sz="1200">
                        <a:solidFill>
                          <a:schemeClr val="dk1"/>
                        </a:solidFill>
                        <a:latin typeface="Inter"/>
                        <a:ea typeface="Inter"/>
                        <a:cs typeface="Inter"/>
                        <a:sym typeface="Inter"/>
                      </a:endParaRPr>
                    </a:p>
                  </a:txBody>
                  <a:tcPr marT="114950" marB="114950" marR="116575" marL="116575">
                    <a:lnL cap="flat" cmpd="sng" w="12700">
                      <a:solidFill>
                        <a:srgbClr val="FFFFFF">
                          <a:alpha val="0"/>
                        </a:srgbClr>
                      </a:solidFill>
                      <a:prstDash val="solid"/>
                      <a:round/>
                      <a:headEnd len="sm" w="sm" type="none"/>
                      <a:tailEnd len="sm" w="sm" type="none"/>
                    </a:lnL>
                    <a:lnR cap="flat" cmpd="sng" w="12700">
                      <a:solidFill>
                        <a:srgbClr val="FFFFFF">
                          <a:alpha val="0"/>
                        </a:srgbClr>
                      </a:solidFill>
                      <a:prstDash val="solid"/>
                      <a:round/>
                      <a:headEnd len="sm" w="sm" type="none"/>
                      <a:tailEnd len="sm" w="sm" type="none"/>
                    </a:lnR>
                    <a:lnT cap="flat" cmpd="sng" w="9525">
                      <a:solidFill>
                        <a:srgbClr val="9E9E9E"/>
                      </a:solidFill>
                      <a:prstDash val="solid"/>
                      <a:round/>
                      <a:headEnd len="sm" w="sm" type="none"/>
                      <a:tailEnd len="sm" w="sm" type="none"/>
                    </a:lnT>
                    <a:lnB cap="flat" cmpd="sng" w="12700">
                      <a:solidFill>
                        <a:srgbClr val="FFFFFF">
                          <a:alpha val="0"/>
                        </a:srgbClr>
                      </a:solidFill>
                      <a:prstDash val="solid"/>
                      <a:round/>
                      <a:headEnd len="sm" w="sm" type="none"/>
                      <a:tailEnd len="sm" w="sm" type="none"/>
                    </a:lnB>
                  </a:tcPr>
                </a:tc>
                <a:tc rowSpan="2" hMerge="1"/>
                <a:tc rowSpan="2" hMerge="1"/>
              </a:tr>
              <a:tr h="383100">
                <a:tc gridSpan="3" vMerge="1"/>
                <a:tc hMerge="1" vMerge="1"/>
                <a:tc hMerge="1" vMerge="1"/>
              </a:tr>
            </a:tbl>
          </a:graphicData>
        </a:graphic>
      </p:graphicFrame>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7" name="Shape 67"/>
        <p:cNvGrpSpPr/>
        <p:nvPr/>
      </p:nvGrpSpPr>
      <p:grpSpPr>
        <a:xfrm>
          <a:off x="0" y="0"/>
          <a:ext cx="0" cy="0"/>
          <a:chOff x="0" y="0"/>
          <a:chExt cx="0" cy="0"/>
        </a:xfrm>
      </p:grpSpPr>
      <p:sp>
        <p:nvSpPr>
          <p:cNvPr id="68" name="Google Shape;68;p15"/>
          <p:cNvSpPr txBox="1"/>
          <p:nvPr/>
        </p:nvSpPr>
        <p:spPr>
          <a:xfrm>
            <a:off x="0" y="0"/>
            <a:ext cx="7772400" cy="1035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t/>
            </a:r>
            <a:endParaRPr sz="1700">
              <a:solidFill>
                <a:schemeClr val="dk1"/>
              </a:solidFill>
              <a:latin typeface="Halant"/>
              <a:ea typeface="Halant"/>
              <a:cs typeface="Halant"/>
              <a:sym typeface="Halant"/>
            </a:endParaRPr>
          </a:p>
          <a:p>
            <a:pPr indent="0" lvl="0" marL="0" rtl="0" algn="ctr">
              <a:spcBef>
                <a:spcPts val="0"/>
              </a:spcBef>
              <a:spcAft>
                <a:spcPts val="0"/>
              </a:spcAft>
              <a:buNone/>
            </a:pPr>
            <a:r>
              <a:t/>
            </a:r>
            <a:endParaRPr sz="1700">
              <a:solidFill>
                <a:schemeClr val="dk1"/>
              </a:solidFill>
              <a:latin typeface="Halant"/>
              <a:ea typeface="Halant"/>
              <a:cs typeface="Halant"/>
              <a:sym typeface="Halant"/>
            </a:endParaRPr>
          </a:p>
          <a:p>
            <a:pPr indent="0" lvl="0" marL="0" rtl="0" algn="ctr">
              <a:spcBef>
                <a:spcPts val="0"/>
              </a:spcBef>
              <a:spcAft>
                <a:spcPts val="0"/>
              </a:spcAft>
              <a:buClr>
                <a:schemeClr val="dk1"/>
              </a:buClr>
              <a:buSzPts val="1100"/>
              <a:buFont typeface="Arial"/>
              <a:buNone/>
            </a:pPr>
            <a:r>
              <a:rPr lang="en" sz="1700">
                <a:solidFill>
                  <a:schemeClr val="dk1"/>
                </a:solidFill>
                <a:latin typeface="Halant"/>
                <a:ea typeface="Halant"/>
                <a:cs typeface="Halant"/>
                <a:sym typeface="Halant"/>
              </a:rPr>
              <a:t>Motives for Exploration</a:t>
            </a:r>
            <a:endParaRPr sz="1700">
              <a:solidFill>
                <a:schemeClr val="dk1"/>
              </a:solidFill>
              <a:latin typeface="Halant"/>
              <a:ea typeface="Halant"/>
              <a:cs typeface="Halant"/>
              <a:sym typeface="Halant"/>
            </a:endParaRPr>
          </a:p>
          <a:p>
            <a:pPr indent="0" lvl="0" marL="0" rtl="0" algn="ctr">
              <a:spcBef>
                <a:spcPts val="0"/>
              </a:spcBef>
              <a:spcAft>
                <a:spcPts val="0"/>
              </a:spcAft>
              <a:buNone/>
            </a:pPr>
            <a:r>
              <a:rPr lang="en" sz="2500">
                <a:solidFill>
                  <a:schemeClr val="dk1"/>
                </a:solidFill>
                <a:latin typeface="Plus Jakarta Sans Medium"/>
                <a:ea typeface="Plus Jakarta Sans Medium"/>
                <a:cs typeface="Plus Jakarta Sans Medium"/>
                <a:sym typeface="Plus Jakarta Sans Medium"/>
              </a:rPr>
              <a:t>First Voyage of Columbus</a:t>
            </a:r>
            <a:endParaRPr sz="2500">
              <a:solidFill>
                <a:schemeClr val="dk1"/>
              </a:solidFill>
              <a:latin typeface="Plus Jakarta Sans Medium"/>
              <a:ea typeface="Plus Jakarta Sans Medium"/>
              <a:cs typeface="Plus Jakarta Sans Medium"/>
              <a:sym typeface="Plus Jakarta Sans Medium"/>
            </a:endParaRPr>
          </a:p>
          <a:p>
            <a:pPr indent="0" lvl="0" marL="0" rtl="0" algn="ctr">
              <a:spcBef>
                <a:spcPts val="0"/>
              </a:spcBef>
              <a:spcAft>
                <a:spcPts val="0"/>
              </a:spcAft>
              <a:buNone/>
            </a:pPr>
            <a:r>
              <a:t/>
            </a:r>
            <a:endParaRPr sz="2500">
              <a:solidFill>
                <a:schemeClr val="dk1"/>
              </a:solidFill>
              <a:latin typeface="Plus Jakarta Sans Medium"/>
              <a:ea typeface="Plus Jakarta Sans Medium"/>
              <a:cs typeface="Plus Jakarta Sans Medium"/>
              <a:sym typeface="Plus Jakarta Sans Medium"/>
            </a:endParaRPr>
          </a:p>
        </p:txBody>
      </p:sp>
      <p:pic>
        <p:nvPicPr>
          <p:cNvPr id="69" name="Google Shape;69;p15"/>
          <p:cNvPicPr preferRelativeResize="0"/>
          <p:nvPr/>
        </p:nvPicPr>
        <p:blipFill>
          <a:blip r:embed="rId3">
            <a:alphaModFix/>
          </a:blip>
          <a:stretch>
            <a:fillRect/>
          </a:stretch>
        </p:blipFill>
        <p:spPr>
          <a:xfrm>
            <a:off x="216272" y="230997"/>
            <a:ext cx="630865" cy="261602"/>
          </a:xfrm>
          <a:prstGeom prst="rect">
            <a:avLst/>
          </a:prstGeom>
          <a:noFill/>
          <a:ln>
            <a:noFill/>
          </a:ln>
        </p:spPr>
      </p:pic>
      <p:graphicFrame>
        <p:nvGraphicFramePr>
          <p:cNvPr id="70" name="Google Shape;70;p15"/>
          <p:cNvGraphicFramePr/>
          <p:nvPr/>
        </p:nvGraphicFramePr>
        <p:xfrm>
          <a:off x="469041" y="1171435"/>
          <a:ext cx="3000000" cy="3000000"/>
        </p:xfrm>
        <a:graphic>
          <a:graphicData uri="http://schemas.openxmlformats.org/drawingml/2006/table">
            <a:tbl>
              <a:tblPr>
                <a:noFill/>
                <a:tableStyleId>{3E189E22-90A9-4059-ACDF-B28801BD0483}</a:tableStyleId>
              </a:tblPr>
              <a:tblGrid>
                <a:gridCol w="2266425"/>
                <a:gridCol w="1662050"/>
                <a:gridCol w="2905850"/>
              </a:tblGrid>
              <a:tr h="299750">
                <a:tc gridSpan="3">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Halant"/>
                          <a:ea typeface="Halant"/>
                          <a:cs typeface="Halant"/>
                          <a:sym typeface="Halant"/>
                        </a:rPr>
                        <a:t>Source: </a:t>
                      </a:r>
                      <a:r>
                        <a:rPr i="1" lang="en" sz="1200">
                          <a:solidFill>
                            <a:schemeClr val="dk1"/>
                          </a:solidFill>
                          <a:latin typeface="Halant"/>
                          <a:ea typeface="Halant"/>
                          <a:cs typeface="Halant"/>
                          <a:sym typeface="Halant"/>
                        </a:rPr>
                        <a:t>Personal Narrative of the First Voyage of Columbus of Columbus to America</a:t>
                      </a:r>
                      <a:r>
                        <a:rPr lang="en" sz="1200">
                          <a:solidFill>
                            <a:schemeClr val="dk1"/>
                          </a:solidFill>
                          <a:latin typeface="Halant"/>
                          <a:ea typeface="Halant"/>
                          <a:cs typeface="Halant"/>
                          <a:sym typeface="Halant"/>
                        </a:rPr>
                        <a:t>, From a Manuscript Recently Discovered in Spain, Translated from the Spanish, 1827.</a:t>
                      </a:r>
                      <a:endParaRPr sz="1200">
                        <a:latin typeface="Inter"/>
                        <a:ea typeface="Inter"/>
                        <a:cs typeface="Inter"/>
                        <a:sym typeface="Inter"/>
                      </a:endParaRPr>
                    </a:p>
                  </a:txBody>
                  <a:tcPr marT="114950" marB="114950" marR="116575" marL="11657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c hMerge="1"/>
              </a:tr>
              <a:tr h="350050">
                <a:tc gridSpan="3" rowSpan="2">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“Commission of Admiral, Viceroy, and Governor in the isles and territories which may be discovered, granted by the King and Queen to Christopher Columbus.”</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Don Ferdinand and Dona Isabel, by the grace of God, King and Queen of Castile, Leon, Arragon, &amp;c. Inasmuch as you Christopher Columbus are about to depart by our orders and with certain of our ships and men, fo </a:t>
                      </a:r>
                      <a:r>
                        <a:rPr lang="en" sz="1200">
                          <a:solidFill>
                            <a:schemeClr val="dk1"/>
                          </a:solidFill>
                          <a:latin typeface="Inter"/>
                          <a:ea typeface="Inter"/>
                          <a:cs typeface="Inter"/>
                          <a:sym typeface="Inter"/>
                        </a:rPr>
                        <a:t>the</a:t>
                      </a:r>
                      <a:r>
                        <a:rPr lang="en" sz="1200">
                          <a:solidFill>
                            <a:schemeClr val="dk1"/>
                          </a:solidFill>
                          <a:latin typeface="Inter"/>
                          <a:ea typeface="Inter"/>
                          <a:cs typeface="Inter"/>
                          <a:sym typeface="Inter"/>
                        </a:rPr>
                        <a:t> discovery of sundry islands and territories in the ocean, and it is hoped, with the help of God, that you will effect the discovery and acquisition of some of the said islands and territories, and considering that as you encounter the said hazards for our service, it is just and reasonable you should receive a proper remuneration, therefore, with a desire to grant the necessary honors and rewards for the above consideration, it is our will and pleasure that you, the said Christopher Columbus, having discovered and acquired the said islands and territories, or any part of them, shall be our Admiral, Viceroy, and Governor in those places, and that you thenceforth </a:t>
                      </a:r>
                      <a:r>
                        <a:rPr lang="en" sz="1200">
                          <a:solidFill>
                            <a:schemeClr val="dk1"/>
                          </a:solidFill>
                          <a:latin typeface="Inter"/>
                          <a:ea typeface="Inter"/>
                          <a:cs typeface="Inter"/>
                          <a:sym typeface="Inter"/>
                        </a:rPr>
                        <a:t>entitle yourself Don Christopher Columbus, and that your sons and successors in the said charge and office, also entitle themselves Done and Admiral, Viceroy and Governor in those places…</a:t>
                      </a:r>
                      <a:endParaRPr sz="1200">
                        <a:solidFill>
                          <a:schemeClr val="dk1"/>
                        </a:solidFill>
                        <a:latin typeface="Inter"/>
                        <a:ea typeface="Inter"/>
                        <a:cs typeface="Inter"/>
                        <a:sym typeface="Inter"/>
                      </a:endParaRPr>
                    </a:p>
                  </a:txBody>
                  <a:tcPr marT="114950" marB="114950" marR="116575" marL="116575">
                    <a:lnL cap="flat" cmpd="sng" w="12700">
                      <a:solidFill>
                        <a:srgbClr val="FFFFFF">
                          <a:alpha val="0"/>
                        </a:srgbClr>
                      </a:solidFill>
                      <a:prstDash val="solid"/>
                      <a:round/>
                      <a:headEnd len="sm" w="sm" type="none"/>
                      <a:tailEnd len="sm" w="sm" type="none"/>
                    </a:lnL>
                    <a:lnR cap="flat" cmpd="sng" w="12700">
                      <a:solidFill>
                        <a:srgbClr val="FFFFFF">
                          <a:alpha val="0"/>
                        </a:srgbClr>
                      </a:solidFill>
                      <a:prstDash val="solid"/>
                      <a:round/>
                      <a:headEnd len="sm" w="sm" type="none"/>
                      <a:tailEnd len="sm" w="sm" type="none"/>
                    </a:lnR>
                    <a:lnT cap="flat" cmpd="sng" w="9525">
                      <a:solidFill>
                        <a:srgbClr val="9E9E9E"/>
                      </a:solidFill>
                      <a:prstDash val="solid"/>
                      <a:round/>
                      <a:headEnd len="sm" w="sm" type="none"/>
                      <a:tailEnd len="sm" w="sm" type="none"/>
                    </a:lnT>
                    <a:lnB cap="flat" cmpd="sng" w="12700">
                      <a:solidFill>
                        <a:srgbClr val="FFFFFF">
                          <a:alpha val="0"/>
                        </a:srgbClr>
                      </a:solidFill>
                      <a:prstDash val="solid"/>
                      <a:round/>
                      <a:headEnd len="sm" w="sm" type="none"/>
                      <a:tailEnd len="sm" w="sm" type="none"/>
                    </a:lnB>
                  </a:tcPr>
                </a:tc>
                <a:tc rowSpan="2" hMerge="1"/>
                <a:tc rowSpan="2" hMerge="1"/>
              </a:tr>
              <a:tr h="383100">
                <a:tc gridSpan="3" vMerge="1"/>
                <a:tc hMerge="1" vMerge="1"/>
                <a:tc hMerge="1" vMerge="1"/>
              </a:tr>
            </a:tbl>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4" name="Shape 74"/>
        <p:cNvGrpSpPr/>
        <p:nvPr/>
      </p:nvGrpSpPr>
      <p:grpSpPr>
        <a:xfrm>
          <a:off x="0" y="0"/>
          <a:ext cx="0" cy="0"/>
          <a:chOff x="0" y="0"/>
          <a:chExt cx="0" cy="0"/>
        </a:xfrm>
      </p:grpSpPr>
      <p:sp>
        <p:nvSpPr>
          <p:cNvPr id="75" name="Google Shape;75;p16"/>
          <p:cNvSpPr txBox="1"/>
          <p:nvPr/>
        </p:nvSpPr>
        <p:spPr>
          <a:xfrm>
            <a:off x="0" y="0"/>
            <a:ext cx="7772400" cy="1035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t/>
            </a:r>
            <a:endParaRPr sz="1700">
              <a:solidFill>
                <a:schemeClr val="dk1"/>
              </a:solidFill>
              <a:latin typeface="Halant"/>
              <a:ea typeface="Halant"/>
              <a:cs typeface="Halant"/>
              <a:sym typeface="Halant"/>
            </a:endParaRPr>
          </a:p>
          <a:p>
            <a:pPr indent="0" lvl="0" marL="0" rtl="0" algn="ctr">
              <a:spcBef>
                <a:spcPts val="0"/>
              </a:spcBef>
              <a:spcAft>
                <a:spcPts val="0"/>
              </a:spcAft>
              <a:buNone/>
            </a:pPr>
            <a:r>
              <a:t/>
            </a:r>
            <a:endParaRPr sz="1700">
              <a:solidFill>
                <a:schemeClr val="dk1"/>
              </a:solidFill>
              <a:latin typeface="Halant"/>
              <a:ea typeface="Halant"/>
              <a:cs typeface="Halant"/>
              <a:sym typeface="Halant"/>
            </a:endParaRPr>
          </a:p>
          <a:p>
            <a:pPr indent="0" lvl="0" marL="0" rtl="0" algn="ctr">
              <a:spcBef>
                <a:spcPts val="0"/>
              </a:spcBef>
              <a:spcAft>
                <a:spcPts val="0"/>
              </a:spcAft>
              <a:buClr>
                <a:schemeClr val="dk1"/>
              </a:buClr>
              <a:buSzPts val="1100"/>
              <a:buFont typeface="Arial"/>
              <a:buNone/>
            </a:pPr>
            <a:r>
              <a:rPr lang="en" sz="1700">
                <a:solidFill>
                  <a:schemeClr val="dk1"/>
                </a:solidFill>
                <a:latin typeface="Halant"/>
                <a:ea typeface="Halant"/>
                <a:cs typeface="Halant"/>
                <a:sym typeface="Halant"/>
              </a:rPr>
              <a:t>Motives for Exploration</a:t>
            </a:r>
            <a:endParaRPr sz="1700">
              <a:solidFill>
                <a:schemeClr val="dk1"/>
              </a:solidFill>
              <a:latin typeface="Halant"/>
              <a:ea typeface="Halant"/>
              <a:cs typeface="Halant"/>
              <a:sym typeface="Halant"/>
            </a:endParaRPr>
          </a:p>
          <a:p>
            <a:pPr indent="0" lvl="0" marL="0" rtl="0" algn="ctr">
              <a:spcBef>
                <a:spcPts val="0"/>
              </a:spcBef>
              <a:spcAft>
                <a:spcPts val="0"/>
              </a:spcAft>
              <a:buNone/>
            </a:pPr>
            <a:r>
              <a:rPr lang="en" sz="2500">
                <a:solidFill>
                  <a:schemeClr val="dk1"/>
                </a:solidFill>
                <a:latin typeface="Plus Jakarta Sans Medium"/>
                <a:ea typeface="Plus Jakarta Sans Medium"/>
                <a:cs typeface="Plus Jakarta Sans Medium"/>
                <a:sym typeface="Plus Jakarta Sans Medium"/>
              </a:rPr>
              <a:t>First Voyage of Columbus</a:t>
            </a:r>
            <a:endParaRPr sz="2500">
              <a:solidFill>
                <a:schemeClr val="dk1"/>
              </a:solidFill>
              <a:latin typeface="Plus Jakarta Sans Medium"/>
              <a:ea typeface="Plus Jakarta Sans Medium"/>
              <a:cs typeface="Plus Jakarta Sans Medium"/>
              <a:sym typeface="Plus Jakarta Sans Medium"/>
            </a:endParaRPr>
          </a:p>
          <a:p>
            <a:pPr indent="0" lvl="0" marL="0" rtl="0" algn="ctr">
              <a:spcBef>
                <a:spcPts val="0"/>
              </a:spcBef>
              <a:spcAft>
                <a:spcPts val="0"/>
              </a:spcAft>
              <a:buNone/>
            </a:pPr>
            <a:r>
              <a:t/>
            </a:r>
            <a:endParaRPr sz="2500">
              <a:solidFill>
                <a:schemeClr val="dk1"/>
              </a:solidFill>
              <a:latin typeface="Plus Jakarta Sans Medium"/>
              <a:ea typeface="Plus Jakarta Sans Medium"/>
              <a:cs typeface="Plus Jakarta Sans Medium"/>
              <a:sym typeface="Plus Jakarta Sans Medium"/>
            </a:endParaRPr>
          </a:p>
        </p:txBody>
      </p:sp>
      <p:pic>
        <p:nvPicPr>
          <p:cNvPr id="76" name="Google Shape;76;p16"/>
          <p:cNvPicPr preferRelativeResize="0"/>
          <p:nvPr/>
        </p:nvPicPr>
        <p:blipFill>
          <a:blip r:embed="rId3">
            <a:alphaModFix/>
          </a:blip>
          <a:stretch>
            <a:fillRect/>
          </a:stretch>
        </p:blipFill>
        <p:spPr>
          <a:xfrm>
            <a:off x="216272" y="230997"/>
            <a:ext cx="630865" cy="261602"/>
          </a:xfrm>
          <a:prstGeom prst="rect">
            <a:avLst/>
          </a:prstGeom>
          <a:noFill/>
          <a:ln>
            <a:noFill/>
          </a:ln>
        </p:spPr>
      </p:pic>
      <p:graphicFrame>
        <p:nvGraphicFramePr>
          <p:cNvPr id="77" name="Google Shape;77;p16"/>
          <p:cNvGraphicFramePr/>
          <p:nvPr/>
        </p:nvGraphicFramePr>
        <p:xfrm>
          <a:off x="469041" y="1171435"/>
          <a:ext cx="3000000" cy="3000000"/>
        </p:xfrm>
        <a:graphic>
          <a:graphicData uri="http://schemas.openxmlformats.org/drawingml/2006/table">
            <a:tbl>
              <a:tblPr>
                <a:noFill/>
                <a:tableStyleId>{3E189E22-90A9-4059-ACDF-B28801BD0483}</a:tableStyleId>
              </a:tblPr>
              <a:tblGrid>
                <a:gridCol w="2266425"/>
                <a:gridCol w="1662050"/>
                <a:gridCol w="2905850"/>
              </a:tblGrid>
              <a:tr h="299750">
                <a:tc gridSpan="3">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Halant"/>
                          <a:ea typeface="Halant"/>
                          <a:cs typeface="Halant"/>
                          <a:sym typeface="Halant"/>
                        </a:rPr>
                        <a:t>Source: </a:t>
                      </a:r>
                      <a:r>
                        <a:rPr i="1" lang="en" sz="1200">
                          <a:solidFill>
                            <a:schemeClr val="dk1"/>
                          </a:solidFill>
                          <a:latin typeface="Halant"/>
                          <a:ea typeface="Halant"/>
                          <a:cs typeface="Halant"/>
                          <a:sym typeface="Halant"/>
                        </a:rPr>
                        <a:t>Personal Narrative of the First Voyage of Columbus of Columbus to America</a:t>
                      </a:r>
                      <a:r>
                        <a:rPr lang="en" sz="1200">
                          <a:solidFill>
                            <a:schemeClr val="dk1"/>
                          </a:solidFill>
                          <a:latin typeface="Halant"/>
                          <a:ea typeface="Halant"/>
                          <a:cs typeface="Halant"/>
                          <a:sym typeface="Halant"/>
                        </a:rPr>
                        <a:t>, From a Manuscript Recently Discovered in Spain, Translated from the Spanish, 1827.</a:t>
                      </a:r>
                      <a:endParaRPr sz="1200">
                        <a:latin typeface="Inter"/>
                        <a:ea typeface="Inter"/>
                        <a:cs typeface="Inter"/>
                        <a:sym typeface="Inter"/>
                      </a:endParaRPr>
                    </a:p>
                  </a:txBody>
                  <a:tcPr marT="114950" marB="114950" marR="116575" marL="11657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c hMerge="1"/>
              </a:tr>
              <a:tr h="350050">
                <a:tc gridSpan="3" rowSpan="2">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“Letter of Columbus to Luis de Santangel, Comptroller of the Treasury of the King and Queen, giving a summary relation of the voyage.”</a:t>
                      </a:r>
                      <a:endParaRPr sz="1200">
                        <a:solidFill>
                          <a:srgbClr val="262626"/>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rgbClr val="262626"/>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rgbClr val="262626"/>
                          </a:solidFill>
                          <a:latin typeface="Inter"/>
                          <a:ea typeface="Inter"/>
                          <a:cs typeface="Inter"/>
                          <a:sym typeface="Inter"/>
                        </a:rPr>
                        <a:t>Senor, </a:t>
                      </a:r>
                      <a:endParaRPr sz="1200">
                        <a:solidFill>
                          <a:srgbClr val="262626"/>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rgbClr val="262626"/>
                          </a:solidFill>
                          <a:latin typeface="Inter"/>
                          <a:ea typeface="Inter"/>
                          <a:cs typeface="Inter"/>
                          <a:sym typeface="Inter"/>
                        </a:rPr>
                        <a:t>     Knowing the pleasure you will receive in hearing of the great victory which Our Lord has granted me in my voyage, I hasten to inform you, that after a passage of seventy-one days, I arrived at the Indies, with the fleet which the most illustrious King and Queen our sovereigns committed to my charge, where I discovered many islands inhabited by people without number, and of which I took possession for their Highnesses by proclamation with the royal banner displayed, no one offering any contradiction. The first which I discovered, I named </a:t>
                      </a:r>
                      <a:r>
                        <a:rPr i="1" lang="en" sz="1200">
                          <a:solidFill>
                            <a:srgbClr val="262626"/>
                          </a:solidFill>
                          <a:latin typeface="Inter"/>
                          <a:ea typeface="Inter"/>
                          <a:cs typeface="Inter"/>
                          <a:sym typeface="Inter"/>
                        </a:rPr>
                        <a:t>San Salvador</a:t>
                      </a:r>
                      <a:r>
                        <a:rPr lang="en" sz="1200">
                          <a:solidFill>
                            <a:srgbClr val="262626"/>
                          </a:solidFill>
                          <a:latin typeface="Inter"/>
                          <a:ea typeface="Inter"/>
                          <a:cs typeface="Inter"/>
                          <a:sym typeface="Inter"/>
                        </a:rPr>
                        <a:t>, in commemoration of our Holy Saviour, who has, in a wonderful manner, granted all our success… The lands contain mines of metals, and inhabitants without number. The island of Espanola is pre-eminent in beauty and excellence, offering to the sight the most enchanting view of mountains, plains, rich field for cultivation, and pastures for flocks of all sorts, with situations for towns and settlements. Its harbours are of such excellence, that their description would not gain belief, and the like may be said of its abundance of large and fine rivers, the most of which abound in gold… I presented them with a variety of things, in order to secure their affection, and that they may become christians, and enter into the service of their </a:t>
                      </a:r>
                      <a:r>
                        <a:rPr lang="en" sz="1200">
                          <a:solidFill>
                            <a:srgbClr val="262626"/>
                          </a:solidFill>
                          <a:latin typeface="Inter"/>
                          <a:ea typeface="Inter"/>
                          <a:cs typeface="Inter"/>
                          <a:sym typeface="Inter"/>
                        </a:rPr>
                        <a:t>Highnesses</a:t>
                      </a:r>
                      <a:r>
                        <a:rPr lang="en" sz="1200">
                          <a:solidFill>
                            <a:srgbClr val="262626"/>
                          </a:solidFill>
                          <a:latin typeface="Inter"/>
                          <a:ea typeface="Inter"/>
                          <a:cs typeface="Inter"/>
                          <a:sym typeface="Inter"/>
                        </a:rPr>
                        <a:t> and the Castilian nation, and also aid us in procuring such things as they possess, and we stand in need of. </a:t>
                      </a:r>
                      <a:endParaRPr sz="1200">
                        <a:solidFill>
                          <a:srgbClr val="262626"/>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rgbClr val="262626"/>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rgbClr val="262626"/>
                          </a:solidFill>
                          <a:latin typeface="Inter"/>
                          <a:ea typeface="Inter"/>
                          <a:cs typeface="Inter"/>
                          <a:sym typeface="Inter"/>
                        </a:rPr>
                        <a:t>And now ought the King, Queen, Princes, and all their dominions, as well as the whole of Christendom, to give thanks to our Saviour Jesus Christ who has granted us such a victory and great success. Let processions be ordered, let </a:t>
                      </a:r>
                      <a:r>
                        <a:rPr lang="en" sz="1200">
                          <a:solidFill>
                            <a:srgbClr val="262626"/>
                          </a:solidFill>
                          <a:latin typeface="Inter"/>
                          <a:ea typeface="Inter"/>
                          <a:cs typeface="Inter"/>
                          <a:sym typeface="Inter"/>
                        </a:rPr>
                        <a:t>solemn</a:t>
                      </a:r>
                      <a:r>
                        <a:rPr lang="en" sz="1200">
                          <a:solidFill>
                            <a:srgbClr val="262626"/>
                          </a:solidFill>
                          <a:latin typeface="Inter"/>
                          <a:ea typeface="Inter"/>
                          <a:cs typeface="Inter"/>
                          <a:sym typeface="Inter"/>
                        </a:rPr>
                        <a:t> festivals be celebrated, let the Christ rejoice upon earth as he does in heaven, to witness the coming salvation of so many people, heretofore given over to perdition. Let us rejoice for the augmentation of our temporal prosperity, in which not only Spain but all Christendom shall participate.‒Such are the events which I have described to you with brevity. Adieu.</a:t>
                      </a:r>
                      <a:endParaRPr sz="1200">
                        <a:solidFill>
                          <a:srgbClr val="262626"/>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rgbClr val="262626"/>
                          </a:solidFill>
                          <a:latin typeface="Inter"/>
                          <a:ea typeface="Inter"/>
                          <a:cs typeface="Inter"/>
                          <a:sym typeface="Inter"/>
                        </a:rPr>
                        <a:t>     Lisbon. March 14th.</a:t>
                      </a:r>
                      <a:endParaRPr sz="1200">
                        <a:solidFill>
                          <a:srgbClr val="262626"/>
                        </a:solidFill>
                        <a:latin typeface="Inter"/>
                        <a:ea typeface="Inter"/>
                        <a:cs typeface="Inter"/>
                        <a:sym typeface="Inter"/>
                      </a:endParaRPr>
                    </a:p>
                    <a:p>
                      <a:pPr indent="0" lvl="0" marL="0" rtl="0" algn="r">
                        <a:spcBef>
                          <a:spcPts val="0"/>
                        </a:spcBef>
                        <a:spcAft>
                          <a:spcPts val="0"/>
                        </a:spcAft>
                        <a:buClr>
                          <a:schemeClr val="dk1"/>
                        </a:buClr>
                        <a:buSzPts val="1100"/>
                        <a:buFont typeface="Arial"/>
                        <a:buNone/>
                      </a:pPr>
                      <a:r>
                        <a:rPr lang="en" sz="1200">
                          <a:solidFill>
                            <a:srgbClr val="262626"/>
                          </a:solidFill>
                          <a:latin typeface="Inter"/>
                          <a:ea typeface="Inter"/>
                          <a:cs typeface="Inter"/>
                          <a:sym typeface="Inter"/>
                        </a:rPr>
                        <a:t>Christopher Columbus</a:t>
                      </a:r>
                      <a:endParaRPr sz="1200">
                        <a:solidFill>
                          <a:srgbClr val="262626"/>
                        </a:solidFill>
                        <a:latin typeface="Inter"/>
                        <a:ea typeface="Inter"/>
                        <a:cs typeface="Inter"/>
                        <a:sym typeface="Inter"/>
                      </a:endParaRPr>
                    </a:p>
                    <a:p>
                      <a:pPr indent="0" lvl="0" marL="0" rtl="0" algn="r">
                        <a:spcBef>
                          <a:spcPts val="0"/>
                        </a:spcBef>
                        <a:spcAft>
                          <a:spcPts val="0"/>
                        </a:spcAft>
                        <a:buClr>
                          <a:schemeClr val="dk1"/>
                        </a:buClr>
                        <a:buSzPts val="1100"/>
                        <a:buFont typeface="Arial"/>
                        <a:buNone/>
                      </a:pPr>
                      <a:r>
                        <a:rPr i="1" lang="en" sz="1200">
                          <a:solidFill>
                            <a:srgbClr val="262626"/>
                          </a:solidFill>
                          <a:latin typeface="Inter"/>
                          <a:ea typeface="Inter"/>
                          <a:cs typeface="Inter"/>
                          <a:sym typeface="Inter"/>
                        </a:rPr>
                        <a:t>Admiral of the Armada of the Ocean.</a:t>
                      </a:r>
                      <a:endParaRPr i="1" sz="1200">
                        <a:solidFill>
                          <a:srgbClr val="262626"/>
                        </a:solidFill>
                        <a:latin typeface="Inter"/>
                        <a:ea typeface="Inter"/>
                        <a:cs typeface="Inter"/>
                        <a:sym typeface="Inter"/>
                      </a:endParaRPr>
                    </a:p>
                  </a:txBody>
                  <a:tcPr marT="114950" marB="114950" marR="116575" marL="116575">
                    <a:lnL cap="flat" cmpd="sng" w="12700">
                      <a:solidFill>
                        <a:srgbClr val="FFFFFF">
                          <a:alpha val="0"/>
                        </a:srgbClr>
                      </a:solidFill>
                      <a:prstDash val="solid"/>
                      <a:round/>
                      <a:headEnd len="sm" w="sm" type="none"/>
                      <a:tailEnd len="sm" w="sm" type="none"/>
                    </a:lnL>
                    <a:lnR cap="flat" cmpd="sng" w="12700">
                      <a:solidFill>
                        <a:srgbClr val="FFFFFF">
                          <a:alpha val="0"/>
                        </a:srgbClr>
                      </a:solidFill>
                      <a:prstDash val="solid"/>
                      <a:round/>
                      <a:headEnd len="sm" w="sm" type="none"/>
                      <a:tailEnd len="sm" w="sm" type="none"/>
                    </a:lnR>
                    <a:lnT cap="flat" cmpd="sng" w="9525">
                      <a:solidFill>
                        <a:srgbClr val="9E9E9E"/>
                      </a:solidFill>
                      <a:prstDash val="solid"/>
                      <a:round/>
                      <a:headEnd len="sm" w="sm" type="none"/>
                      <a:tailEnd len="sm" w="sm" type="none"/>
                    </a:lnT>
                    <a:lnB cap="flat" cmpd="sng" w="12700">
                      <a:solidFill>
                        <a:srgbClr val="FFFFFF">
                          <a:alpha val="0"/>
                        </a:srgbClr>
                      </a:solidFill>
                      <a:prstDash val="solid"/>
                      <a:round/>
                      <a:headEnd len="sm" w="sm" type="none"/>
                      <a:tailEnd len="sm" w="sm" type="none"/>
                    </a:lnB>
                  </a:tcPr>
                </a:tc>
                <a:tc rowSpan="2" hMerge="1"/>
                <a:tc rowSpan="2" hMerge="1"/>
              </a:tr>
              <a:tr h="383100">
                <a:tc gridSpan="3" vMerge="1"/>
                <a:tc hMerge="1" vMerge="1"/>
                <a:tc hMerge="1" vMerge="1"/>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1" name="Shape 81"/>
        <p:cNvGrpSpPr/>
        <p:nvPr/>
      </p:nvGrpSpPr>
      <p:grpSpPr>
        <a:xfrm>
          <a:off x="0" y="0"/>
          <a:ext cx="0" cy="0"/>
          <a:chOff x="0" y="0"/>
          <a:chExt cx="0" cy="0"/>
        </a:xfrm>
      </p:grpSpPr>
      <p:sp>
        <p:nvSpPr>
          <p:cNvPr id="82" name="Google Shape;82;p17"/>
          <p:cNvSpPr txBox="1"/>
          <p:nvPr/>
        </p:nvSpPr>
        <p:spPr>
          <a:xfrm>
            <a:off x="0" y="0"/>
            <a:ext cx="7772400" cy="1035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t/>
            </a:r>
            <a:endParaRPr sz="1700">
              <a:solidFill>
                <a:schemeClr val="dk1"/>
              </a:solidFill>
              <a:latin typeface="Halant"/>
              <a:ea typeface="Halant"/>
              <a:cs typeface="Halant"/>
              <a:sym typeface="Halant"/>
            </a:endParaRPr>
          </a:p>
          <a:p>
            <a:pPr indent="0" lvl="0" marL="0" rtl="0" algn="ctr">
              <a:spcBef>
                <a:spcPts val="0"/>
              </a:spcBef>
              <a:spcAft>
                <a:spcPts val="0"/>
              </a:spcAft>
              <a:buNone/>
            </a:pPr>
            <a:r>
              <a:t/>
            </a:r>
            <a:endParaRPr sz="1700">
              <a:solidFill>
                <a:schemeClr val="dk1"/>
              </a:solidFill>
              <a:latin typeface="Halant"/>
              <a:ea typeface="Halant"/>
              <a:cs typeface="Halant"/>
              <a:sym typeface="Halant"/>
            </a:endParaRPr>
          </a:p>
          <a:p>
            <a:pPr indent="0" lvl="0" marL="0" rtl="0" algn="ctr">
              <a:spcBef>
                <a:spcPts val="0"/>
              </a:spcBef>
              <a:spcAft>
                <a:spcPts val="0"/>
              </a:spcAft>
              <a:buClr>
                <a:schemeClr val="dk1"/>
              </a:buClr>
              <a:buSzPts val="1100"/>
              <a:buFont typeface="Arial"/>
              <a:buNone/>
            </a:pPr>
            <a:r>
              <a:rPr lang="en" sz="1700">
                <a:solidFill>
                  <a:schemeClr val="dk1"/>
                </a:solidFill>
                <a:latin typeface="Halant"/>
                <a:ea typeface="Halant"/>
                <a:cs typeface="Halant"/>
                <a:sym typeface="Halant"/>
              </a:rPr>
              <a:t>Motives for Exploration</a:t>
            </a:r>
            <a:endParaRPr sz="1700">
              <a:solidFill>
                <a:schemeClr val="dk1"/>
              </a:solidFill>
              <a:latin typeface="Halant"/>
              <a:ea typeface="Halant"/>
              <a:cs typeface="Halant"/>
              <a:sym typeface="Halant"/>
            </a:endParaRPr>
          </a:p>
          <a:p>
            <a:pPr indent="0" lvl="0" marL="0" rtl="0" algn="ctr">
              <a:spcBef>
                <a:spcPts val="0"/>
              </a:spcBef>
              <a:spcAft>
                <a:spcPts val="0"/>
              </a:spcAft>
              <a:buNone/>
            </a:pPr>
            <a:r>
              <a:rPr lang="en" sz="2500">
                <a:solidFill>
                  <a:schemeClr val="dk1"/>
                </a:solidFill>
                <a:latin typeface="Plus Jakarta Sans Medium"/>
                <a:ea typeface="Plus Jakarta Sans Medium"/>
                <a:cs typeface="Plus Jakarta Sans Medium"/>
                <a:sym typeface="Plus Jakarta Sans Medium"/>
              </a:rPr>
              <a:t>First Voyage of Columbus</a:t>
            </a:r>
            <a:endParaRPr sz="2500">
              <a:solidFill>
                <a:schemeClr val="dk1"/>
              </a:solidFill>
              <a:latin typeface="Plus Jakarta Sans Medium"/>
              <a:ea typeface="Plus Jakarta Sans Medium"/>
              <a:cs typeface="Plus Jakarta Sans Medium"/>
              <a:sym typeface="Plus Jakarta Sans Medium"/>
            </a:endParaRPr>
          </a:p>
          <a:p>
            <a:pPr indent="0" lvl="0" marL="0" rtl="0" algn="ctr">
              <a:spcBef>
                <a:spcPts val="0"/>
              </a:spcBef>
              <a:spcAft>
                <a:spcPts val="0"/>
              </a:spcAft>
              <a:buNone/>
            </a:pPr>
            <a:r>
              <a:t/>
            </a:r>
            <a:endParaRPr sz="2500">
              <a:solidFill>
                <a:schemeClr val="dk1"/>
              </a:solidFill>
              <a:latin typeface="Plus Jakarta Sans Medium"/>
              <a:ea typeface="Plus Jakarta Sans Medium"/>
              <a:cs typeface="Plus Jakarta Sans Medium"/>
              <a:sym typeface="Plus Jakarta Sans Medium"/>
            </a:endParaRPr>
          </a:p>
        </p:txBody>
      </p:sp>
      <p:pic>
        <p:nvPicPr>
          <p:cNvPr id="83" name="Google Shape;83;p17"/>
          <p:cNvPicPr preferRelativeResize="0"/>
          <p:nvPr/>
        </p:nvPicPr>
        <p:blipFill>
          <a:blip r:embed="rId3">
            <a:alphaModFix/>
          </a:blip>
          <a:stretch>
            <a:fillRect/>
          </a:stretch>
        </p:blipFill>
        <p:spPr>
          <a:xfrm>
            <a:off x="216272" y="230997"/>
            <a:ext cx="630865" cy="261602"/>
          </a:xfrm>
          <a:prstGeom prst="rect">
            <a:avLst/>
          </a:prstGeom>
          <a:noFill/>
          <a:ln>
            <a:noFill/>
          </a:ln>
        </p:spPr>
      </p:pic>
      <p:graphicFrame>
        <p:nvGraphicFramePr>
          <p:cNvPr id="84" name="Google Shape;84;p17"/>
          <p:cNvGraphicFramePr/>
          <p:nvPr/>
        </p:nvGraphicFramePr>
        <p:xfrm>
          <a:off x="469041" y="1171435"/>
          <a:ext cx="3000000" cy="3000000"/>
        </p:xfrm>
        <a:graphic>
          <a:graphicData uri="http://schemas.openxmlformats.org/drawingml/2006/table">
            <a:tbl>
              <a:tblPr>
                <a:noFill/>
                <a:tableStyleId>{3E189E22-90A9-4059-ACDF-B28801BD0483}</a:tableStyleId>
              </a:tblPr>
              <a:tblGrid>
                <a:gridCol w="2266425"/>
                <a:gridCol w="1662050"/>
                <a:gridCol w="2905850"/>
              </a:tblGrid>
              <a:tr h="299750">
                <a:tc gridSpan="3">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Halant"/>
                          <a:ea typeface="Halant"/>
                          <a:cs typeface="Halant"/>
                          <a:sym typeface="Halant"/>
                        </a:rPr>
                        <a:t>Source: </a:t>
                      </a:r>
                      <a:r>
                        <a:rPr i="1" lang="en" sz="1200">
                          <a:solidFill>
                            <a:schemeClr val="dk1"/>
                          </a:solidFill>
                          <a:latin typeface="Halant"/>
                          <a:ea typeface="Halant"/>
                          <a:cs typeface="Halant"/>
                          <a:sym typeface="Halant"/>
                        </a:rPr>
                        <a:t>Personal Narrative of the First Voyage of Columbus of Columbus to America</a:t>
                      </a:r>
                      <a:r>
                        <a:rPr lang="en" sz="1200">
                          <a:solidFill>
                            <a:schemeClr val="dk1"/>
                          </a:solidFill>
                          <a:latin typeface="Halant"/>
                          <a:ea typeface="Halant"/>
                          <a:cs typeface="Halant"/>
                          <a:sym typeface="Halant"/>
                        </a:rPr>
                        <a:t>, From a Manuscript Recently Discovered in Spain, Translated from the Spanish, 1827.</a:t>
                      </a:r>
                      <a:endParaRPr sz="1200">
                        <a:latin typeface="Inter"/>
                        <a:ea typeface="Inter"/>
                        <a:cs typeface="Inter"/>
                        <a:sym typeface="Inter"/>
                      </a:endParaRPr>
                    </a:p>
                  </a:txBody>
                  <a:tcPr marT="114950" marB="114950" marR="116575" marL="11657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c hMerge="1"/>
              </a:tr>
              <a:tr h="350050">
                <a:tc gridSpan="3" rowSpan="2">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a:t>
                      </a:r>
                      <a:r>
                        <a:rPr lang="en" sz="1200">
                          <a:solidFill>
                            <a:schemeClr val="dk1"/>
                          </a:solidFill>
                          <a:latin typeface="Inter"/>
                          <a:ea typeface="Inter"/>
                          <a:cs typeface="Inter"/>
                          <a:sym typeface="Inter"/>
                        </a:rPr>
                        <a:t>LETTER OF THE KING AND QUEEN TO COLUMBUS UPON HIS RETURN FROM THE DISCOVERY.”</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The King and Queen to Don Christopher Columbus our Admiral of the Ocean, and Viceroy and Governor of the Islands discovered in the Indies : We have seen your letters and received much pleasure from their contents. We are rejoiced that God has granted so fortunate an issue to your enterprise, which will redound much to his service and to the profit of ourselves and our dominions. For these great services we hope to reward you in a manner suitable to your merits ; and as it is our wish that the undertaking which has begun by you, be with the help of God, carried on and accomplished, and as we desire to see you immediately, we request therefore that you will use all possible speed in hastening to us, that all necessary preparations may be made without delay. And as the season is early, and favorable for your return to the countries you have discovered, we wish you to ascertain </a:t>
                      </a:r>
                      <a:r>
                        <a:rPr lang="en" sz="1200">
                          <a:solidFill>
                            <a:schemeClr val="dk1"/>
                          </a:solidFill>
                          <a:latin typeface="Inter"/>
                          <a:ea typeface="Inter"/>
                          <a:cs typeface="Inter"/>
                          <a:sym typeface="Inter"/>
                        </a:rPr>
                        <a:t>whether</a:t>
                      </a:r>
                      <a:r>
                        <a:rPr lang="en" sz="1200">
                          <a:solidFill>
                            <a:schemeClr val="dk1"/>
                          </a:solidFill>
                          <a:latin typeface="Inter"/>
                          <a:ea typeface="Inter"/>
                          <a:cs typeface="Inter"/>
                          <a:sym typeface="Inter"/>
                        </a:rPr>
                        <a:t> measures cannot be taken at Seville or other places, necessary to that end. We request that you write by the courier who brings you this, and who returns immediately, that the whole may be arranged by the time you return thither from us.</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          </a:t>
                      </a:r>
                      <a:r>
                        <a:rPr i="1" lang="en" sz="1200">
                          <a:solidFill>
                            <a:schemeClr val="dk1"/>
                          </a:solidFill>
                          <a:latin typeface="Inter"/>
                          <a:ea typeface="Inter"/>
                          <a:cs typeface="Inter"/>
                          <a:sym typeface="Inter"/>
                        </a:rPr>
                        <a:t>Barcelona, March 13th, 1493</a:t>
                      </a:r>
                      <a:endParaRPr i="1" sz="1200">
                        <a:solidFill>
                          <a:schemeClr val="dk1"/>
                        </a:solidFill>
                        <a:latin typeface="Inter"/>
                        <a:ea typeface="Inter"/>
                        <a:cs typeface="Inter"/>
                        <a:sym typeface="Inter"/>
                      </a:endParaRPr>
                    </a:p>
                    <a:p>
                      <a:pPr indent="0" lvl="0" marL="0" rtl="0" algn="r">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I THE KING</a:t>
                      </a:r>
                      <a:br>
                        <a:rPr lang="en" sz="1200">
                          <a:solidFill>
                            <a:schemeClr val="dk1"/>
                          </a:solidFill>
                          <a:latin typeface="Inter"/>
                          <a:ea typeface="Inter"/>
                          <a:cs typeface="Inter"/>
                          <a:sym typeface="Inter"/>
                        </a:rPr>
                      </a:br>
                      <a:r>
                        <a:rPr lang="en" sz="1200">
                          <a:solidFill>
                            <a:schemeClr val="dk1"/>
                          </a:solidFill>
                          <a:latin typeface="Inter"/>
                          <a:ea typeface="Inter"/>
                          <a:cs typeface="Inter"/>
                          <a:sym typeface="Inter"/>
                        </a:rPr>
                        <a:t>I THE QUEEN</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By order of </a:t>
                      </a:r>
                      <a:r>
                        <a:rPr lang="en" sz="1200">
                          <a:solidFill>
                            <a:schemeClr val="dk1"/>
                          </a:solidFill>
                          <a:latin typeface="Inter"/>
                          <a:ea typeface="Inter"/>
                          <a:cs typeface="Inter"/>
                          <a:sym typeface="Inter"/>
                        </a:rPr>
                        <a:t>the</a:t>
                      </a:r>
                      <a:r>
                        <a:rPr lang="en" sz="1200">
                          <a:solidFill>
                            <a:schemeClr val="dk1"/>
                          </a:solidFill>
                          <a:latin typeface="Inter"/>
                          <a:ea typeface="Inter"/>
                          <a:cs typeface="Inter"/>
                          <a:sym typeface="Inter"/>
                        </a:rPr>
                        <a:t> King and Queen,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200"/>
                        <a:buFont typeface="Arial"/>
                        <a:buNone/>
                      </a:pPr>
                      <a:r>
                        <a:rPr lang="en" sz="1200">
                          <a:solidFill>
                            <a:schemeClr val="dk1"/>
                          </a:solidFill>
                          <a:latin typeface="Inter"/>
                          <a:ea typeface="Inter"/>
                          <a:cs typeface="Inter"/>
                          <a:sym typeface="Inter"/>
                        </a:rPr>
                        <a:t>          Fernand Alvarez.</a:t>
                      </a:r>
                      <a:endParaRPr sz="1200">
                        <a:solidFill>
                          <a:schemeClr val="dk1"/>
                        </a:solidFill>
                        <a:latin typeface="Inter"/>
                        <a:ea typeface="Inter"/>
                        <a:cs typeface="Inter"/>
                        <a:sym typeface="Inter"/>
                      </a:endParaRPr>
                    </a:p>
                  </a:txBody>
                  <a:tcPr marT="114950" marB="114950" marR="116575" marL="116575">
                    <a:lnL cap="flat" cmpd="sng" w="12700">
                      <a:solidFill>
                        <a:srgbClr val="FFFFFF">
                          <a:alpha val="0"/>
                        </a:srgbClr>
                      </a:solidFill>
                      <a:prstDash val="solid"/>
                      <a:round/>
                      <a:headEnd len="sm" w="sm" type="none"/>
                      <a:tailEnd len="sm" w="sm" type="none"/>
                    </a:lnL>
                    <a:lnR cap="flat" cmpd="sng" w="12700">
                      <a:solidFill>
                        <a:srgbClr val="FFFFFF">
                          <a:alpha val="0"/>
                        </a:srgbClr>
                      </a:solidFill>
                      <a:prstDash val="solid"/>
                      <a:round/>
                      <a:headEnd len="sm" w="sm" type="none"/>
                      <a:tailEnd len="sm" w="sm" type="none"/>
                    </a:lnR>
                    <a:lnT cap="flat" cmpd="sng" w="9525">
                      <a:solidFill>
                        <a:srgbClr val="9E9E9E"/>
                      </a:solidFill>
                      <a:prstDash val="solid"/>
                      <a:round/>
                      <a:headEnd len="sm" w="sm" type="none"/>
                      <a:tailEnd len="sm" w="sm" type="none"/>
                    </a:lnT>
                    <a:lnB cap="flat" cmpd="sng" w="12700">
                      <a:solidFill>
                        <a:srgbClr val="FFFFFF">
                          <a:alpha val="0"/>
                        </a:srgbClr>
                      </a:solidFill>
                      <a:prstDash val="solid"/>
                      <a:round/>
                      <a:headEnd len="sm" w="sm" type="none"/>
                      <a:tailEnd len="sm" w="sm" type="none"/>
                    </a:lnB>
                  </a:tcPr>
                </a:tc>
                <a:tc rowSpan="2" hMerge="1"/>
                <a:tc rowSpan="2" hMerge="1"/>
              </a:tr>
              <a:tr h="383100">
                <a:tc gridSpan="3" vMerge="1"/>
                <a:tc hMerge="1" vMerge="1"/>
                <a:tc hMerge="1" vMerge="1"/>
              </a:tr>
            </a:tbl>
          </a:graphicData>
        </a:graphic>
      </p:graphicFrame>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1AF4B"/>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