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10058400" cx="7772400"/>
  <p:notesSz cx="6858000" cy="9144000"/>
  <p:embeddedFontLst>
    <p:embeddedFont>
      <p:font typeface="Halant"/>
      <p:regular r:id="rId8"/>
      <p:bold r:id="rId9"/>
    </p:embeddedFont>
    <p:embeddedFont>
      <p:font typeface="Plus Jakarta Sans"/>
      <p:regular r:id="rId10"/>
      <p:bold r:id="rId11"/>
      <p:italic r:id="rId12"/>
      <p:boldItalic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PlusJakartaSans-bold.fntdata"/><Relationship Id="rId10" Type="http://schemas.openxmlformats.org/officeDocument/2006/relationships/font" Target="fonts/PlusJakartaSans-regular.fntdata"/><Relationship Id="rId13" Type="http://schemas.openxmlformats.org/officeDocument/2006/relationships/font" Target="fonts/PlusJakartaSans-boldItalic.fntdata"/><Relationship Id="rId12" Type="http://schemas.openxmlformats.org/officeDocument/2006/relationships/font" Target="fonts/PlusJakartaSans-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Halant-bold.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8b15e9cd81_0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8b15e9cd81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0be576dc3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0be576dc3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9" name="Google Shape;59;p13"/>
          <p:cNvSpPr txBox="1"/>
          <p:nvPr/>
        </p:nvSpPr>
        <p:spPr>
          <a:xfrm>
            <a:off x="3100797" y="3750320"/>
            <a:ext cx="1566600" cy="1441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Event:</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800">
                <a:latin typeface="Inter"/>
                <a:ea typeface="Inter"/>
                <a:cs typeface="Inter"/>
                <a:sym typeface="Inter"/>
              </a:rPr>
              <a:t>Age of Exploration</a:t>
            </a:r>
            <a:r>
              <a:rPr lang="en" sz="1300">
                <a:latin typeface="Inter"/>
                <a:ea typeface="Inter"/>
                <a:cs typeface="Inter"/>
                <a:sym typeface="Inter"/>
              </a:rPr>
              <a:t> </a:t>
            </a:r>
            <a:endParaRPr sz="1300">
              <a:latin typeface="Inter"/>
              <a:ea typeface="Inter"/>
              <a:cs typeface="Inter"/>
              <a:sym typeface="Inter"/>
            </a:endParaRPr>
          </a:p>
        </p:txBody>
      </p:sp>
      <p:sp>
        <p:nvSpPr>
          <p:cNvPr id="60" name="Google Shape;60;p13"/>
          <p:cNvSpPr txBox="1"/>
          <p:nvPr/>
        </p:nvSpPr>
        <p:spPr>
          <a:xfrm>
            <a:off x="466950" y="105261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800">
                <a:latin typeface="Inter"/>
                <a:ea typeface="Inter"/>
                <a:cs typeface="Inter"/>
                <a:sym typeface="Inter"/>
              </a:rPr>
              <a:t>Social</a:t>
            </a:r>
            <a:r>
              <a:rPr lang="en" sz="1800">
                <a:latin typeface="Inter"/>
                <a:ea typeface="Inter"/>
                <a:cs typeface="Inter"/>
                <a:sym typeface="Inter"/>
              </a:rPr>
              <a:t> Context</a:t>
            </a:r>
            <a:endParaRPr sz="18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latin typeface="Inter"/>
              <a:ea typeface="Inter"/>
              <a:cs typeface="Inter"/>
              <a:sym typeface="Inter"/>
            </a:endParaRPr>
          </a:p>
        </p:txBody>
      </p:sp>
      <p:sp>
        <p:nvSpPr>
          <p:cNvPr id="61" name="Google Shape;61;p13"/>
          <p:cNvSpPr txBox="1"/>
          <p:nvPr/>
        </p:nvSpPr>
        <p:spPr>
          <a:xfrm>
            <a:off x="4608450" y="10526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Political</a:t>
            </a:r>
            <a:r>
              <a:rPr lang="en" sz="1800">
                <a:solidFill>
                  <a:schemeClr val="dk1"/>
                </a:solidFill>
                <a:latin typeface="Inter"/>
                <a:ea typeface="Inter"/>
                <a:cs typeface="Inter"/>
                <a:sym typeface="Inter"/>
              </a:rPr>
              <a:t> Context</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900">
              <a:solidFill>
                <a:schemeClr val="dk1"/>
              </a:solidFill>
              <a:latin typeface="Inter"/>
              <a:ea typeface="Inter"/>
              <a:cs typeface="Inter"/>
              <a:sym typeface="Inter"/>
            </a:endParaRPr>
          </a:p>
        </p:txBody>
      </p:sp>
      <p:sp>
        <p:nvSpPr>
          <p:cNvPr id="62" name="Google Shape;62;p13"/>
          <p:cNvSpPr txBox="1"/>
          <p:nvPr/>
        </p:nvSpPr>
        <p:spPr>
          <a:xfrm>
            <a:off x="762041" y="5873527"/>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Economic</a:t>
            </a:r>
            <a:r>
              <a:rPr lang="en" sz="1800">
                <a:solidFill>
                  <a:schemeClr val="dk1"/>
                </a:solidFill>
                <a:latin typeface="Inter"/>
                <a:ea typeface="Inter"/>
                <a:cs typeface="Inter"/>
                <a:sym typeface="Inter"/>
              </a:rPr>
              <a:t> Context</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900">
              <a:solidFill>
                <a:schemeClr val="dk1"/>
              </a:solidFill>
              <a:latin typeface="Inter"/>
              <a:ea typeface="Inter"/>
              <a:cs typeface="Inter"/>
              <a:sym typeface="Inter"/>
            </a:endParaRPr>
          </a:p>
        </p:txBody>
      </p:sp>
      <p:sp>
        <p:nvSpPr>
          <p:cNvPr id="63" name="Google Shape;63;p13"/>
          <p:cNvSpPr txBox="1"/>
          <p:nvPr/>
        </p:nvSpPr>
        <p:spPr>
          <a:xfrm>
            <a:off x="4313363" y="58735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Cultural</a:t>
            </a:r>
            <a:r>
              <a:rPr lang="en" sz="1800">
                <a:solidFill>
                  <a:schemeClr val="dk1"/>
                </a:solidFill>
                <a:latin typeface="Inter"/>
                <a:ea typeface="Inter"/>
                <a:cs typeface="Inter"/>
                <a:sym typeface="Inter"/>
              </a:rPr>
              <a:t> Context</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900">
              <a:solidFill>
                <a:schemeClr val="dk1"/>
              </a:solidFill>
              <a:latin typeface="Inter"/>
              <a:ea typeface="Inter"/>
              <a:cs typeface="Inter"/>
              <a:sym typeface="Inter"/>
            </a:endParaRPr>
          </a:p>
        </p:txBody>
      </p:sp>
      <p:cxnSp>
        <p:nvCxnSpPr>
          <p:cNvPr id="64" name="Google Shape;64;p13"/>
          <p:cNvCxnSpPr>
            <a:stCxn id="59" idx="0"/>
            <a:endCxn id="60" idx="2"/>
          </p:cNvCxnSpPr>
          <p:nvPr/>
        </p:nvCxnSpPr>
        <p:spPr>
          <a:xfrm rot="10800000">
            <a:off x="1813497" y="3068420"/>
            <a:ext cx="2070600" cy="681900"/>
          </a:xfrm>
          <a:prstGeom prst="straightConnector1">
            <a:avLst/>
          </a:prstGeom>
          <a:noFill/>
          <a:ln cap="flat" cmpd="sng" w="9525">
            <a:solidFill>
              <a:schemeClr val="dk2"/>
            </a:solidFill>
            <a:prstDash val="solid"/>
            <a:round/>
            <a:headEnd len="med" w="med" type="none"/>
            <a:tailEnd len="med" w="med" type="triangle"/>
          </a:ln>
        </p:spPr>
      </p:cxnSp>
      <p:cxnSp>
        <p:nvCxnSpPr>
          <p:cNvPr id="65" name="Google Shape;65;p13"/>
          <p:cNvCxnSpPr>
            <a:stCxn id="59" idx="0"/>
            <a:endCxn id="61" idx="2"/>
          </p:cNvCxnSpPr>
          <p:nvPr/>
        </p:nvCxnSpPr>
        <p:spPr>
          <a:xfrm flipH="1" rot="10800000">
            <a:off x="3884097" y="3068420"/>
            <a:ext cx="2070900" cy="681900"/>
          </a:xfrm>
          <a:prstGeom prst="straightConnector1">
            <a:avLst/>
          </a:prstGeom>
          <a:noFill/>
          <a:ln cap="flat" cmpd="sng" w="9525">
            <a:solidFill>
              <a:schemeClr val="dk2"/>
            </a:solidFill>
            <a:prstDash val="solid"/>
            <a:round/>
            <a:headEnd len="med" w="med" type="none"/>
            <a:tailEnd len="med" w="med" type="triangle"/>
          </a:ln>
        </p:spPr>
      </p:cxnSp>
      <p:cxnSp>
        <p:nvCxnSpPr>
          <p:cNvPr id="66" name="Google Shape;66;p13"/>
          <p:cNvCxnSpPr>
            <a:stCxn id="59" idx="2"/>
            <a:endCxn id="62" idx="0"/>
          </p:cNvCxnSpPr>
          <p:nvPr/>
        </p:nvCxnSpPr>
        <p:spPr>
          <a:xfrm flipH="1">
            <a:off x="2108397" y="5191520"/>
            <a:ext cx="1775700" cy="681900"/>
          </a:xfrm>
          <a:prstGeom prst="straightConnector1">
            <a:avLst/>
          </a:prstGeom>
          <a:noFill/>
          <a:ln cap="flat" cmpd="sng" w="9525">
            <a:solidFill>
              <a:schemeClr val="dk2"/>
            </a:solidFill>
            <a:prstDash val="solid"/>
            <a:round/>
            <a:headEnd len="med" w="med" type="none"/>
            <a:tailEnd len="med" w="med" type="triangle"/>
          </a:ln>
        </p:spPr>
      </p:cxnSp>
      <p:cxnSp>
        <p:nvCxnSpPr>
          <p:cNvPr id="67" name="Google Shape;67;p13"/>
          <p:cNvCxnSpPr>
            <a:stCxn id="59" idx="2"/>
            <a:endCxn id="63" idx="0"/>
          </p:cNvCxnSpPr>
          <p:nvPr/>
        </p:nvCxnSpPr>
        <p:spPr>
          <a:xfrm>
            <a:off x="3884097" y="5191520"/>
            <a:ext cx="1775700" cy="681900"/>
          </a:xfrm>
          <a:prstGeom prst="straightConnector1">
            <a:avLst/>
          </a:prstGeom>
          <a:noFill/>
          <a:ln cap="flat" cmpd="sng" w="9525">
            <a:solidFill>
              <a:schemeClr val="dk2"/>
            </a:solidFill>
            <a:prstDash val="solid"/>
            <a:round/>
            <a:headEnd len="med" w="med" type="none"/>
            <a:tailEnd len="med" w="med" type="triangle"/>
          </a:ln>
        </p:spPr>
      </p:cxnSp>
      <p:sp>
        <p:nvSpPr>
          <p:cNvPr id="68" name="Google Shape;68;p13"/>
          <p:cNvSpPr txBox="1"/>
          <p:nvPr/>
        </p:nvSpPr>
        <p:spPr>
          <a:xfrm>
            <a:off x="469050" y="8007200"/>
            <a:ext cx="6830100" cy="13410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00000"/>
              </a:lnSpc>
              <a:spcBef>
                <a:spcPts val="0"/>
              </a:spcBef>
              <a:spcAft>
                <a:spcPts val="0"/>
              </a:spcAft>
              <a:buNone/>
            </a:pPr>
            <a:r>
              <a:rPr lang="en" sz="1300">
                <a:latin typeface="Inter"/>
                <a:ea typeface="Inter"/>
                <a:cs typeface="Inter"/>
                <a:sym typeface="Inter"/>
              </a:rPr>
              <a:t>"In order to best understand </a:t>
            </a:r>
            <a:r>
              <a:rPr b="1" lang="en" sz="1300">
                <a:latin typeface="Inter"/>
                <a:ea typeface="Inter"/>
                <a:cs typeface="Inter"/>
                <a:sym typeface="Inter"/>
              </a:rPr>
              <a:t>the Age of Exploration</a:t>
            </a:r>
            <a:r>
              <a:rPr lang="en" sz="1300">
                <a:latin typeface="Inter"/>
                <a:ea typeface="Inter"/>
                <a:cs typeface="Inter"/>
                <a:sym typeface="Inter"/>
              </a:rPr>
              <a:t>, we must situate it in the following context: </a:t>
            </a:r>
            <a:endParaRPr>
              <a:latin typeface="Inter"/>
              <a:ea typeface="Inter"/>
              <a:cs typeface="Inter"/>
              <a:sym typeface="Inter"/>
            </a:endParaRPr>
          </a:p>
        </p:txBody>
      </p:sp>
      <p:pic>
        <p:nvPicPr>
          <p:cNvPr id="69" name="Google Shape;69;p13"/>
          <p:cNvPicPr preferRelativeResize="0"/>
          <p:nvPr/>
        </p:nvPicPr>
        <p:blipFill>
          <a:blip r:embed="rId5">
            <a:alphaModFix/>
          </a:blip>
          <a:stretch>
            <a:fillRect/>
          </a:stretch>
        </p:blipFill>
        <p:spPr>
          <a:xfrm>
            <a:off x="3474763" y="1052633"/>
            <a:ext cx="822875" cy="822875"/>
          </a:xfrm>
          <a:prstGeom prst="rect">
            <a:avLst/>
          </a:prstGeom>
          <a:noFill/>
          <a:ln>
            <a:noFill/>
          </a:ln>
        </p:spPr>
      </p:pic>
      <p:sp>
        <p:nvSpPr>
          <p:cNvPr id="70" name="Google Shape;70;p13"/>
          <p:cNvSpPr txBox="1"/>
          <p:nvPr/>
        </p:nvSpPr>
        <p:spPr>
          <a:xfrm>
            <a:off x="216275" y="346306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800">
                <a:latin typeface="Inter"/>
                <a:ea typeface="Inter"/>
                <a:cs typeface="Inter"/>
                <a:sym typeface="Inter"/>
              </a:rPr>
              <a:t>Ideological</a:t>
            </a:r>
            <a:r>
              <a:rPr lang="en" sz="1800">
                <a:latin typeface="Inter"/>
                <a:ea typeface="Inter"/>
                <a:cs typeface="Inter"/>
                <a:sym typeface="Inter"/>
              </a:rPr>
              <a:t> Context</a:t>
            </a:r>
            <a:endParaRPr sz="18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900">
              <a:latin typeface="Inter"/>
              <a:ea typeface="Inter"/>
              <a:cs typeface="Inter"/>
              <a:sym typeface="Inter"/>
            </a:endParaRPr>
          </a:p>
        </p:txBody>
      </p:sp>
      <p:sp>
        <p:nvSpPr>
          <p:cNvPr id="71" name="Google Shape;71;p13"/>
          <p:cNvSpPr txBox="1"/>
          <p:nvPr/>
        </p:nvSpPr>
        <p:spPr>
          <a:xfrm>
            <a:off x="4859125" y="346307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Geographic</a:t>
            </a:r>
            <a:r>
              <a:rPr lang="en" sz="1800">
                <a:solidFill>
                  <a:schemeClr val="dk1"/>
                </a:solidFill>
                <a:latin typeface="Inter"/>
                <a:ea typeface="Inter"/>
                <a:cs typeface="Inter"/>
                <a:sym typeface="Inter"/>
              </a:rPr>
              <a:t> Context</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900">
              <a:solidFill>
                <a:schemeClr val="dk1"/>
              </a:solidFill>
              <a:latin typeface="Inter"/>
              <a:ea typeface="Inter"/>
              <a:cs typeface="Inter"/>
              <a:sym typeface="Inter"/>
            </a:endParaRPr>
          </a:p>
        </p:txBody>
      </p:sp>
      <p:cxnSp>
        <p:nvCxnSpPr>
          <p:cNvPr id="72" name="Google Shape;72;p13"/>
          <p:cNvCxnSpPr>
            <a:stCxn id="59" idx="1"/>
            <a:endCxn id="70" idx="3"/>
          </p:cNvCxnSpPr>
          <p:nvPr/>
        </p:nvCxnSpPr>
        <p:spPr>
          <a:xfrm rot="10800000">
            <a:off x="2909097" y="4470920"/>
            <a:ext cx="191700" cy="0"/>
          </a:xfrm>
          <a:prstGeom prst="straightConnector1">
            <a:avLst/>
          </a:prstGeom>
          <a:noFill/>
          <a:ln cap="flat" cmpd="sng" w="9525">
            <a:solidFill>
              <a:schemeClr val="dk2"/>
            </a:solidFill>
            <a:prstDash val="solid"/>
            <a:round/>
            <a:headEnd len="med" w="med" type="none"/>
            <a:tailEnd len="med" w="med" type="triangle"/>
          </a:ln>
        </p:spPr>
      </p:cxnSp>
      <p:cxnSp>
        <p:nvCxnSpPr>
          <p:cNvPr id="73" name="Google Shape;73;p13"/>
          <p:cNvCxnSpPr>
            <a:stCxn id="59" idx="3"/>
            <a:endCxn id="71" idx="1"/>
          </p:cNvCxnSpPr>
          <p:nvPr/>
        </p:nvCxnSpPr>
        <p:spPr>
          <a:xfrm>
            <a:off x="4667397" y="4470920"/>
            <a:ext cx="191700" cy="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79" name="Google Shape;7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0" name="Google Shape;80;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1" name="Google Shape;8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2" name="Google Shape;82;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83" name="Google Shape;83;p14"/>
          <p:cNvSpPr txBox="1"/>
          <p:nvPr/>
        </p:nvSpPr>
        <p:spPr>
          <a:xfrm>
            <a:off x="3100797" y="3750320"/>
            <a:ext cx="1566600" cy="1441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Event:</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800">
                <a:latin typeface="Inter"/>
                <a:ea typeface="Inter"/>
                <a:cs typeface="Inter"/>
                <a:sym typeface="Inter"/>
              </a:rPr>
              <a:t>Age of Exploration</a:t>
            </a:r>
            <a:r>
              <a:rPr lang="en" sz="1300">
                <a:latin typeface="Inter"/>
                <a:ea typeface="Inter"/>
                <a:cs typeface="Inter"/>
                <a:sym typeface="Inter"/>
              </a:rPr>
              <a:t> </a:t>
            </a:r>
            <a:endParaRPr sz="1300">
              <a:latin typeface="Inter"/>
              <a:ea typeface="Inter"/>
              <a:cs typeface="Inter"/>
              <a:sym typeface="Inter"/>
            </a:endParaRPr>
          </a:p>
        </p:txBody>
      </p:sp>
      <p:sp>
        <p:nvSpPr>
          <p:cNvPr id="84" name="Google Shape;84;p14"/>
          <p:cNvSpPr txBox="1"/>
          <p:nvPr/>
        </p:nvSpPr>
        <p:spPr>
          <a:xfrm>
            <a:off x="466950" y="105261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800">
                <a:latin typeface="Inter"/>
                <a:ea typeface="Inter"/>
                <a:cs typeface="Inter"/>
                <a:sym typeface="Inter"/>
              </a:rPr>
              <a:t>Social Context</a:t>
            </a:r>
            <a:endParaRPr sz="18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During the Black Death, there was significant social devastation. Countries were focused on internal issues and recovering from the economic and social impact of the pandemic.</a:t>
            </a:r>
            <a:endParaRPr sz="1300">
              <a:latin typeface="Inter"/>
              <a:ea typeface="Inter"/>
              <a:cs typeface="Inter"/>
              <a:sym typeface="Inter"/>
            </a:endParaRPr>
          </a:p>
        </p:txBody>
      </p:sp>
      <p:sp>
        <p:nvSpPr>
          <p:cNvPr id="85" name="Google Shape;85;p14"/>
          <p:cNvSpPr txBox="1"/>
          <p:nvPr/>
        </p:nvSpPr>
        <p:spPr>
          <a:xfrm>
            <a:off x="4608450" y="10526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Political Context</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end of the Hundred Years’ War led England to seek new opportunities beyond Europe. As they lost the Angevin Empire, rulers were driven to expand their influence through overseas exploration.</a:t>
            </a:r>
            <a:endParaRPr sz="1900">
              <a:solidFill>
                <a:schemeClr val="dk1"/>
              </a:solidFill>
              <a:latin typeface="Inter"/>
              <a:ea typeface="Inter"/>
              <a:cs typeface="Inter"/>
              <a:sym typeface="Inter"/>
            </a:endParaRPr>
          </a:p>
        </p:txBody>
      </p:sp>
      <p:sp>
        <p:nvSpPr>
          <p:cNvPr id="86" name="Google Shape;86;p14"/>
          <p:cNvSpPr txBox="1"/>
          <p:nvPr/>
        </p:nvSpPr>
        <p:spPr>
          <a:xfrm>
            <a:off x="762041" y="5873527"/>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Economic Context</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high demand for goods from Asia led Europeans to begin to search for alternative trade routes and overland trade became increasingly dangerous and costly.</a:t>
            </a:r>
            <a:endParaRPr sz="1900">
              <a:solidFill>
                <a:schemeClr val="dk1"/>
              </a:solidFill>
              <a:latin typeface="Inter"/>
              <a:ea typeface="Inter"/>
              <a:cs typeface="Inter"/>
              <a:sym typeface="Inter"/>
            </a:endParaRPr>
          </a:p>
        </p:txBody>
      </p:sp>
      <p:sp>
        <p:nvSpPr>
          <p:cNvPr id="87" name="Google Shape;87;p14"/>
          <p:cNvSpPr txBox="1"/>
          <p:nvPr/>
        </p:nvSpPr>
        <p:spPr>
          <a:xfrm>
            <a:off x="4313363" y="58735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Cultural Context</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As developments in art, science, and technology grew during the Renaissance, ideas were spread more easily. The printing press and educational improvements drove curiosity and inspired exploration.</a:t>
            </a:r>
            <a:endParaRPr sz="1900">
              <a:solidFill>
                <a:schemeClr val="dk1"/>
              </a:solidFill>
              <a:latin typeface="Inter"/>
              <a:ea typeface="Inter"/>
              <a:cs typeface="Inter"/>
              <a:sym typeface="Inter"/>
            </a:endParaRPr>
          </a:p>
        </p:txBody>
      </p:sp>
      <p:cxnSp>
        <p:nvCxnSpPr>
          <p:cNvPr id="88" name="Google Shape;88;p14"/>
          <p:cNvCxnSpPr>
            <a:stCxn id="83" idx="0"/>
            <a:endCxn id="84" idx="2"/>
          </p:cNvCxnSpPr>
          <p:nvPr/>
        </p:nvCxnSpPr>
        <p:spPr>
          <a:xfrm rot="10800000">
            <a:off x="1813497" y="3068420"/>
            <a:ext cx="2070600" cy="681900"/>
          </a:xfrm>
          <a:prstGeom prst="straightConnector1">
            <a:avLst/>
          </a:prstGeom>
          <a:noFill/>
          <a:ln cap="flat" cmpd="sng" w="9525">
            <a:solidFill>
              <a:schemeClr val="dk2"/>
            </a:solidFill>
            <a:prstDash val="solid"/>
            <a:round/>
            <a:headEnd len="med" w="med" type="none"/>
            <a:tailEnd len="med" w="med" type="triangle"/>
          </a:ln>
        </p:spPr>
      </p:cxnSp>
      <p:cxnSp>
        <p:nvCxnSpPr>
          <p:cNvPr id="89" name="Google Shape;89;p14"/>
          <p:cNvCxnSpPr>
            <a:stCxn id="83" idx="0"/>
            <a:endCxn id="85" idx="2"/>
          </p:cNvCxnSpPr>
          <p:nvPr/>
        </p:nvCxnSpPr>
        <p:spPr>
          <a:xfrm flipH="1" rot="10800000">
            <a:off x="3884097" y="3068420"/>
            <a:ext cx="2070900" cy="681900"/>
          </a:xfrm>
          <a:prstGeom prst="straightConnector1">
            <a:avLst/>
          </a:prstGeom>
          <a:noFill/>
          <a:ln cap="flat" cmpd="sng" w="9525">
            <a:solidFill>
              <a:schemeClr val="dk2"/>
            </a:solidFill>
            <a:prstDash val="solid"/>
            <a:round/>
            <a:headEnd len="med" w="med" type="none"/>
            <a:tailEnd len="med" w="med" type="triangle"/>
          </a:ln>
        </p:spPr>
      </p:cxnSp>
      <p:cxnSp>
        <p:nvCxnSpPr>
          <p:cNvPr id="90" name="Google Shape;90;p14"/>
          <p:cNvCxnSpPr>
            <a:stCxn id="83" idx="2"/>
            <a:endCxn id="86" idx="0"/>
          </p:cNvCxnSpPr>
          <p:nvPr/>
        </p:nvCxnSpPr>
        <p:spPr>
          <a:xfrm flipH="1">
            <a:off x="2108397" y="5191520"/>
            <a:ext cx="1775700" cy="681900"/>
          </a:xfrm>
          <a:prstGeom prst="straightConnector1">
            <a:avLst/>
          </a:prstGeom>
          <a:noFill/>
          <a:ln cap="flat" cmpd="sng" w="9525">
            <a:solidFill>
              <a:schemeClr val="dk2"/>
            </a:solidFill>
            <a:prstDash val="solid"/>
            <a:round/>
            <a:headEnd len="med" w="med" type="none"/>
            <a:tailEnd len="med" w="med" type="triangle"/>
          </a:ln>
        </p:spPr>
      </p:cxnSp>
      <p:cxnSp>
        <p:nvCxnSpPr>
          <p:cNvPr id="91" name="Google Shape;91;p14"/>
          <p:cNvCxnSpPr>
            <a:stCxn id="83" idx="2"/>
            <a:endCxn id="87" idx="0"/>
          </p:cNvCxnSpPr>
          <p:nvPr/>
        </p:nvCxnSpPr>
        <p:spPr>
          <a:xfrm>
            <a:off x="3884097" y="5191520"/>
            <a:ext cx="1775700" cy="681900"/>
          </a:xfrm>
          <a:prstGeom prst="straightConnector1">
            <a:avLst/>
          </a:prstGeom>
          <a:noFill/>
          <a:ln cap="flat" cmpd="sng" w="9525">
            <a:solidFill>
              <a:schemeClr val="dk2"/>
            </a:solidFill>
            <a:prstDash val="solid"/>
            <a:round/>
            <a:headEnd len="med" w="med" type="none"/>
            <a:tailEnd len="med" w="med" type="triangle"/>
          </a:ln>
        </p:spPr>
      </p:cxnSp>
      <p:sp>
        <p:nvSpPr>
          <p:cNvPr id="92" name="Google Shape;92;p14"/>
          <p:cNvSpPr txBox="1"/>
          <p:nvPr/>
        </p:nvSpPr>
        <p:spPr>
          <a:xfrm>
            <a:off x="469050" y="8007200"/>
            <a:ext cx="6830100" cy="13410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00000"/>
              </a:lnSpc>
              <a:spcBef>
                <a:spcPts val="0"/>
              </a:spcBef>
              <a:spcAft>
                <a:spcPts val="0"/>
              </a:spcAft>
              <a:buNone/>
            </a:pPr>
            <a:r>
              <a:rPr lang="en" sz="1300">
                <a:latin typeface="Inter"/>
                <a:ea typeface="Inter"/>
                <a:cs typeface="Inter"/>
                <a:sym typeface="Inter"/>
              </a:rPr>
              <a:t>"In order to best understand </a:t>
            </a:r>
            <a:r>
              <a:rPr b="1" lang="en" sz="1300">
                <a:latin typeface="Inter"/>
                <a:ea typeface="Inter"/>
                <a:cs typeface="Inter"/>
                <a:sym typeface="Inter"/>
              </a:rPr>
              <a:t>the Age of Exploration</a:t>
            </a:r>
            <a:r>
              <a:rPr lang="en" sz="1300">
                <a:latin typeface="Inter"/>
                <a:ea typeface="Inter"/>
                <a:cs typeface="Inter"/>
                <a:sym typeface="Inter"/>
              </a:rPr>
              <a:t>, we must situate it in the following context: </a:t>
            </a:r>
            <a:r>
              <a:rPr b="1" lang="en" sz="1200">
                <a:solidFill>
                  <a:srgbClr val="E95C3D"/>
                </a:solidFill>
                <a:latin typeface="Inter"/>
                <a:ea typeface="Inter"/>
                <a:cs typeface="Inter"/>
                <a:sym typeface="Inter"/>
              </a:rPr>
              <a:t>During the 14th and 15th centuries, significant developments converged to inspire exploration. After devastations like the Black Death and Hundred Years’ War, advancements in technology, changes in transportation, and the spread of the Renaissance cultivated both the spirit of curiosity and the innovations necessary to partake in transatlantic voyages.</a:t>
            </a:r>
            <a:endParaRPr>
              <a:latin typeface="Inter"/>
              <a:ea typeface="Inter"/>
              <a:cs typeface="Inter"/>
              <a:sym typeface="Inter"/>
            </a:endParaRPr>
          </a:p>
        </p:txBody>
      </p:sp>
      <p:pic>
        <p:nvPicPr>
          <p:cNvPr id="93" name="Google Shape;93;p14"/>
          <p:cNvPicPr preferRelativeResize="0"/>
          <p:nvPr/>
        </p:nvPicPr>
        <p:blipFill>
          <a:blip r:embed="rId5">
            <a:alphaModFix/>
          </a:blip>
          <a:stretch>
            <a:fillRect/>
          </a:stretch>
        </p:blipFill>
        <p:spPr>
          <a:xfrm>
            <a:off x="3474763" y="1052633"/>
            <a:ext cx="822875" cy="822875"/>
          </a:xfrm>
          <a:prstGeom prst="rect">
            <a:avLst/>
          </a:prstGeom>
          <a:noFill/>
          <a:ln>
            <a:noFill/>
          </a:ln>
        </p:spPr>
      </p:pic>
      <p:sp>
        <p:nvSpPr>
          <p:cNvPr id="94" name="Google Shape;94;p14"/>
          <p:cNvSpPr txBox="1"/>
          <p:nvPr/>
        </p:nvSpPr>
        <p:spPr>
          <a:xfrm>
            <a:off x="216275" y="346306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800">
                <a:latin typeface="Inter"/>
                <a:ea typeface="Inter"/>
                <a:cs typeface="Inter"/>
                <a:sym typeface="Inter"/>
              </a:rPr>
              <a:t>Ideological Context</a:t>
            </a:r>
            <a:endParaRPr sz="18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 period of nationalism and religious unity emerged during the Reconquista. Efforts to create a homogenous Christian state led to the doctrine of discovery and framed the goals of exploration.</a:t>
            </a:r>
            <a:endParaRPr sz="1900">
              <a:latin typeface="Inter"/>
              <a:ea typeface="Inter"/>
              <a:cs typeface="Inter"/>
              <a:sym typeface="Inter"/>
            </a:endParaRPr>
          </a:p>
        </p:txBody>
      </p:sp>
      <p:sp>
        <p:nvSpPr>
          <p:cNvPr id="95" name="Google Shape;95;p14"/>
          <p:cNvSpPr txBox="1"/>
          <p:nvPr/>
        </p:nvSpPr>
        <p:spPr>
          <a:xfrm>
            <a:off x="4859125" y="346307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Geographic Context</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limits of European influence were largely determined by the Atlantic Ocean in the West. The advancements in technology and growing competition between nations spurred exploration.</a:t>
            </a:r>
            <a:endParaRPr sz="1900">
              <a:solidFill>
                <a:schemeClr val="dk1"/>
              </a:solidFill>
              <a:latin typeface="Inter"/>
              <a:ea typeface="Inter"/>
              <a:cs typeface="Inter"/>
              <a:sym typeface="Inter"/>
            </a:endParaRPr>
          </a:p>
        </p:txBody>
      </p:sp>
      <p:cxnSp>
        <p:nvCxnSpPr>
          <p:cNvPr id="96" name="Google Shape;96;p14"/>
          <p:cNvCxnSpPr>
            <a:stCxn id="83" idx="1"/>
            <a:endCxn id="94" idx="3"/>
          </p:cNvCxnSpPr>
          <p:nvPr/>
        </p:nvCxnSpPr>
        <p:spPr>
          <a:xfrm rot="10800000">
            <a:off x="2909097" y="4470920"/>
            <a:ext cx="191700" cy="0"/>
          </a:xfrm>
          <a:prstGeom prst="straightConnector1">
            <a:avLst/>
          </a:prstGeom>
          <a:noFill/>
          <a:ln cap="flat" cmpd="sng" w="9525">
            <a:solidFill>
              <a:schemeClr val="dk2"/>
            </a:solidFill>
            <a:prstDash val="solid"/>
            <a:round/>
            <a:headEnd len="med" w="med" type="none"/>
            <a:tailEnd len="med" w="med" type="triangle"/>
          </a:ln>
        </p:spPr>
      </p:cxnSp>
      <p:cxnSp>
        <p:nvCxnSpPr>
          <p:cNvPr id="97" name="Google Shape;97;p14"/>
          <p:cNvCxnSpPr>
            <a:stCxn id="83" idx="3"/>
            <a:endCxn id="95" idx="1"/>
          </p:cNvCxnSpPr>
          <p:nvPr/>
        </p:nvCxnSpPr>
        <p:spPr>
          <a:xfrm>
            <a:off x="4667397" y="4470920"/>
            <a:ext cx="191700" cy="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