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Plus Jakarta Sans"/>
      <p:regular r:id="rId16"/>
      <p:bold r:id="rId17"/>
      <p:italic r:id="rId18"/>
      <p:boldItalic r:id="rId19"/>
    </p:embeddedFont>
    <p:embeddedFont>
      <p:font typeface="Inter"/>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FDE26C6-8B5D-4260-B054-3266FD0F552C}">
  <a:tblStyle styleId="{CFDE26C6-8B5D-4260-B054-3266FD0F552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11" Type="http://schemas.openxmlformats.org/officeDocument/2006/relationships/slide" Target="slides/slide4.xml"/><Relationship Id="rId22" Type="http://schemas.openxmlformats.org/officeDocument/2006/relationships/font" Target="fonts/Inter-italic.fntdata"/><Relationship Id="rId10" Type="http://schemas.openxmlformats.org/officeDocument/2006/relationships/slide" Target="slides/slide3.xml"/><Relationship Id="rId21" Type="http://schemas.openxmlformats.org/officeDocument/2006/relationships/font" Target="fonts/Inter-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PlusJakartaSans-bold.fntdata"/><Relationship Id="rId16" Type="http://schemas.openxmlformats.org/officeDocument/2006/relationships/font" Target="fonts/PlusJakartaSans-regular.fntdata"/><Relationship Id="rId5" Type="http://schemas.openxmlformats.org/officeDocument/2006/relationships/slideMaster" Target="slideMasters/slideMaster1.xml"/><Relationship Id="rId19" Type="http://schemas.openxmlformats.org/officeDocument/2006/relationships/font" Target="fonts/PlusJakartaSans-boldItalic.fntdata"/><Relationship Id="rId6" Type="http://schemas.openxmlformats.org/officeDocument/2006/relationships/slideMaster" Target="slideMasters/slideMaster2.xml"/><Relationship Id="rId18" Type="http://schemas.openxmlformats.org/officeDocument/2006/relationships/font" Target="fonts/PlusJakartaSans-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39f1daf221_0_25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39f1daf221_0_2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f89785ffaf_0_13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f89785ffaf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2f89785ffaf_0_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2f89785ffaf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2f89785ffaf_0_2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2f89785ffaf_0_2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2f89785ffaf_0_2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2f89785ffaf_0_2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2f89785ffaf_0_2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2f89785ffaf_0_2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1700">
              <a:solidFill>
                <a:schemeClr val="dk1"/>
              </a:solidFill>
              <a:latin typeface="Halant"/>
              <a:ea typeface="Halant"/>
              <a:cs typeface="Halant"/>
              <a:sym typeface="Halant"/>
            </a:endParaRPr>
          </a:p>
        </p:txBody>
      </p:sp>
      <p:sp>
        <p:nvSpPr>
          <p:cNvPr id="100" name="Google Shape;100;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4" name="Google Shape;104;p25"/>
          <p:cNvSpPr txBox="1"/>
          <p:nvPr/>
        </p:nvSpPr>
        <p:spPr>
          <a:xfrm>
            <a:off x="5841275" y="2352650"/>
            <a:ext cx="1496400" cy="400200"/>
          </a:xfrm>
          <a:prstGeom prst="rect">
            <a:avLst/>
          </a:prstGeom>
          <a:noFill/>
          <a:ln>
            <a:noFill/>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Who</a:t>
            </a:r>
            <a:r>
              <a:rPr lang="en" sz="1200">
                <a:latin typeface="Inter"/>
                <a:ea typeface="Inter"/>
                <a:cs typeface="Inter"/>
                <a:sym typeface="Inter"/>
              </a:rPr>
              <a:t> was affected?</a:t>
            </a:r>
            <a:endParaRPr sz="1200">
              <a:latin typeface="Inter"/>
              <a:ea typeface="Inter"/>
              <a:cs typeface="Inter"/>
              <a:sym typeface="Inter"/>
            </a:endParaRPr>
          </a:p>
        </p:txBody>
      </p:sp>
      <p:sp>
        <p:nvSpPr>
          <p:cNvPr id="105" name="Google Shape;105;p25"/>
          <p:cNvSpPr txBox="1"/>
          <p:nvPr/>
        </p:nvSpPr>
        <p:spPr>
          <a:xfrm>
            <a:off x="1203225" y="2706875"/>
            <a:ext cx="4232700" cy="8586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700">
                <a:solidFill>
                  <a:srgbClr val="000000"/>
                </a:solidFill>
                <a:latin typeface="Inter"/>
                <a:ea typeface="Inter"/>
                <a:cs typeface="Inter"/>
                <a:sym typeface="Inter"/>
              </a:rPr>
              <a:t>Asking questions about a historical person, place, event or idea helps us understand historical significance.</a:t>
            </a:r>
            <a:endParaRPr sz="1800">
              <a:latin typeface="Inter"/>
              <a:ea typeface="Inter"/>
              <a:cs typeface="Inter"/>
              <a:sym typeface="Inter"/>
            </a:endParaRPr>
          </a:p>
        </p:txBody>
      </p:sp>
      <p:cxnSp>
        <p:nvCxnSpPr>
          <p:cNvPr id="106" name="Google Shape;106;p25"/>
          <p:cNvCxnSpPr>
            <a:stCxn id="105" idx="2"/>
            <a:endCxn id="107" idx="0"/>
          </p:cNvCxnSpPr>
          <p:nvPr/>
        </p:nvCxnSpPr>
        <p:spPr>
          <a:xfrm>
            <a:off x="3319575" y="3565475"/>
            <a:ext cx="3165900" cy="1282200"/>
          </a:xfrm>
          <a:prstGeom prst="straightConnector1">
            <a:avLst/>
          </a:prstGeom>
          <a:noFill/>
          <a:ln cap="flat" cmpd="sng" w="9525">
            <a:solidFill>
              <a:srgbClr val="595959"/>
            </a:solidFill>
            <a:prstDash val="solid"/>
            <a:round/>
            <a:headEnd len="med" w="med" type="none"/>
            <a:tailEnd len="med" w="med" type="triangle"/>
          </a:ln>
        </p:spPr>
      </p:cxnSp>
      <p:cxnSp>
        <p:nvCxnSpPr>
          <p:cNvPr id="108" name="Google Shape;108;p25"/>
          <p:cNvCxnSpPr>
            <a:stCxn id="105" idx="3"/>
          </p:cNvCxnSpPr>
          <p:nvPr/>
        </p:nvCxnSpPr>
        <p:spPr>
          <a:xfrm flipH="1" rot="10800000">
            <a:off x="5435925" y="2960375"/>
            <a:ext cx="510300" cy="175800"/>
          </a:xfrm>
          <a:prstGeom prst="straightConnector1">
            <a:avLst/>
          </a:prstGeom>
          <a:noFill/>
          <a:ln cap="flat" cmpd="sng" w="28575">
            <a:solidFill>
              <a:srgbClr val="595959"/>
            </a:solidFill>
            <a:prstDash val="solid"/>
            <a:round/>
            <a:headEnd len="med" w="med" type="none"/>
            <a:tailEnd len="med" w="med" type="triangle"/>
          </a:ln>
        </p:spPr>
      </p:cxnSp>
      <p:sp>
        <p:nvSpPr>
          <p:cNvPr id="109" name="Google Shape;109;p25"/>
          <p:cNvSpPr txBox="1"/>
          <p:nvPr/>
        </p:nvSpPr>
        <p:spPr>
          <a:xfrm>
            <a:off x="485075" y="48476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Quantity</a:t>
            </a:r>
            <a:r>
              <a:rPr lang="en" sz="1200">
                <a:solidFill>
                  <a:schemeClr val="dk1"/>
                </a:solidFill>
                <a:latin typeface="Inter"/>
                <a:ea typeface="Inter"/>
                <a:cs typeface="Inter"/>
                <a:sym typeface="Inter"/>
              </a:rPr>
              <a:t>: How many people were affected?</a:t>
            </a:r>
            <a:endParaRPr sz="1500">
              <a:latin typeface="Inter"/>
              <a:ea typeface="Inter"/>
              <a:cs typeface="Inter"/>
              <a:sym typeface="Inter"/>
            </a:endParaRPr>
          </a:p>
        </p:txBody>
      </p:sp>
      <p:sp>
        <p:nvSpPr>
          <p:cNvPr id="110" name="Google Shape;110;p25"/>
          <p:cNvSpPr txBox="1"/>
          <p:nvPr/>
        </p:nvSpPr>
        <p:spPr>
          <a:xfrm>
            <a:off x="2235775" y="48476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Profundity</a:t>
            </a:r>
            <a:r>
              <a:rPr lang="en" sz="1200">
                <a:solidFill>
                  <a:schemeClr val="dk1"/>
                </a:solidFill>
                <a:latin typeface="Inter"/>
                <a:ea typeface="Inter"/>
                <a:cs typeface="Inter"/>
                <a:sym typeface="Inter"/>
              </a:rPr>
              <a:t>: </a:t>
            </a:r>
            <a:r>
              <a:rPr lang="en" sz="1100">
                <a:solidFill>
                  <a:schemeClr val="dk1"/>
                </a:solidFill>
                <a:latin typeface="Inter"/>
                <a:ea typeface="Inter"/>
                <a:cs typeface="Inter"/>
                <a:sym typeface="Inter"/>
              </a:rPr>
              <a:t>How deeply were people’s lives affected?</a:t>
            </a:r>
            <a:endParaRPr sz="1500">
              <a:latin typeface="Inter"/>
              <a:ea typeface="Inter"/>
              <a:cs typeface="Inter"/>
              <a:sym typeface="Inter"/>
            </a:endParaRPr>
          </a:p>
        </p:txBody>
      </p:sp>
      <p:sp>
        <p:nvSpPr>
          <p:cNvPr id="111" name="Google Shape;111;p25"/>
          <p:cNvSpPr txBox="1"/>
          <p:nvPr/>
        </p:nvSpPr>
        <p:spPr>
          <a:xfrm>
            <a:off x="3986475" y="48476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Durability</a:t>
            </a:r>
            <a:r>
              <a:rPr lang="en" sz="1200">
                <a:solidFill>
                  <a:schemeClr val="dk1"/>
                </a:solidFill>
                <a:latin typeface="Inter"/>
                <a:ea typeface="Inter"/>
                <a:cs typeface="Inter"/>
                <a:sym typeface="Inter"/>
              </a:rPr>
              <a:t>: For how long were people affected?</a:t>
            </a:r>
            <a:endParaRPr sz="1500">
              <a:latin typeface="Inter"/>
              <a:ea typeface="Inter"/>
              <a:cs typeface="Inter"/>
              <a:sym typeface="Inter"/>
            </a:endParaRPr>
          </a:p>
        </p:txBody>
      </p:sp>
      <p:sp>
        <p:nvSpPr>
          <p:cNvPr id="107" name="Google Shape;107;p25"/>
          <p:cNvSpPr txBox="1"/>
          <p:nvPr/>
        </p:nvSpPr>
        <p:spPr>
          <a:xfrm>
            <a:off x="5737175" y="48476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Relevance</a:t>
            </a:r>
            <a:r>
              <a:rPr lang="en" sz="1200">
                <a:solidFill>
                  <a:schemeClr val="dk1"/>
                </a:solidFill>
                <a:latin typeface="Inter"/>
                <a:ea typeface="Inter"/>
                <a:cs typeface="Inter"/>
                <a:sym typeface="Inter"/>
              </a:rPr>
              <a:t>: How is this still relevant today?</a:t>
            </a:r>
            <a:endParaRPr sz="1500">
              <a:latin typeface="Inter"/>
              <a:ea typeface="Inter"/>
              <a:cs typeface="Inter"/>
              <a:sym typeface="Inter"/>
            </a:endParaRPr>
          </a:p>
        </p:txBody>
      </p:sp>
      <p:cxnSp>
        <p:nvCxnSpPr>
          <p:cNvPr id="112" name="Google Shape;112;p25"/>
          <p:cNvCxnSpPr>
            <a:stCxn id="105" idx="2"/>
            <a:endCxn id="109" idx="0"/>
          </p:cNvCxnSpPr>
          <p:nvPr/>
        </p:nvCxnSpPr>
        <p:spPr>
          <a:xfrm flipH="1">
            <a:off x="1233375" y="3565475"/>
            <a:ext cx="2086200" cy="1282200"/>
          </a:xfrm>
          <a:prstGeom prst="straightConnector1">
            <a:avLst/>
          </a:prstGeom>
          <a:noFill/>
          <a:ln cap="flat" cmpd="sng" w="9525">
            <a:solidFill>
              <a:srgbClr val="595959"/>
            </a:solidFill>
            <a:prstDash val="solid"/>
            <a:round/>
            <a:headEnd len="med" w="med" type="none"/>
            <a:tailEnd len="med" w="med" type="triangle"/>
          </a:ln>
        </p:spPr>
      </p:cxnSp>
      <p:cxnSp>
        <p:nvCxnSpPr>
          <p:cNvPr id="113" name="Google Shape;113;p25"/>
          <p:cNvCxnSpPr>
            <a:stCxn id="105" idx="2"/>
            <a:endCxn id="110" idx="0"/>
          </p:cNvCxnSpPr>
          <p:nvPr/>
        </p:nvCxnSpPr>
        <p:spPr>
          <a:xfrm flipH="1">
            <a:off x="2983875" y="3565475"/>
            <a:ext cx="335700" cy="1282200"/>
          </a:xfrm>
          <a:prstGeom prst="straightConnector1">
            <a:avLst/>
          </a:prstGeom>
          <a:noFill/>
          <a:ln cap="flat" cmpd="sng" w="9525">
            <a:solidFill>
              <a:srgbClr val="595959"/>
            </a:solidFill>
            <a:prstDash val="solid"/>
            <a:round/>
            <a:headEnd len="med" w="med" type="none"/>
            <a:tailEnd len="med" w="med" type="triangle"/>
          </a:ln>
        </p:spPr>
      </p:cxnSp>
      <p:cxnSp>
        <p:nvCxnSpPr>
          <p:cNvPr id="114" name="Google Shape;114;p25"/>
          <p:cNvCxnSpPr>
            <a:stCxn id="105" idx="2"/>
            <a:endCxn id="111" idx="0"/>
          </p:cNvCxnSpPr>
          <p:nvPr/>
        </p:nvCxnSpPr>
        <p:spPr>
          <a:xfrm>
            <a:off x="3319575" y="3565475"/>
            <a:ext cx="1415100" cy="1282200"/>
          </a:xfrm>
          <a:prstGeom prst="straightConnector1">
            <a:avLst/>
          </a:prstGeom>
          <a:noFill/>
          <a:ln cap="flat" cmpd="sng" w="9525">
            <a:solidFill>
              <a:srgbClr val="595959"/>
            </a:solidFill>
            <a:prstDash val="solid"/>
            <a:round/>
            <a:headEnd len="med" w="med" type="none"/>
            <a:tailEnd len="med" w="med" type="triangle"/>
          </a:ln>
        </p:spPr>
      </p:cxnSp>
      <p:sp>
        <p:nvSpPr>
          <p:cNvPr id="115" name="Google Shape;115;p25"/>
          <p:cNvSpPr txBox="1"/>
          <p:nvPr/>
        </p:nvSpPr>
        <p:spPr>
          <a:xfrm>
            <a:off x="5946275" y="2804825"/>
            <a:ext cx="1391400" cy="17262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lang="en" sz="1100">
                <a:latin typeface="Inter"/>
                <a:ea typeface="Inter"/>
                <a:cs typeface="Inter"/>
                <a:sym typeface="Inter"/>
              </a:rPr>
              <a:t>Knowing which groups and individuals were impacted by a historical moment helps establish historical significance.</a:t>
            </a:r>
            <a:endParaRPr sz="1100">
              <a:latin typeface="Inter"/>
              <a:ea typeface="Inter"/>
              <a:cs typeface="Inter"/>
              <a:sym typeface="Inter"/>
            </a:endParaRPr>
          </a:p>
        </p:txBody>
      </p:sp>
      <p:sp>
        <p:nvSpPr>
          <p:cNvPr id="116" name="Google Shape;116;p25"/>
          <p:cNvSpPr txBox="1"/>
          <p:nvPr/>
        </p:nvSpPr>
        <p:spPr>
          <a:xfrm>
            <a:off x="1835300" y="1219750"/>
            <a:ext cx="5441400" cy="919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and exploring the reasons why historical people, places, events, or ideas are worth remembering; that is, their historical significance.</a:t>
            </a:r>
            <a:endParaRPr>
              <a:solidFill>
                <a:srgbClr val="000000"/>
              </a:solidFill>
              <a:latin typeface="Plus Jakarta Sans"/>
              <a:ea typeface="Plus Jakarta Sans"/>
              <a:cs typeface="Plus Jakarta Sans"/>
              <a:sym typeface="Plus Jakarta Sans"/>
            </a:endParaRPr>
          </a:p>
        </p:txBody>
      </p:sp>
      <p:sp>
        <p:nvSpPr>
          <p:cNvPr id="117" name="Google Shape;117;p25"/>
          <p:cNvSpPr txBox="1"/>
          <p:nvPr/>
        </p:nvSpPr>
        <p:spPr>
          <a:xfrm>
            <a:off x="724050" y="6008025"/>
            <a:ext cx="6324300" cy="5163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understand a historical moment's significance, it takes on meaning, and thus, g</a:t>
            </a:r>
            <a:r>
              <a:rPr lang="en" sz="1200">
                <a:latin typeface="Plus Jakarta Sans"/>
                <a:ea typeface="Plus Jakarta Sans"/>
                <a:cs typeface="Plus Jakarta Sans"/>
                <a:sym typeface="Plus Jakarta Sans"/>
              </a:rPr>
              <a:t>ives us additional purpose in our study of the past.</a:t>
            </a:r>
            <a:endParaRPr sz="1200">
              <a:latin typeface="Plus Jakarta Sans"/>
              <a:ea typeface="Plus Jakarta Sans"/>
              <a:cs typeface="Plus Jakarta Sans"/>
              <a:sym typeface="Plus Jakarta Sans"/>
            </a:endParaRPr>
          </a:p>
        </p:txBody>
      </p:sp>
      <p:graphicFrame>
        <p:nvGraphicFramePr>
          <p:cNvPr id="118" name="Google Shape;118;p25"/>
          <p:cNvGraphicFramePr/>
          <p:nvPr/>
        </p:nvGraphicFramePr>
        <p:xfrm>
          <a:off x="417600" y="7230883"/>
          <a:ext cx="3000000" cy="3000000"/>
        </p:xfrm>
        <a:graphic>
          <a:graphicData uri="http://schemas.openxmlformats.org/drawingml/2006/table">
            <a:tbl>
              <a:tblPr>
                <a:noFill/>
                <a:tableStyleId>{CFDE26C6-8B5D-4260-B054-3266FD0F552C}</a:tableStyleId>
              </a:tblPr>
              <a:tblGrid>
                <a:gridCol w="3553725"/>
                <a:gridCol w="3383475"/>
              </a:tblGrid>
              <a:tr h="479675">
                <a:tc>
                  <a:txBody>
                    <a:bodyPr/>
                    <a:lstStyle/>
                    <a:p>
                      <a:pPr indent="0" lvl="0" marL="0" rtl="0" algn="l">
                        <a:spcBef>
                          <a:spcPts val="0"/>
                        </a:spcBef>
                        <a:spcAft>
                          <a:spcPts val="0"/>
                        </a:spcAft>
                        <a:buNone/>
                      </a:pPr>
                      <a:r>
                        <a:rPr lang="en" sz="1000">
                          <a:latin typeface="Inter"/>
                          <a:ea typeface="Inter"/>
                          <a:cs typeface="Inter"/>
                          <a:sym typeface="Inter"/>
                        </a:rPr>
                        <a:t>Write an event in your life or the world around you: _________________ Using the above questions, what makes that event historically significant?</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Does something have to be significant for everyone for it to be historically significant? Explain.</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19" name="Google Shape;119;p25"/>
          <p:cNvSpPr txBox="1"/>
          <p:nvPr/>
        </p:nvSpPr>
        <p:spPr>
          <a:xfrm>
            <a:off x="417600" y="66774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pic>
        <p:nvPicPr>
          <p:cNvPr id="120" name="Google Shape;120;p25"/>
          <p:cNvPicPr preferRelativeResize="0"/>
          <p:nvPr/>
        </p:nvPicPr>
        <p:blipFill>
          <a:blip r:embed="rId5">
            <a:alphaModFix/>
          </a:blip>
          <a:stretch>
            <a:fillRect/>
          </a:stretch>
        </p:blipFill>
        <p:spPr>
          <a:xfrm>
            <a:off x="773368" y="1219743"/>
            <a:ext cx="919800" cy="9198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sp>
        <p:nvSpPr>
          <p:cNvPr id="125" name="Google Shape;125;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2500">
              <a:solidFill>
                <a:schemeClr val="dk1"/>
              </a:solidFill>
              <a:latin typeface="Plus Jakarta Sans"/>
              <a:ea typeface="Plus Jakarta Sans"/>
              <a:cs typeface="Plus Jakarta Sans"/>
              <a:sym typeface="Plus Jakarta Sans"/>
            </a:endParaRPr>
          </a:p>
        </p:txBody>
      </p:sp>
      <p:sp>
        <p:nvSpPr>
          <p:cNvPr id="126" name="Google Shape;126;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7" name="Google Shape;127;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8" name="Google Shape;128;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9" name="Google Shape;129;p2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0" name="Google Shape;130;p26"/>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131" name="Google Shape;131;p26"/>
          <p:cNvCxnSpPr>
            <a:stCxn id="132" idx="2"/>
            <a:endCxn id="133"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134" name="Google Shape;134;p26"/>
          <p:cNvCxnSpPr>
            <a:stCxn id="132" idx="3"/>
            <a:endCxn id="135"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136" name="Google Shape;136;p26"/>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p>
        </p:txBody>
      </p:sp>
      <p:sp>
        <p:nvSpPr>
          <p:cNvPr id="137" name="Google Shape;137;p26"/>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p>
        </p:txBody>
      </p:sp>
      <p:sp>
        <p:nvSpPr>
          <p:cNvPr id="138" name="Google Shape;138;p26"/>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p>
        </p:txBody>
      </p:sp>
      <p:sp>
        <p:nvSpPr>
          <p:cNvPr id="133" name="Google Shape;133;p26"/>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p>
        </p:txBody>
      </p:sp>
      <p:cxnSp>
        <p:nvCxnSpPr>
          <p:cNvPr id="139" name="Google Shape;139;p26"/>
          <p:cNvCxnSpPr>
            <a:stCxn id="132" idx="2"/>
            <a:endCxn id="136"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140" name="Google Shape;140;p26"/>
          <p:cNvCxnSpPr>
            <a:stCxn id="132" idx="2"/>
            <a:endCxn id="137"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141" name="Google Shape;141;p26"/>
          <p:cNvCxnSpPr>
            <a:stCxn id="132" idx="2"/>
            <a:endCxn id="138"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142" name="Google Shape;142;p26"/>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None/>
            </a:pPr>
            <a:r>
              <a:rPr b="1" lang="en" sz="1300">
                <a:latin typeface="Inter"/>
                <a:ea typeface="Inter"/>
                <a:cs typeface="Inter"/>
                <a:sym typeface="Inter"/>
              </a:rPr>
              <a:t>In a nutshell</a:t>
            </a:r>
            <a:r>
              <a:rPr lang="en" sz="1300">
                <a:latin typeface="Inter"/>
                <a:ea typeface="Inter"/>
                <a:cs typeface="Inter"/>
                <a:sym typeface="Inter"/>
              </a:rPr>
              <a:t>: ___________________ is historically significant because: __________________ </a:t>
            </a:r>
            <a:r>
              <a:rPr lang="en" sz="1300">
                <a:latin typeface="Inter"/>
                <a:ea typeface="Inter"/>
                <a:cs typeface="Inter"/>
                <a:sym typeface="Inter"/>
              </a:rPr>
              <a:t>______________________________________________________________________________________________________________________________________________________________________________</a:t>
            </a:r>
            <a:endParaRPr sz="1300">
              <a:latin typeface="Inter"/>
              <a:ea typeface="Inter"/>
              <a:cs typeface="Inter"/>
              <a:sym typeface="Inter"/>
            </a:endParaRPr>
          </a:p>
        </p:txBody>
      </p:sp>
      <p:sp>
        <p:nvSpPr>
          <p:cNvPr id="135" name="Google Shape;135;p26"/>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600"/>
          </a:p>
        </p:txBody>
      </p:sp>
      <p:sp>
        <p:nvSpPr>
          <p:cNvPr id="143" name="Google Shape;143;p26"/>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p:txBody>
      </p:sp>
      <p:sp>
        <p:nvSpPr>
          <p:cNvPr id="144" name="Google Shape;144;p26"/>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132" name="Google Shape;132;p26"/>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latin typeface="Inter"/>
                <a:ea typeface="Inter"/>
                <a:cs typeface="Inter"/>
                <a:sym typeface="Inter"/>
              </a:rPr>
              <a:t>Inkan</a:t>
            </a:r>
            <a:r>
              <a:rPr b="1" lang="en" sz="1200">
                <a:latin typeface="Inter"/>
                <a:ea typeface="Inter"/>
                <a:cs typeface="Inter"/>
                <a:sym typeface="Inter"/>
              </a:rPr>
              <a:t> Trade Network</a:t>
            </a:r>
            <a:endParaRPr b="1" sz="1200">
              <a:latin typeface="Inter"/>
              <a:ea typeface="Inter"/>
              <a:cs typeface="Inter"/>
              <a:sym typeface="Inter"/>
            </a:endParaRPr>
          </a:p>
        </p:txBody>
      </p:sp>
      <p:pic>
        <p:nvPicPr>
          <p:cNvPr id="145" name="Google Shape;145;p26"/>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9" name="Shape 149"/>
        <p:cNvGrpSpPr/>
        <p:nvPr/>
      </p:nvGrpSpPr>
      <p:grpSpPr>
        <a:xfrm>
          <a:off x="0" y="0"/>
          <a:ext cx="0" cy="0"/>
          <a:chOff x="0" y="0"/>
          <a:chExt cx="0" cy="0"/>
        </a:xfrm>
      </p:grpSpPr>
      <p:sp>
        <p:nvSpPr>
          <p:cNvPr id="150" name="Google Shape;150;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2500">
              <a:solidFill>
                <a:schemeClr val="dk1"/>
              </a:solidFill>
              <a:latin typeface="Plus Jakarta Sans"/>
              <a:ea typeface="Plus Jakarta Sans"/>
              <a:cs typeface="Plus Jakarta Sans"/>
              <a:sym typeface="Plus Jakarta Sans"/>
            </a:endParaRPr>
          </a:p>
        </p:txBody>
      </p:sp>
      <p:sp>
        <p:nvSpPr>
          <p:cNvPr id="151" name="Google Shape;15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2" name="Google Shape;15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3" name="Google Shape;15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4" name="Google Shape;154;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5" name="Google Shape;155;p27"/>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156" name="Google Shape;156;p27"/>
          <p:cNvCxnSpPr>
            <a:stCxn id="157" idx="2"/>
            <a:endCxn id="158"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159" name="Google Shape;159;p27"/>
          <p:cNvCxnSpPr>
            <a:stCxn id="157" idx="3"/>
            <a:endCxn id="160"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161" name="Google Shape;161;p27"/>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p>
        </p:txBody>
      </p:sp>
      <p:sp>
        <p:nvSpPr>
          <p:cNvPr id="162" name="Google Shape;162;p27"/>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p>
        </p:txBody>
      </p:sp>
      <p:sp>
        <p:nvSpPr>
          <p:cNvPr id="163" name="Google Shape;163;p27"/>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p>
        </p:txBody>
      </p:sp>
      <p:sp>
        <p:nvSpPr>
          <p:cNvPr id="158" name="Google Shape;158;p27"/>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p>
        </p:txBody>
      </p:sp>
      <p:cxnSp>
        <p:nvCxnSpPr>
          <p:cNvPr id="164" name="Google Shape;164;p27"/>
          <p:cNvCxnSpPr>
            <a:stCxn id="157" idx="2"/>
            <a:endCxn id="161"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165" name="Google Shape;165;p27"/>
          <p:cNvCxnSpPr>
            <a:stCxn id="157" idx="2"/>
            <a:endCxn id="162"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166" name="Google Shape;166;p27"/>
          <p:cNvCxnSpPr>
            <a:stCxn id="157" idx="2"/>
            <a:endCxn id="163"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167" name="Google Shape;167;p27"/>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None/>
            </a:pPr>
            <a:r>
              <a:rPr b="1" lang="en" sz="1300">
                <a:latin typeface="Inter"/>
                <a:ea typeface="Inter"/>
                <a:cs typeface="Inter"/>
                <a:sym typeface="Inter"/>
              </a:rPr>
              <a:t>In a nutshell</a:t>
            </a:r>
            <a:r>
              <a:rPr lang="en" sz="1300">
                <a:latin typeface="Inter"/>
                <a:ea typeface="Inter"/>
                <a:cs typeface="Inter"/>
                <a:sym typeface="Inter"/>
              </a:rPr>
              <a:t>: ___________________ is historically significant because: __________________ </a:t>
            </a:r>
            <a:r>
              <a:rPr lang="en" sz="1300">
                <a:latin typeface="Inter"/>
                <a:ea typeface="Inter"/>
                <a:cs typeface="Inter"/>
                <a:sym typeface="Inter"/>
              </a:rPr>
              <a:t>______________________________________________________________________________________________________________________________________________________________________________</a:t>
            </a:r>
            <a:endParaRPr sz="1300">
              <a:latin typeface="Inter"/>
              <a:ea typeface="Inter"/>
              <a:cs typeface="Inter"/>
              <a:sym typeface="Inter"/>
            </a:endParaRPr>
          </a:p>
        </p:txBody>
      </p:sp>
      <p:sp>
        <p:nvSpPr>
          <p:cNvPr id="160" name="Google Shape;160;p27"/>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600"/>
          </a:p>
        </p:txBody>
      </p:sp>
      <p:sp>
        <p:nvSpPr>
          <p:cNvPr id="168" name="Google Shape;168;p27"/>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p:txBody>
      </p:sp>
      <p:sp>
        <p:nvSpPr>
          <p:cNvPr id="169" name="Google Shape;169;p27"/>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157" name="Google Shape;157;p27"/>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latin typeface="Inter"/>
                <a:ea typeface="Inter"/>
                <a:cs typeface="Inter"/>
                <a:sym typeface="Inter"/>
              </a:rPr>
              <a:t>Mississippian Trade Network</a:t>
            </a:r>
            <a:endParaRPr b="1" sz="1200">
              <a:latin typeface="Inter"/>
              <a:ea typeface="Inter"/>
              <a:cs typeface="Inter"/>
              <a:sym typeface="Inter"/>
            </a:endParaRPr>
          </a:p>
        </p:txBody>
      </p:sp>
      <p:pic>
        <p:nvPicPr>
          <p:cNvPr id="170" name="Google Shape;170;p27"/>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sp>
        <p:nvSpPr>
          <p:cNvPr id="175" name="Google Shape;175;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 (Exemplar)</a:t>
            </a:r>
            <a:endParaRPr sz="1700">
              <a:solidFill>
                <a:schemeClr val="dk1"/>
              </a:solidFill>
              <a:latin typeface="Halant"/>
              <a:ea typeface="Halant"/>
              <a:cs typeface="Halant"/>
              <a:sym typeface="Halant"/>
            </a:endParaRPr>
          </a:p>
        </p:txBody>
      </p:sp>
      <p:sp>
        <p:nvSpPr>
          <p:cNvPr id="176" name="Google Shape;17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7" name="Google Shape;177;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8" name="Google Shape;178;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9" name="Google Shape;179;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0" name="Google Shape;180;p28"/>
          <p:cNvSpPr txBox="1"/>
          <p:nvPr/>
        </p:nvSpPr>
        <p:spPr>
          <a:xfrm>
            <a:off x="5841275" y="2352650"/>
            <a:ext cx="1496400" cy="400200"/>
          </a:xfrm>
          <a:prstGeom prst="rect">
            <a:avLst/>
          </a:prstGeom>
          <a:noFill/>
          <a:ln>
            <a:noFill/>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Who</a:t>
            </a:r>
            <a:r>
              <a:rPr lang="en" sz="1200">
                <a:latin typeface="Inter"/>
                <a:ea typeface="Inter"/>
                <a:cs typeface="Inter"/>
                <a:sym typeface="Inter"/>
              </a:rPr>
              <a:t> was affected?</a:t>
            </a:r>
            <a:endParaRPr sz="1200">
              <a:latin typeface="Inter"/>
              <a:ea typeface="Inter"/>
              <a:cs typeface="Inter"/>
              <a:sym typeface="Inter"/>
            </a:endParaRPr>
          </a:p>
        </p:txBody>
      </p:sp>
      <p:sp>
        <p:nvSpPr>
          <p:cNvPr id="181" name="Google Shape;181;p28"/>
          <p:cNvSpPr txBox="1"/>
          <p:nvPr/>
        </p:nvSpPr>
        <p:spPr>
          <a:xfrm>
            <a:off x="1203225" y="2706875"/>
            <a:ext cx="4232700" cy="8586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700">
                <a:solidFill>
                  <a:srgbClr val="000000"/>
                </a:solidFill>
                <a:latin typeface="Inter"/>
                <a:ea typeface="Inter"/>
                <a:cs typeface="Inter"/>
                <a:sym typeface="Inter"/>
              </a:rPr>
              <a:t>Asking questions about a historical person, place, event or idea helps us understand historical significance.</a:t>
            </a:r>
            <a:endParaRPr sz="1800">
              <a:latin typeface="Inter"/>
              <a:ea typeface="Inter"/>
              <a:cs typeface="Inter"/>
              <a:sym typeface="Inter"/>
            </a:endParaRPr>
          </a:p>
        </p:txBody>
      </p:sp>
      <p:cxnSp>
        <p:nvCxnSpPr>
          <p:cNvPr id="182" name="Google Shape;182;p28"/>
          <p:cNvCxnSpPr>
            <a:stCxn id="181" idx="2"/>
            <a:endCxn id="183" idx="0"/>
          </p:cNvCxnSpPr>
          <p:nvPr/>
        </p:nvCxnSpPr>
        <p:spPr>
          <a:xfrm>
            <a:off x="3319575" y="3565475"/>
            <a:ext cx="3165900" cy="1282200"/>
          </a:xfrm>
          <a:prstGeom prst="straightConnector1">
            <a:avLst/>
          </a:prstGeom>
          <a:noFill/>
          <a:ln cap="flat" cmpd="sng" w="9525">
            <a:solidFill>
              <a:srgbClr val="595959"/>
            </a:solidFill>
            <a:prstDash val="solid"/>
            <a:round/>
            <a:headEnd len="med" w="med" type="none"/>
            <a:tailEnd len="med" w="med" type="triangle"/>
          </a:ln>
        </p:spPr>
      </p:cxnSp>
      <p:cxnSp>
        <p:nvCxnSpPr>
          <p:cNvPr id="184" name="Google Shape;184;p28"/>
          <p:cNvCxnSpPr>
            <a:stCxn id="181" idx="3"/>
          </p:cNvCxnSpPr>
          <p:nvPr/>
        </p:nvCxnSpPr>
        <p:spPr>
          <a:xfrm flipH="1" rot="10800000">
            <a:off x="5435925" y="2960375"/>
            <a:ext cx="510300" cy="175800"/>
          </a:xfrm>
          <a:prstGeom prst="straightConnector1">
            <a:avLst/>
          </a:prstGeom>
          <a:noFill/>
          <a:ln cap="flat" cmpd="sng" w="28575">
            <a:solidFill>
              <a:srgbClr val="595959"/>
            </a:solidFill>
            <a:prstDash val="solid"/>
            <a:round/>
            <a:headEnd len="med" w="med" type="none"/>
            <a:tailEnd len="med" w="med" type="triangle"/>
          </a:ln>
        </p:spPr>
      </p:cxnSp>
      <p:sp>
        <p:nvSpPr>
          <p:cNvPr id="185" name="Google Shape;185;p28"/>
          <p:cNvSpPr txBox="1"/>
          <p:nvPr/>
        </p:nvSpPr>
        <p:spPr>
          <a:xfrm>
            <a:off x="485075" y="48476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Quantity</a:t>
            </a:r>
            <a:r>
              <a:rPr lang="en" sz="1200">
                <a:solidFill>
                  <a:schemeClr val="dk1"/>
                </a:solidFill>
                <a:latin typeface="Inter"/>
                <a:ea typeface="Inter"/>
                <a:cs typeface="Inter"/>
                <a:sym typeface="Inter"/>
              </a:rPr>
              <a:t>: How many people were affected?</a:t>
            </a:r>
            <a:endParaRPr sz="1500">
              <a:latin typeface="Inter"/>
              <a:ea typeface="Inter"/>
              <a:cs typeface="Inter"/>
              <a:sym typeface="Inter"/>
            </a:endParaRPr>
          </a:p>
        </p:txBody>
      </p:sp>
      <p:sp>
        <p:nvSpPr>
          <p:cNvPr id="186" name="Google Shape;186;p28"/>
          <p:cNvSpPr txBox="1"/>
          <p:nvPr/>
        </p:nvSpPr>
        <p:spPr>
          <a:xfrm>
            <a:off x="2235775" y="48476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Profundity</a:t>
            </a:r>
            <a:r>
              <a:rPr lang="en" sz="1200">
                <a:solidFill>
                  <a:schemeClr val="dk1"/>
                </a:solidFill>
                <a:latin typeface="Inter"/>
                <a:ea typeface="Inter"/>
                <a:cs typeface="Inter"/>
                <a:sym typeface="Inter"/>
              </a:rPr>
              <a:t>: </a:t>
            </a:r>
            <a:r>
              <a:rPr lang="en" sz="1100">
                <a:solidFill>
                  <a:schemeClr val="dk1"/>
                </a:solidFill>
                <a:latin typeface="Inter"/>
                <a:ea typeface="Inter"/>
                <a:cs typeface="Inter"/>
                <a:sym typeface="Inter"/>
              </a:rPr>
              <a:t>How deeply were people’s lives affected?</a:t>
            </a:r>
            <a:endParaRPr sz="1500">
              <a:latin typeface="Inter"/>
              <a:ea typeface="Inter"/>
              <a:cs typeface="Inter"/>
              <a:sym typeface="Inter"/>
            </a:endParaRPr>
          </a:p>
        </p:txBody>
      </p:sp>
      <p:sp>
        <p:nvSpPr>
          <p:cNvPr id="187" name="Google Shape;187;p28"/>
          <p:cNvSpPr txBox="1"/>
          <p:nvPr/>
        </p:nvSpPr>
        <p:spPr>
          <a:xfrm>
            <a:off x="3986475" y="48476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Durability</a:t>
            </a:r>
            <a:r>
              <a:rPr lang="en" sz="1200">
                <a:solidFill>
                  <a:schemeClr val="dk1"/>
                </a:solidFill>
                <a:latin typeface="Inter"/>
                <a:ea typeface="Inter"/>
                <a:cs typeface="Inter"/>
                <a:sym typeface="Inter"/>
              </a:rPr>
              <a:t>: For how long were people affected?</a:t>
            </a:r>
            <a:endParaRPr sz="1500">
              <a:latin typeface="Inter"/>
              <a:ea typeface="Inter"/>
              <a:cs typeface="Inter"/>
              <a:sym typeface="Inter"/>
            </a:endParaRPr>
          </a:p>
        </p:txBody>
      </p:sp>
      <p:sp>
        <p:nvSpPr>
          <p:cNvPr id="183" name="Google Shape;183;p28"/>
          <p:cNvSpPr txBox="1"/>
          <p:nvPr/>
        </p:nvSpPr>
        <p:spPr>
          <a:xfrm>
            <a:off x="5737175" y="4847625"/>
            <a:ext cx="1496400" cy="919800"/>
          </a:xfrm>
          <a:prstGeom prst="rect">
            <a:avLst/>
          </a:prstGeom>
          <a:noFill/>
          <a:ln cap="flat" cmpd="sng" w="9525">
            <a:solidFill>
              <a:srgbClr val="666666"/>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Relevance</a:t>
            </a:r>
            <a:r>
              <a:rPr lang="en" sz="1200">
                <a:solidFill>
                  <a:schemeClr val="dk1"/>
                </a:solidFill>
                <a:latin typeface="Inter"/>
                <a:ea typeface="Inter"/>
                <a:cs typeface="Inter"/>
                <a:sym typeface="Inter"/>
              </a:rPr>
              <a:t>: How is this still relevant today?</a:t>
            </a:r>
            <a:endParaRPr sz="1500">
              <a:latin typeface="Inter"/>
              <a:ea typeface="Inter"/>
              <a:cs typeface="Inter"/>
              <a:sym typeface="Inter"/>
            </a:endParaRPr>
          </a:p>
        </p:txBody>
      </p:sp>
      <p:cxnSp>
        <p:nvCxnSpPr>
          <p:cNvPr id="188" name="Google Shape;188;p28"/>
          <p:cNvCxnSpPr>
            <a:stCxn id="181" idx="2"/>
            <a:endCxn id="185" idx="0"/>
          </p:cNvCxnSpPr>
          <p:nvPr/>
        </p:nvCxnSpPr>
        <p:spPr>
          <a:xfrm flipH="1">
            <a:off x="1233375" y="3565475"/>
            <a:ext cx="2086200" cy="1282200"/>
          </a:xfrm>
          <a:prstGeom prst="straightConnector1">
            <a:avLst/>
          </a:prstGeom>
          <a:noFill/>
          <a:ln cap="flat" cmpd="sng" w="9525">
            <a:solidFill>
              <a:srgbClr val="595959"/>
            </a:solidFill>
            <a:prstDash val="solid"/>
            <a:round/>
            <a:headEnd len="med" w="med" type="none"/>
            <a:tailEnd len="med" w="med" type="triangle"/>
          </a:ln>
        </p:spPr>
      </p:cxnSp>
      <p:cxnSp>
        <p:nvCxnSpPr>
          <p:cNvPr id="189" name="Google Shape;189;p28"/>
          <p:cNvCxnSpPr>
            <a:stCxn id="181" idx="2"/>
            <a:endCxn id="186" idx="0"/>
          </p:cNvCxnSpPr>
          <p:nvPr/>
        </p:nvCxnSpPr>
        <p:spPr>
          <a:xfrm flipH="1">
            <a:off x="2983875" y="3565475"/>
            <a:ext cx="335700" cy="1282200"/>
          </a:xfrm>
          <a:prstGeom prst="straightConnector1">
            <a:avLst/>
          </a:prstGeom>
          <a:noFill/>
          <a:ln cap="flat" cmpd="sng" w="9525">
            <a:solidFill>
              <a:srgbClr val="595959"/>
            </a:solidFill>
            <a:prstDash val="solid"/>
            <a:round/>
            <a:headEnd len="med" w="med" type="none"/>
            <a:tailEnd len="med" w="med" type="triangle"/>
          </a:ln>
        </p:spPr>
      </p:cxnSp>
      <p:cxnSp>
        <p:nvCxnSpPr>
          <p:cNvPr id="190" name="Google Shape;190;p28"/>
          <p:cNvCxnSpPr>
            <a:stCxn id="181" idx="2"/>
            <a:endCxn id="187" idx="0"/>
          </p:cNvCxnSpPr>
          <p:nvPr/>
        </p:nvCxnSpPr>
        <p:spPr>
          <a:xfrm>
            <a:off x="3319575" y="3565475"/>
            <a:ext cx="1415100" cy="1282200"/>
          </a:xfrm>
          <a:prstGeom prst="straightConnector1">
            <a:avLst/>
          </a:prstGeom>
          <a:noFill/>
          <a:ln cap="flat" cmpd="sng" w="9525">
            <a:solidFill>
              <a:srgbClr val="595959"/>
            </a:solidFill>
            <a:prstDash val="solid"/>
            <a:round/>
            <a:headEnd len="med" w="med" type="none"/>
            <a:tailEnd len="med" w="med" type="triangle"/>
          </a:ln>
        </p:spPr>
      </p:cxnSp>
      <p:sp>
        <p:nvSpPr>
          <p:cNvPr id="191" name="Google Shape;191;p28"/>
          <p:cNvSpPr txBox="1"/>
          <p:nvPr/>
        </p:nvSpPr>
        <p:spPr>
          <a:xfrm>
            <a:off x="5946275" y="2804825"/>
            <a:ext cx="1391400" cy="17262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lang="en" sz="1100">
                <a:latin typeface="Inter"/>
                <a:ea typeface="Inter"/>
                <a:cs typeface="Inter"/>
                <a:sym typeface="Inter"/>
              </a:rPr>
              <a:t>Knowing which groups and individuals were impacted by a historical moment helps establish historical significance.</a:t>
            </a:r>
            <a:endParaRPr sz="1100">
              <a:latin typeface="Inter"/>
              <a:ea typeface="Inter"/>
              <a:cs typeface="Inter"/>
              <a:sym typeface="Inter"/>
            </a:endParaRPr>
          </a:p>
        </p:txBody>
      </p:sp>
      <p:sp>
        <p:nvSpPr>
          <p:cNvPr id="192" name="Google Shape;192;p28"/>
          <p:cNvSpPr txBox="1"/>
          <p:nvPr/>
        </p:nvSpPr>
        <p:spPr>
          <a:xfrm>
            <a:off x="1835300" y="1219750"/>
            <a:ext cx="5441400" cy="919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and exploring the reasons why historical people, places, events, or ideas are worth remembering; that is, their historical significance.</a:t>
            </a:r>
            <a:endParaRPr>
              <a:solidFill>
                <a:srgbClr val="000000"/>
              </a:solidFill>
              <a:latin typeface="Plus Jakarta Sans"/>
              <a:ea typeface="Plus Jakarta Sans"/>
              <a:cs typeface="Plus Jakarta Sans"/>
              <a:sym typeface="Plus Jakarta Sans"/>
            </a:endParaRPr>
          </a:p>
        </p:txBody>
      </p:sp>
      <p:sp>
        <p:nvSpPr>
          <p:cNvPr id="193" name="Google Shape;193;p28"/>
          <p:cNvSpPr txBox="1"/>
          <p:nvPr/>
        </p:nvSpPr>
        <p:spPr>
          <a:xfrm>
            <a:off x="724050" y="6008025"/>
            <a:ext cx="6324300" cy="5163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understand a historical moment's significance, it takes on meaning, and thus, gives us additional purpose in our study of the past.</a:t>
            </a:r>
            <a:endParaRPr sz="1200">
              <a:latin typeface="Plus Jakarta Sans"/>
              <a:ea typeface="Plus Jakarta Sans"/>
              <a:cs typeface="Plus Jakarta Sans"/>
              <a:sym typeface="Plus Jakarta Sans"/>
            </a:endParaRPr>
          </a:p>
        </p:txBody>
      </p:sp>
      <p:graphicFrame>
        <p:nvGraphicFramePr>
          <p:cNvPr id="194" name="Google Shape;194;p28"/>
          <p:cNvGraphicFramePr/>
          <p:nvPr/>
        </p:nvGraphicFramePr>
        <p:xfrm>
          <a:off x="417600" y="7154683"/>
          <a:ext cx="3000000" cy="3000000"/>
        </p:xfrm>
        <a:graphic>
          <a:graphicData uri="http://schemas.openxmlformats.org/drawingml/2006/table">
            <a:tbl>
              <a:tblPr>
                <a:noFill/>
                <a:tableStyleId>{CFDE26C6-8B5D-4260-B054-3266FD0F552C}</a:tableStyleId>
              </a:tblPr>
              <a:tblGrid>
                <a:gridCol w="3553725"/>
                <a:gridCol w="3383475"/>
              </a:tblGrid>
              <a:tr h="479675">
                <a:tc>
                  <a:txBody>
                    <a:bodyPr/>
                    <a:lstStyle/>
                    <a:p>
                      <a:pPr indent="0" lvl="0" marL="0" rtl="0" algn="l">
                        <a:spcBef>
                          <a:spcPts val="0"/>
                        </a:spcBef>
                        <a:spcAft>
                          <a:spcPts val="0"/>
                        </a:spcAft>
                        <a:buNone/>
                      </a:pPr>
                      <a:r>
                        <a:rPr lang="en" sz="1000">
                          <a:latin typeface="Inter"/>
                          <a:ea typeface="Inter"/>
                          <a:cs typeface="Inter"/>
                          <a:sym typeface="Inter"/>
                        </a:rPr>
                        <a:t>Write an event in your life or the world around you: </a:t>
                      </a:r>
                      <a:r>
                        <a:rPr b="1" lang="en" sz="1000" u="sng">
                          <a:solidFill>
                            <a:srgbClr val="E95C3D"/>
                          </a:solidFill>
                          <a:latin typeface="Inter"/>
                          <a:ea typeface="Inter"/>
                          <a:cs typeface="Inter"/>
                          <a:sym typeface="Inter"/>
                        </a:rPr>
                        <a:t>A Presidential Election</a:t>
                      </a:r>
                      <a:r>
                        <a:rPr lang="en" sz="1000" u="sng">
                          <a:latin typeface="Inter"/>
                          <a:ea typeface="Inter"/>
                          <a:cs typeface="Inter"/>
                          <a:sym typeface="Inter"/>
                        </a:rPr>
                        <a:t> </a:t>
                      </a:r>
                      <a:r>
                        <a:rPr lang="en" sz="1000">
                          <a:latin typeface="Inter"/>
                          <a:ea typeface="Inter"/>
                          <a:cs typeface="Inter"/>
                          <a:sym typeface="Inter"/>
                        </a:rPr>
                        <a:t>Using the above questions, what makes that event historically significant?</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Does something have to be significant for everyone for it to be historically significant? Explain.</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Who: Residents of U.S. and global connections</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Quantity: Millions of people, if not billions of people</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Profundity: Can deeply impact people through policies on healthcare, economics, and foreign policy</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Durability: Sustained impact is felt through judicial appointments and laws</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Relevance: It </a:t>
                      </a:r>
                      <a:r>
                        <a:rPr b="1" lang="en" sz="1000">
                          <a:solidFill>
                            <a:srgbClr val="E95C3D"/>
                          </a:solidFill>
                          <a:latin typeface="Inter"/>
                          <a:ea typeface="Inter"/>
                          <a:cs typeface="Inter"/>
                          <a:sym typeface="Inter"/>
                        </a:rPr>
                        <a:t>directly</a:t>
                      </a:r>
                      <a:r>
                        <a:rPr b="1" lang="en" sz="1000">
                          <a:solidFill>
                            <a:srgbClr val="E95C3D"/>
                          </a:solidFill>
                          <a:latin typeface="Inter"/>
                          <a:ea typeface="Inter"/>
                          <a:cs typeface="Inter"/>
                          <a:sym typeface="Inter"/>
                        </a:rPr>
                        <a:t> shapes current policies that impact </a:t>
                      </a:r>
                      <a:r>
                        <a:rPr b="1" lang="en" sz="1000">
                          <a:solidFill>
                            <a:srgbClr val="E95C3D"/>
                          </a:solidFill>
                          <a:latin typeface="Inter"/>
                          <a:ea typeface="Inter"/>
                          <a:cs typeface="Inter"/>
                          <a:sym typeface="Inter"/>
                        </a:rPr>
                        <a:t>people's</a:t>
                      </a:r>
                      <a:r>
                        <a:rPr b="1" lang="en" sz="1000">
                          <a:solidFill>
                            <a:srgbClr val="E95C3D"/>
                          </a:solidFill>
                          <a:latin typeface="Inter"/>
                          <a:ea typeface="Inter"/>
                          <a:cs typeface="Inter"/>
                          <a:sym typeface="Inter"/>
                        </a:rPr>
                        <a:t> lives</a:t>
                      </a:r>
                      <a:endParaRPr b="1" sz="10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Not completely. While certain events and people will have more direct impact on certain regions or groups of people. It should have enough of an  effect to be recognizable as significant regardless of geography, background or immediate involvement. It’s influence on structures, shifts, and historical trajectories should be substantial enough to be accepted by all.</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95" name="Google Shape;195;p28"/>
          <p:cNvSpPr txBox="1"/>
          <p:nvPr/>
        </p:nvSpPr>
        <p:spPr>
          <a:xfrm>
            <a:off x="417600" y="66774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pic>
        <p:nvPicPr>
          <p:cNvPr id="196" name="Google Shape;196;p28"/>
          <p:cNvPicPr preferRelativeResize="0"/>
          <p:nvPr/>
        </p:nvPicPr>
        <p:blipFill>
          <a:blip r:embed="rId5">
            <a:alphaModFix/>
          </a:blip>
          <a:stretch>
            <a:fillRect/>
          </a:stretch>
        </p:blipFill>
        <p:spPr>
          <a:xfrm>
            <a:off x="773368" y="1219743"/>
            <a:ext cx="919800" cy="919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2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 (Exemplar)</a:t>
            </a:r>
            <a:endParaRPr sz="2500">
              <a:solidFill>
                <a:schemeClr val="dk1"/>
              </a:solidFill>
              <a:latin typeface="Plus Jakarta Sans"/>
              <a:ea typeface="Plus Jakarta Sans"/>
              <a:cs typeface="Plus Jakarta Sans"/>
              <a:sym typeface="Plus Jakarta Sans"/>
            </a:endParaRPr>
          </a:p>
        </p:txBody>
      </p:sp>
      <p:sp>
        <p:nvSpPr>
          <p:cNvPr id="202" name="Google Shape;202;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3" name="Google Shape;203;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4" name="Google Shape;204;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06" name="Google Shape;206;p29"/>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207" name="Google Shape;207;p29"/>
          <p:cNvCxnSpPr>
            <a:stCxn id="208" idx="2"/>
            <a:endCxn id="209"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210" name="Google Shape;210;p29"/>
          <p:cNvCxnSpPr>
            <a:stCxn id="208" idx="3"/>
            <a:endCxn id="211"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212" name="Google Shape;212;p29"/>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A vast region of people groups that spanned over thirty-two </a:t>
            </a:r>
            <a:r>
              <a:rPr b="1" lang="en" sz="1000">
                <a:solidFill>
                  <a:srgbClr val="E95C3D"/>
                </a:solidFill>
                <a:latin typeface="Inter"/>
                <a:ea typeface="Inter"/>
                <a:cs typeface="Inter"/>
                <a:sym typeface="Inter"/>
              </a:rPr>
              <a:t>degrees of latitude</a:t>
            </a:r>
            <a:endParaRPr b="1" sz="1000">
              <a:solidFill>
                <a:srgbClr val="E95C3D"/>
              </a:solidFill>
              <a:latin typeface="Inter"/>
              <a:ea typeface="Inter"/>
              <a:cs typeface="Inter"/>
              <a:sym typeface="Inter"/>
            </a:endParaRPr>
          </a:p>
        </p:txBody>
      </p:sp>
      <p:sp>
        <p:nvSpPr>
          <p:cNvPr id="213" name="Google Shape;213;p29"/>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People</a:t>
            </a:r>
            <a:r>
              <a:rPr b="1" lang="en" sz="1000">
                <a:solidFill>
                  <a:srgbClr val="E95C3D"/>
                </a:solidFill>
                <a:latin typeface="Inter"/>
                <a:ea typeface="Inter"/>
                <a:cs typeface="Inter"/>
                <a:sym typeface="Inter"/>
              </a:rPr>
              <a:t> were </a:t>
            </a:r>
            <a:r>
              <a:rPr b="1" lang="en" sz="1000">
                <a:solidFill>
                  <a:srgbClr val="E95C3D"/>
                </a:solidFill>
                <a:latin typeface="Inter"/>
                <a:ea typeface="Inter"/>
                <a:cs typeface="Inter"/>
                <a:sym typeface="Inter"/>
              </a:rPr>
              <a:t>affected</a:t>
            </a:r>
            <a:r>
              <a:rPr b="1" lang="en" sz="1000">
                <a:solidFill>
                  <a:srgbClr val="E95C3D"/>
                </a:solidFill>
                <a:latin typeface="Inter"/>
                <a:ea typeface="Inter"/>
                <a:cs typeface="Inter"/>
                <a:sym typeface="Inter"/>
              </a:rPr>
              <a:t> economically, religiously, politically, and culturally. Some were relocated, forced to speak the Inka language, and work for the empire</a:t>
            </a:r>
            <a:endParaRPr b="1" sz="1000">
              <a:solidFill>
                <a:srgbClr val="E95C3D"/>
              </a:solidFill>
              <a:latin typeface="Inter"/>
              <a:ea typeface="Inter"/>
              <a:cs typeface="Inter"/>
              <a:sym typeface="Inter"/>
            </a:endParaRPr>
          </a:p>
        </p:txBody>
      </p:sp>
      <p:sp>
        <p:nvSpPr>
          <p:cNvPr id="214" name="Google Shape;214;p29"/>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Approximately a century directly by the Inka.</a:t>
            </a:r>
            <a:endParaRPr b="1" sz="1000">
              <a:solidFill>
                <a:srgbClr val="E95C3D"/>
              </a:solidFill>
              <a:latin typeface="Inter"/>
              <a:ea typeface="Inter"/>
              <a:cs typeface="Inter"/>
              <a:sym typeface="Inter"/>
            </a:endParaRPr>
          </a:p>
        </p:txBody>
      </p:sp>
      <p:sp>
        <p:nvSpPr>
          <p:cNvPr id="209" name="Google Shape;209;p29"/>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vastness of the empire may have contributed to its fall when Europeans arrived which impacted the region permanently.</a:t>
            </a:r>
            <a:endParaRPr b="1" sz="1000">
              <a:solidFill>
                <a:srgbClr val="E95C3D"/>
              </a:solidFill>
              <a:latin typeface="Inter"/>
              <a:ea typeface="Inter"/>
              <a:cs typeface="Inter"/>
              <a:sym typeface="Inter"/>
            </a:endParaRPr>
          </a:p>
        </p:txBody>
      </p:sp>
      <p:cxnSp>
        <p:nvCxnSpPr>
          <p:cNvPr id="215" name="Google Shape;215;p29"/>
          <p:cNvCxnSpPr>
            <a:stCxn id="208" idx="2"/>
            <a:endCxn id="212"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216" name="Google Shape;216;p29"/>
          <p:cNvCxnSpPr>
            <a:stCxn id="208" idx="2"/>
            <a:endCxn id="213"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217" name="Google Shape;217;p29"/>
          <p:cNvCxnSpPr>
            <a:stCxn id="208" idx="2"/>
            <a:endCxn id="214"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218" name="Google Shape;218;p29"/>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None/>
            </a:pPr>
            <a:r>
              <a:rPr b="1" lang="en" sz="1300">
                <a:latin typeface="Inter"/>
                <a:ea typeface="Inter"/>
                <a:cs typeface="Inter"/>
                <a:sym typeface="Inter"/>
              </a:rPr>
              <a:t>In a nutshell</a:t>
            </a:r>
            <a:r>
              <a:rPr lang="en" sz="1300">
                <a:latin typeface="Inter"/>
                <a:ea typeface="Inter"/>
                <a:cs typeface="Inter"/>
                <a:sym typeface="Inter"/>
              </a:rPr>
              <a:t>: </a:t>
            </a:r>
            <a:r>
              <a:rPr b="1" lang="en" sz="1300" u="sng">
                <a:solidFill>
                  <a:srgbClr val="E95C3D"/>
                </a:solidFill>
                <a:latin typeface="Inter"/>
                <a:ea typeface="Inter"/>
                <a:cs typeface="Inter"/>
                <a:sym typeface="Inter"/>
              </a:rPr>
              <a:t>The Inkan Trade Network</a:t>
            </a:r>
            <a:r>
              <a:rPr b="1" lang="en" sz="1300">
                <a:solidFill>
                  <a:srgbClr val="E95C3D"/>
                </a:solidFill>
                <a:latin typeface="Inter"/>
                <a:ea typeface="Inter"/>
                <a:cs typeface="Inter"/>
                <a:sym typeface="Inter"/>
              </a:rPr>
              <a:t> </a:t>
            </a:r>
            <a:r>
              <a:rPr lang="en" sz="1300">
                <a:latin typeface="Inter"/>
                <a:ea typeface="Inter"/>
                <a:cs typeface="Inter"/>
                <a:sym typeface="Inter"/>
              </a:rPr>
              <a:t>is historically significant because: </a:t>
            </a:r>
            <a:r>
              <a:rPr b="1" lang="en" sz="1300">
                <a:solidFill>
                  <a:srgbClr val="E95C3D"/>
                </a:solidFill>
                <a:latin typeface="Inter"/>
                <a:ea typeface="Inter"/>
                <a:cs typeface="Inter"/>
                <a:sym typeface="Inter"/>
              </a:rPr>
              <a:t>it </a:t>
            </a:r>
            <a:r>
              <a:rPr b="1" lang="en" sz="1300">
                <a:solidFill>
                  <a:srgbClr val="E95C3D"/>
                </a:solidFill>
                <a:latin typeface="Inter"/>
                <a:ea typeface="Inter"/>
                <a:cs typeface="Inter"/>
                <a:sym typeface="Inter"/>
              </a:rPr>
              <a:t>facilitated</a:t>
            </a:r>
            <a:r>
              <a:rPr b="1" lang="en" sz="1300">
                <a:solidFill>
                  <a:srgbClr val="E95C3D"/>
                </a:solidFill>
                <a:latin typeface="Inter"/>
                <a:ea typeface="Inter"/>
                <a:cs typeface="Inter"/>
                <a:sym typeface="Inter"/>
              </a:rPr>
              <a:t> the integration of diverse regions and peoples across a vast empire. Shared language, cultures, and religions unified the region. However, the expansive nature of the empire may have made conquest by Europeans easier. </a:t>
            </a:r>
            <a:endParaRPr sz="1300">
              <a:latin typeface="Inter"/>
              <a:ea typeface="Inter"/>
              <a:cs typeface="Inter"/>
              <a:sym typeface="Inter"/>
            </a:endParaRPr>
          </a:p>
        </p:txBody>
      </p:sp>
      <p:sp>
        <p:nvSpPr>
          <p:cNvPr id="211" name="Google Shape;211;p29"/>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Inka people and the many different groups in western South America</a:t>
            </a:r>
            <a:endParaRPr sz="1300">
              <a:solidFill>
                <a:schemeClr val="dk1"/>
              </a:solidFill>
              <a:latin typeface="Inter"/>
              <a:ea typeface="Inter"/>
              <a:cs typeface="Inter"/>
              <a:sym typeface="Inter"/>
            </a:endParaRPr>
          </a:p>
        </p:txBody>
      </p:sp>
      <p:sp>
        <p:nvSpPr>
          <p:cNvPr id="219" name="Google Shape;219;p29"/>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SzPts val="1200"/>
              <a:buFont typeface="Inter"/>
              <a:buAutoNum type="arabicPeriod"/>
            </a:pPr>
            <a:r>
              <a:rPr b="1" lang="en" sz="1000">
                <a:solidFill>
                  <a:srgbClr val="E95C3D"/>
                </a:solidFill>
                <a:latin typeface="Inter"/>
                <a:ea typeface="Inter"/>
                <a:cs typeface="Inter"/>
                <a:sym typeface="Inter"/>
              </a:rPr>
              <a:t>Spread of agricultural techniques and crops</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rPr b="1" lang="en" sz="1000">
                <a:solidFill>
                  <a:srgbClr val="E95C3D"/>
                </a:solidFill>
                <a:latin typeface="Inter"/>
                <a:ea typeface="Inter"/>
                <a:cs typeface="Inter"/>
                <a:sym typeface="Inter"/>
              </a:rPr>
              <a:t>Source of cultural pride and identity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rPr b="1" lang="en" sz="1000">
                <a:solidFill>
                  <a:srgbClr val="E95C3D"/>
                </a:solidFill>
                <a:latin typeface="Inter"/>
                <a:ea typeface="Inter"/>
                <a:cs typeface="Inter"/>
                <a:sym typeface="Inter"/>
              </a:rPr>
              <a:t>Europeans assumed labor and tax systems</a:t>
            </a:r>
            <a:endParaRPr sz="1200">
              <a:latin typeface="Inter"/>
              <a:ea typeface="Inter"/>
              <a:cs typeface="Inter"/>
              <a:sym typeface="Inter"/>
            </a:endParaRPr>
          </a:p>
        </p:txBody>
      </p:sp>
      <p:sp>
        <p:nvSpPr>
          <p:cNvPr id="220" name="Google Shape;220;p29"/>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208" name="Google Shape;208;p29"/>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latin typeface="Inter"/>
                <a:ea typeface="Inter"/>
                <a:cs typeface="Inter"/>
                <a:sym typeface="Inter"/>
              </a:rPr>
              <a:t>Inkan Trade Network</a:t>
            </a:r>
            <a:endParaRPr b="1" sz="1200">
              <a:latin typeface="Inter"/>
              <a:ea typeface="Inter"/>
              <a:cs typeface="Inter"/>
              <a:sym typeface="Inter"/>
            </a:endParaRPr>
          </a:p>
        </p:txBody>
      </p:sp>
      <p:pic>
        <p:nvPicPr>
          <p:cNvPr id="221" name="Google Shape;221;p29"/>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5" name="Shape 225"/>
        <p:cNvGrpSpPr/>
        <p:nvPr/>
      </p:nvGrpSpPr>
      <p:grpSpPr>
        <a:xfrm>
          <a:off x="0" y="0"/>
          <a:ext cx="0" cy="0"/>
          <a:chOff x="0" y="0"/>
          <a:chExt cx="0" cy="0"/>
        </a:xfrm>
      </p:grpSpPr>
      <p:sp>
        <p:nvSpPr>
          <p:cNvPr id="226" name="Google Shape;226;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 (Exemplar)</a:t>
            </a:r>
            <a:endParaRPr sz="2500">
              <a:solidFill>
                <a:schemeClr val="dk1"/>
              </a:solidFill>
              <a:latin typeface="Plus Jakarta Sans"/>
              <a:ea typeface="Plus Jakarta Sans"/>
              <a:cs typeface="Plus Jakarta Sans"/>
              <a:sym typeface="Plus Jakarta Sans"/>
            </a:endParaRPr>
          </a:p>
        </p:txBody>
      </p:sp>
      <p:sp>
        <p:nvSpPr>
          <p:cNvPr id="227" name="Google Shape;227;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8" name="Google Shape;228;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9" name="Google Shape;229;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0" name="Google Shape;230;p3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31" name="Google Shape;231;p30"/>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232" name="Google Shape;232;p30"/>
          <p:cNvCxnSpPr>
            <a:stCxn id="233" idx="2"/>
            <a:endCxn id="234"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235" name="Google Shape;235;p30"/>
          <p:cNvCxnSpPr>
            <a:stCxn id="233" idx="3"/>
            <a:endCxn id="236"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237" name="Google Shape;237;p30"/>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Significant communities along the waterways connected to the Mississippi from the Gulf of Mexico to Lake Ontario</a:t>
            </a:r>
            <a:endParaRPr sz="1100">
              <a:solidFill>
                <a:schemeClr val="dk1"/>
              </a:solidFill>
              <a:latin typeface="Inter"/>
              <a:ea typeface="Inter"/>
              <a:cs typeface="Inter"/>
              <a:sym typeface="Inter"/>
            </a:endParaRPr>
          </a:p>
        </p:txBody>
      </p:sp>
      <p:sp>
        <p:nvSpPr>
          <p:cNvPr id="238" name="Google Shape;238;p30"/>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spread of culture, technology, and agricultural practices impacted their cultures, lifestyles, and ability to sustain populations</a:t>
            </a:r>
            <a:endParaRPr sz="1100">
              <a:solidFill>
                <a:schemeClr val="dk1"/>
              </a:solidFill>
              <a:latin typeface="Inter"/>
              <a:ea typeface="Inter"/>
              <a:cs typeface="Inter"/>
              <a:sym typeface="Inter"/>
            </a:endParaRPr>
          </a:p>
        </p:txBody>
      </p:sp>
      <p:sp>
        <p:nvSpPr>
          <p:cNvPr id="239" name="Google Shape;239;p30"/>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Hopewell exchange network lasted from around 500 BCE to 500 CE while the trade network that developed with Cahokia existed from 700 - 1400</a:t>
            </a:r>
            <a:endParaRPr sz="1100">
              <a:solidFill>
                <a:schemeClr val="dk1"/>
              </a:solidFill>
              <a:latin typeface="Inter"/>
              <a:ea typeface="Inter"/>
              <a:cs typeface="Inter"/>
              <a:sym typeface="Inter"/>
            </a:endParaRPr>
          </a:p>
        </p:txBody>
      </p:sp>
      <p:sp>
        <p:nvSpPr>
          <p:cNvPr id="234" name="Google Shape;234;p30"/>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It demonstrates the complex societies that existed prior to European conquest. This evidence contradicts still common myths about Indigenous life in America.</a:t>
            </a:r>
            <a:endParaRPr sz="1100">
              <a:solidFill>
                <a:schemeClr val="dk1"/>
              </a:solidFill>
              <a:latin typeface="Inter"/>
              <a:ea typeface="Inter"/>
              <a:cs typeface="Inter"/>
              <a:sym typeface="Inter"/>
            </a:endParaRPr>
          </a:p>
        </p:txBody>
      </p:sp>
      <p:cxnSp>
        <p:nvCxnSpPr>
          <p:cNvPr id="240" name="Google Shape;240;p30"/>
          <p:cNvCxnSpPr>
            <a:stCxn id="233" idx="2"/>
            <a:endCxn id="237"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241" name="Google Shape;241;p30"/>
          <p:cNvCxnSpPr>
            <a:stCxn id="233" idx="2"/>
            <a:endCxn id="238"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242" name="Google Shape;242;p30"/>
          <p:cNvCxnSpPr>
            <a:stCxn id="233" idx="2"/>
            <a:endCxn id="239"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243" name="Google Shape;243;p30"/>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In a nutshell</a:t>
            </a:r>
            <a:r>
              <a:rPr lang="en" sz="1300">
                <a:solidFill>
                  <a:schemeClr val="dk1"/>
                </a:solidFill>
                <a:latin typeface="Inter"/>
                <a:ea typeface="Inter"/>
                <a:cs typeface="Inter"/>
                <a:sym typeface="Inter"/>
              </a:rPr>
              <a:t>: </a:t>
            </a:r>
            <a:r>
              <a:rPr b="1" lang="en" sz="1300" u="sng">
                <a:solidFill>
                  <a:srgbClr val="E95C3D"/>
                </a:solidFill>
                <a:latin typeface="Inter"/>
                <a:ea typeface="Inter"/>
                <a:cs typeface="Inter"/>
                <a:sym typeface="Inter"/>
              </a:rPr>
              <a:t>The Mississippian Trade Network</a:t>
            </a:r>
            <a:r>
              <a:rPr b="1" lang="en" sz="1300">
                <a:solidFill>
                  <a:srgbClr val="E95C3D"/>
                </a:solidFill>
                <a:latin typeface="Inter"/>
                <a:ea typeface="Inter"/>
                <a:cs typeface="Inter"/>
                <a:sym typeface="Inter"/>
              </a:rPr>
              <a:t> </a:t>
            </a:r>
            <a:r>
              <a:rPr lang="en" sz="1300">
                <a:solidFill>
                  <a:schemeClr val="dk1"/>
                </a:solidFill>
                <a:latin typeface="Inter"/>
                <a:ea typeface="Inter"/>
                <a:cs typeface="Inter"/>
                <a:sym typeface="Inter"/>
              </a:rPr>
              <a:t>is historically significant because: </a:t>
            </a:r>
            <a:r>
              <a:rPr b="1" lang="en" sz="1300">
                <a:solidFill>
                  <a:srgbClr val="E95C3D"/>
                </a:solidFill>
                <a:latin typeface="Inter"/>
                <a:ea typeface="Inter"/>
                <a:cs typeface="Inter"/>
                <a:sym typeface="Inter"/>
              </a:rPr>
              <a:t>it fostered the exchange of goods, ideas, and technologies across North America. It influenced the culture and economic landscape of North America which Europeans would later use to their advantage once arriving in the Americas.</a:t>
            </a:r>
            <a:endParaRPr sz="1300">
              <a:latin typeface="Inter"/>
              <a:ea typeface="Inter"/>
              <a:cs typeface="Inter"/>
              <a:sym typeface="Inter"/>
            </a:endParaRPr>
          </a:p>
        </p:txBody>
      </p:sp>
      <p:sp>
        <p:nvSpPr>
          <p:cNvPr id="236" name="Google Shape;236;p30"/>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earliest Native peoples living primarily in North America near the Mississippi River, such as the Hopewell cultures and broader Woodland peoples</a:t>
            </a:r>
            <a:endParaRPr sz="1300">
              <a:solidFill>
                <a:schemeClr val="dk1"/>
              </a:solidFill>
              <a:latin typeface="Inter"/>
              <a:ea typeface="Inter"/>
              <a:cs typeface="Inter"/>
              <a:sym typeface="Inter"/>
            </a:endParaRPr>
          </a:p>
        </p:txBody>
      </p:sp>
      <p:sp>
        <p:nvSpPr>
          <p:cNvPr id="244" name="Google Shape;244;p30"/>
          <p:cNvSpPr txBox="1"/>
          <p:nvPr/>
        </p:nvSpPr>
        <p:spPr>
          <a:xfrm>
            <a:off x="469725" y="1415001"/>
            <a:ext cx="1839900" cy="34566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SzPts val="1200"/>
              <a:buFont typeface="Inter"/>
              <a:buAutoNum type="arabicPeriod"/>
            </a:pPr>
            <a:r>
              <a:rPr b="1" lang="en" sz="1000">
                <a:solidFill>
                  <a:srgbClr val="E95C3D"/>
                </a:solidFill>
                <a:latin typeface="Inter"/>
                <a:ea typeface="Inter"/>
                <a:cs typeface="Inter"/>
                <a:sym typeface="Inter"/>
              </a:rPr>
              <a:t>Current debates over repatriation of Indigenous bodies and artifacts</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rPr b="1" lang="en" sz="1000">
                <a:solidFill>
                  <a:srgbClr val="E95C3D"/>
                </a:solidFill>
                <a:latin typeface="Inter"/>
                <a:ea typeface="Inter"/>
                <a:cs typeface="Inter"/>
                <a:sym typeface="Inter"/>
              </a:rPr>
              <a:t>Spread of disease through existing trade routes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rPr b="1" lang="en" sz="1000">
                <a:solidFill>
                  <a:srgbClr val="E95C3D"/>
                </a:solidFill>
                <a:latin typeface="Inter"/>
                <a:ea typeface="Inter"/>
                <a:cs typeface="Inter"/>
                <a:sym typeface="Inter"/>
              </a:rPr>
              <a:t>Influence of spread of  agricultural practices </a:t>
            </a:r>
            <a:endParaRPr sz="1200">
              <a:latin typeface="Inter"/>
              <a:ea typeface="Inter"/>
              <a:cs typeface="Inter"/>
              <a:sym typeface="Inter"/>
            </a:endParaRPr>
          </a:p>
        </p:txBody>
      </p:sp>
      <p:sp>
        <p:nvSpPr>
          <p:cNvPr id="245" name="Google Shape;245;p30"/>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233" name="Google Shape;233;p30"/>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latin typeface="Inter"/>
                <a:ea typeface="Inter"/>
                <a:cs typeface="Inter"/>
                <a:sym typeface="Inter"/>
              </a:rPr>
              <a:t>Mississippian Trade Network</a:t>
            </a:r>
            <a:endParaRPr b="1" sz="1200">
              <a:latin typeface="Inter"/>
              <a:ea typeface="Inter"/>
              <a:cs typeface="Inter"/>
              <a:sym typeface="Inter"/>
            </a:endParaRPr>
          </a:p>
        </p:txBody>
      </p:sp>
      <p:pic>
        <p:nvPicPr>
          <p:cNvPr id="246" name="Google Shape;246;p30"/>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