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 id="260" r:id="rId13"/>
    <p:sldId id="261" r:id="rId14"/>
  </p:sldIdLst>
  <p:sldSz cy="10058400" cx="7772400"/>
  <p:notesSz cx="6858000" cy="9144000"/>
  <p:embeddedFontLst>
    <p:embeddedFont>
      <p:font typeface="Halant"/>
      <p:regular r:id="rId15"/>
      <p:bold r:id="rId16"/>
    </p:embeddedFont>
    <p:embeddedFont>
      <p:font typeface="Inter"/>
      <p:regular r:id="rId17"/>
      <p:bold r:id="rId18"/>
      <p:italic r:id="rId19"/>
      <p:boldItalic r:id="rId20"/>
    </p:embeddedFont>
    <p:embeddedFont>
      <p:font typeface="Plus Jakarta Sans"/>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CFE8DD6-DA10-4A9E-8933-27A3B7D13E5F}">
  <a:tblStyle styleId="{FCFE8DD6-DA10-4A9E-8933-27A3B7D13E5F}"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3376057-1B67-4036-9861-601D338FDA1E}"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3.xml"/><Relationship Id="rId22" Type="http://schemas.openxmlformats.org/officeDocument/2006/relationships/font" Target="fonts/PlusJakartaSans-bold.fntdata"/><Relationship Id="rId10" Type="http://schemas.openxmlformats.org/officeDocument/2006/relationships/slide" Target="slides/slide2.xml"/><Relationship Id="rId21" Type="http://schemas.openxmlformats.org/officeDocument/2006/relationships/font" Target="fonts/PlusJakartaSans-regular.fntdata"/><Relationship Id="rId13" Type="http://schemas.openxmlformats.org/officeDocument/2006/relationships/slide" Target="slides/slide5.xml"/><Relationship Id="rId24" Type="http://schemas.openxmlformats.org/officeDocument/2006/relationships/font" Target="fonts/PlusJakartaSans-boldItalic.fntdata"/><Relationship Id="rId12" Type="http://schemas.openxmlformats.org/officeDocument/2006/relationships/slide" Target="slides/slide4.xml"/><Relationship Id="rId23" Type="http://schemas.openxmlformats.org/officeDocument/2006/relationships/font" Target="fonts/PlusJakartaSans-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15" Type="http://schemas.openxmlformats.org/officeDocument/2006/relationships/font" Target="fonts/Halant-regular.fntdata"/><Relationship Id="rId14" Type="http://schemas.openxmlformats.org/officeDocument/2006/relationships/slide" Target="slides/slide6.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slideMaster" Target="slideMasters/slideMaster1.xml"/><Relationship Id="rId19" Type="http://schemas.openxmlformats.org/officeDocument/2006/relationships/font" Target="fonts/Inter-italic.fntdata"/><Relationship Id="rId6" Type="http://schemas.openxmlformats.org/officeDocument/2006/relationships/slideMaster" Target="slideMasters/slideMaster2.xml"/><Relationship Id="rId18" Type="http://schemas.openxmlformats.org/officeDocument/2006/relationships/font" Target="fonts/Inter-bold.fntdata"/><Relationship Id="rId7" Type="http://schemas.openxmlformats.org/officeDocument/2006/relationships/slideMaster" Target="slideMasters/slideMaster3.xml"/><Relationship Id="rId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6a25cf0a26_0_43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6a25cf0a26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6a25cf0a26_0_44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6a25cf0a26_0_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6a25cf0a26_0_46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6a25cf0a26_0_4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6a25cf0a26_0_47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6a25cf0a26_0_4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6a25cf0a26_0_49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6a25cf0a26_0_4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6a25cf0a26_0_50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6a25cf0a26_0_5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1.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sp>
        <p:nvSpPr>
          <p:cNvPr id="144" name="Google Shape;144;p3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What is the Context? - Paleolithic Art</a:t>
            </a:r>
            <a:endParaRPr sz="1800">
              <a:latin typeface="Halant"/>
              <a:ea typeface="Halant"/>
              <a:cs typeface="Halant"/>
              <a:sym typeface="Halant"/>
            </a:endParaRPr>
          </a:p>
        </p:txBody>
      </p:sp>
      <p:pic>
        <p:nvPicPr>
          <p:cNvPr id="145" name="Google Shape;145;p37"/>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46" name="Google Shape;146;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7" name="Google Shape;147;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8" name="Google Shape;148;p37"/>
          <p:cNvGraphicFramePr/>
          <p:nvPr/>
        </p:nvGraphicFramePr>
        <p:xfrm>
          <a:off x="359791" y="1670866"/>
          <a:ext cx="3000000" cy="3000000"/>
        </p:xfrm>
        <a:graphic>
          <a:graphicData uri="http://schemas.openxmlformats.org/drawingml/2006/table">
            <a:tbl>
              <a:tblPr>
                <a:noFill/>
                <a:tableStyleId>{FCFE8DD6-DA10-4A9E-8933-27A3B7D13E5F}</a:tableStyleId>
              </a:tblPr>
              <a:tblGrid>
                <a:gridCol w="4823275"/>
                <a:gridCol w="2267225"/>
              </a:tblGrid>
              <a:tr h="7331100">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Paleolithic Era, long before the invention of writing, early humans found ways to express themselves through images and symbols. Using natural materials like charcoal, ochre (natural earth pigment), and animal fat, they created vivid paintings on cave walls and carved figures out of stone and bone. Some historians believe this early art was deeply spiritual or religious, reflecting a relationship between humans, nature, and the animals they depended on. Others argue that the art was more practical—used to teach, mark territory, or record events. </a:t>
                      </a:r>
                      <a:r>
                        <a:rPr b="1" lang="en" sz="1200">
                          <a:solidFill>
                            <a:schemeClr val="dk1"/>
                          </a:solidFill>
                          <a:latin typeface="Inter"/>
                          <a:ea typeface="Inter"/>
                          <a:cs typeface="Inter"/>
                          <a:sym typeface="Inter"/>
                        </a:rPr>
                        <a:t>(A)</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One of the most famous examples of this kind of art is found in the Lascaux Cave in southern France. Discovered in 1940, the cave contains hundreds of paintings of animals like bison, horses, and deer, all drawn with detailed lines and intentional design. Archaeologists believe the paintings were created around 17,000 years ago by foraging communities who used the cave as a sacred or significant space. The artists likely used torches to light the dark cave walls as they worked.</a:t>
                      </a:r>
                      <a:r>
                        <a:rPr b="1" lang="en" sz="1200">
                          <a:solidFill>
                            <a:schemeClr val="dk1"/>
                          </a:solidFill>
                          <a:latin typeface="Inter"/>
                          <a:ea typeface="Inter"/>
                          <a:cs typeface="Inter"/>
                          <a:sym typeface="Inter"/>
                        </a:rPr>
                        <a:t> (B)</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Similar cave paintings have been found in places as far apart as Spain, Indonesia, and Argentina, suggesting that early humans in different parts of the world were independently developing creative traditions. </a:t>
                      </a:r>
                      <a:r>
                        <a:rPr b="1" lang="en" sz="1200">
                          <a:solidFill>
                            <a:schemeClr val="dk1"/>
                          </a:solidFill>
                          <a:latin typeface="Inter"/>
                          <a:ea typeface="Inter"/>
                          <a:cs typeface="Inter"/>
                          <a:sym typeface="Inter"/>
                        </a:rPr>
                        <a:t>(C)</a:t>
                      </a:r>
                      <a:r>
                        <a:rPr lang="en" sz="1200">
                          <a:solidFill>
                            <a:schemeClr val="dk1"/>
                          </a:solidFill>
                          <a:latin typeface="Inter"/>
                          <a:ea typeface="Inter"/>
                          <a:cs typeface="Inter"/>
                          <a:sym typeface="Inter"/>
                        </a:rPr>
                        <a:t> Many of these sites include repeated symbols like handprints, abstract shapes, or hunting scenes.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While most Paleolithic art features animals, there are also carvings of humans and portable sculptures like the "Venus figurines" found across Europe. These small statues often emphasize fertility or the female form and may have held social or cultural meaning. Because there is no written record, we can only make educated guesses about what these artworks meant to the people who created them. But their existence shows that even in the harsh conditions of the Ice Age, early humans made time for imagination and meaning-making. </a:t>
                      </a:r>
                      <a:r>
                        <a:rPr b="1" lang="en" sz="1200">
                          <a:solidFill>
                            <a:schemeClr val="dk1"/>
                          </a:solidFill>
                          <a:latin typeface="Inter"/>
                          <a:ea typeface="Inter"/>
                          <a:cs typeface="Inter"/>
                          <a:sym typeface="Inter"/>
                        </a:rPr>
                        <a:t>(D)</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Paleolithic art reminds us that creativity and symbolic thinking have always been part of what makes us human. Whether used for teaching, ritual, or storytelling, the artworks of this period show that humans were not only surviving—but also exploring the world through visual expression. </a:t>
                      </a:r>
                      <a:r>
                        <a:rPr b="1" lang="en" sz="1200">
                          <a:solidFill>
                            <a:schemeClr val="dk1"/>
                          </a:solidFill>
                          <a:latin typeface="Inter"/>
                          <a:ea typeface="Inter"/>
                          <a:cs typeface="Inter"/>
                          <a:sym typeface="Inter"/>
                        </a:rPr>
                        <a:t>(E)</a:t>
                      </a:r>
                      <a:endParaRPr b="1" sz="1200">
                        <a:solidFill>
                          <a:schemeClr val="dk1"/>
                        </a:solidFill>
                        <a:latin typeface="Inter"/>
                        <a:ea typeface="Inter"/>
                        <a:cs typeface="Inter"/>
                        <a:sym typeface="Inter"/>
                      </a:endParaRPr>
                    </a:p>
                  </a:txBody>
                  <a:tcPr marT="109750" marB="109750" marR="109725" marL="109725">
                    <a:lnL cap="flat" cmpd="sng" w="12700">
                      <a:solidFill>
                        <a:srgbClr val="FFFFFF">
                          <a:alpha val="0"/>
                        </a:srgbClr>
                      </a:solidFill>
                      <a:prstDash val="solid"/>
                      <a:round/>
                      <a:headEnd len="sm" w="sm" type="none"/>
                      <a:tailEnd len="sm" w="sm" type="none"/>
                    </a:lnL>
                    <a:lnR cap="flat" cmpd="sng" w="19050">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What are two possible purposes for Paleolithic art?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How did Paleolithic people likely create the cave paintings at Lascaux?</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What does similar cave art around the world suggest?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b="1" sz="1200">
                        <a:solidFill>
                          <a:schemeClr val="accent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What do Venus figurines suggest about early humans?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E. </a:t>
                      </a:r>
                      <a:r>
                        <a:rPr lang="en" sz="1200">
                          <a:solidFill>
                            <a:schemeClr val="dk1"/>
                          </a:solidFill>
                          <a:latin typeface="Inter"/>
                          <a:ea typeface="Inter"/>
                          <a:cs typeface="Inter"/>
                          <a:sym typeface="Inter"/>
                        </a:rPr>
                        <a:t>Why is Paleolithic art considered an important clue about early humans?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109750" marB="109750" marR="109725" marL="109725">
                    <a:lnL cap="flat" cmpd="sng" w="19050">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49" name="Google Shape;149;p37"/>
          <p:cNvSpPr txBox="1"/>
          <p:nvPr/>
        </p:nvSpPr>
        <p:spPr>
          <a:xfrm>
            <a:off x="1878102" y="815663"/>
            <a:ext cx="5439300" cy="7776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50" name="Google Shape;150;p37"/>
          <p:cNvPicPr preferRelativeResize="0"/>
          <p:nvPr/>
        </p:nvPicPr>
        <p:blipFill rotWithShape="1">
          <a:blip r:embed="rId4">
            <a:alphaModFix/>
          </a:blip>
          <a:srcRect b="0" l="0" r="0" t="0"/>
          <a:stretch/>
        </p:blipFill>
        <p:spPr>
          <a:xfrm>
            <a:off x="694375" y="733359"/>
            <a:ext cx="1004826" cy="1004826"/>
          </a:xfrm>
          <a:prstGeom prst="rect">
            <a:avLst/>
          </a:prstGeom>
          <a:noFill/>
          <a:ln>
            <a:noFill/>
          </a:ln>
        </p:spPr>
      </p:pic>
      <p:sp>
        <p:nvSpPr>
          <p:cNvPr id="151" name="Google Shape;151;p37"/>
          <p:cNvSpPr txBox="1"/>
          <p:nvPr/>
        </p:nvSpPr>
        <p:spPr>
          <a:xfrm>
            <a:off x="359789" y="497070"/>
            <a:ext cx="75570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5" name="Shape 155"/>
        <p:cNvGrpSpPr/>
        <p:nvPr/>
      </p:nvGrpSpPr>
      <p:grpSpPr>
        <a:xfrm>
          <a:off x="0" y="0"/>
          <a:ext cx="0" cy="0"/>
          <a:chOff x="0" y="0"/>
          <a:chExt cx="0" cy="0"/>
        </a:xfrm>
      </p:grpSpPr>
      <p:sp>
        <p:nvSpPr>
          <p:cNvPr id="156" name="Google Shape;156;p3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a:t>
            </a:r>
            <a:endParaRPr sz="1900">
              <a:solidFill>
                <a:schemeClr val="dk1"/>
              </a:solidFill>
              <a:latin typeface="Halant"/>
              <a:ea typeface="Halant"/>
              <a:cs typeface="Halant"/>
              <a:sym typeface="Halant"/>
            </a:endParaRPr>
          </a:p>
        </p:txBody>
      </p:sp>
      <p:pic>
        <p:nvPicPr>
          <p:cNvPr id="157" name="Google Shape;157;p38"/>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58" name="Google Shape;158;p3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9" name="Google Shape;159;p38"/>
          <p:cNvSpPr txBox="1"/>
          <p:nvPr/>
        </p:nvSpPr>
        <p:spPr>
          <a:xfrm>
            <a:off x="381544" y="563226"/>
            <a:ext cx="7093200" cy="1536900"/>
          </a:xfrm>
          <a:prstGeom prst="rect">
            <a:avLst/>
          </a:prstGeom>
          <a:noFill/>
          <a:ln cap="flat" cmpd="sng" w="9525">
            <a:solidFill>
              <a:srgbClr val="B7B7B7"/>
            </a:solidFill>
            <a:prstDash val="solid"/>
            <a:round/>
            <a:headEnd len="sm" w="sm" type="none"/>
            <a:tailEnd len="sm" w="sm" type="none"/>
          </a:ln>
        </p:spPr>
        <p:txBody>
          <a:bodyPr anchorCtr="0" anchor="ctr" bIns="116075" lIns="116075" spcFirstLastPara="1" rIns="116075" wrap="square" tIns="116075">
            <a:noAutofit/>
          </a:bodyPr>
          <a:lstStyle/>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1200"/>
              </a:spcAft>
              <a:buClr>
                <a:schemeClr val="dk1"/>
              </a:buClr>
              <a:buSzPts val="1100"/>
              <a:buFont typeface="Arial"/>
              <a:buNone/>
            </a:pPr>
            <a:r>
              <a:rPr lang="en" sz="12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200">
              <a:solidFill>
                <a:schemeClr val="dk1"/>
              </a:solidFill>
              <a:latin typeface="Halant"/>
              <a:ea typeface="Halant"/>
              <a:cs typeface="Halant"/>
              <a:sym typeface="Halant"/>
            </a:endParaRPr>
          </a:p>
        </p:txBody>
      </p:sp>
      <p:sp>
        <p:nvSpPr>
          <p:cNvPr id="160" name="Google Shape;160;p38"/>
          <p:cNvSpPr/>
          <p:nvPr/>
        </p:nvSpPr>
        <p:spPr>
          <a:xfrm>
            <a:off x="381550" y="2171350"/>
            <a:ext cx="3895200" cy="3272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61" name="Google Shape;161;p38"/>
          <p:cNvSpPr txBox="1"/>
          <p:nvPr/>
        </p:nvSpPr>
        <p:spPr>
          <a:xfrm>
            <a:off x="425504" y="4802935"/>
            <a:ext cx="3807300" cy="6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Luc-Henri Fage, “Photo of ‘The oldest known figurative painting is a depiction of a bull that was discovered in the Lubang Jeriji Saléh cave in Indonesia. It was painted 40,000–52,000 years ago or earlier.’” Public Domain</a:t>
            </a:r>
            <a:endParaRPr sz="900">
              <a:solidFill>
                <a:srgbClr val="202122"/>
              </a:solidFill>
              <a:latin typeface="Inter"/>
              <a:ea typeface="Inter"/>
              <a:cs typeface="Inter"/>
              <a:sym typeface="Inter"/>
            </a:endParaRPr>
          </a:p>
        </p:txBody>
      </p:sp>
      <p:sp>
        <p:nvSpPr>
          <p:cNvPr id="162" name="Google Shape;162;p38"/>
          <p:cNvSpPr txBox="1"/>
          <p:nvPr/>
        </p:nvSpPr>
        <p:spPr>
          <a:xfrm>
            <a:off x="4481000" y="2162125"/>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p:txBody>
      </p:sp>
      <p:sp>
        <p:nvSpPr>
          <p:cNvPr id="163" name="Google Shape;163;p38"/>
          <p:cNvSpPr txBox="1"/>
          <p:nvPr/>
        </p:nvSpPr>
        <p:spPr>
          <a:xfrm>
            <a:off x="339750" y="5486625"/>
            <a:ext cx="70929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1200"/>
              </a:spcAft>
              <a:buNone/>
            </a:pPr>
            <a:r>
              <a:rPr i="1" lang="en" sz="1200">
                <a:solidFill>
                  <a:schemeClr val="dk1"/>
                </a:solidFill>
                <a:latin typeface="Inter"/>
                <a:ea typeface="Inter"/>
                <a:cs typeface="Inter"/>
                <a:sym typeface="Inter"/>
              </a:rPr>
              <a:t>Questions to consider when making observations and inferences:</a:t>
            </a:r>
            <a:endParaRPr sz="1200">
              <a:solidFill>
                <a:schemeClr val="dk1"/>
              </a:solidFill>
              <a:latin typeface="Inter"/>
              <a:ea typeface="Inter"/>
              <a:cs typeface="Inter"/>
              <a:sym typeface="Inter"/>
            </a:endParaRPr>
          </a:p>
        </p:txBody>
      </p:sp>
      <p:graphicFrame>
        <p:nvGraphicFramePr>
          <p:cNvPr id="164" name="Google Shape;164;p38"/>
          <p:cNvGraphicFramePr/>
          <p:nvPr/>
        </p:nvGraphicFramePr>
        <p:xfrm>
          <a:off x="339750" y="5848457"/>
          <a:ext cx="3000000" cy="3000000"/>
        </p:xfrm>
        <a:graphic>
          <a:graphicData uri="http://schemas.openxmlformats.org/drawingml/2006/table">
            <a:tbl>
              <a:tblPr>
                <a:noFill/>
                <a:tableStyleId>{13376057-1B67-4036-9861-601D338FDA1E}</a:tableStyleId>
              </a:tblPr>
              <a:tblGrid>
                <a:gridCol w="3546500"/>
                <a:gridCol w="3546500"/>
              </a:tblGrid>
              <a:tr h="171062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physical setting?</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are the elements arranged?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words present? What do they identify?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are the people? Are they representing a specific person or a larger group?</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objects or items do you notice?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colors, textures, or patterns stand out?</a:t>
                      </a:r>
                      <a:endParaRPr sz="900">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Do color schemes or use of light and shadows convey meaning? (light = good, dark = evil)</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obvious or hidden symbols? (e.g., stars and stripes, Uncle Sam, broken chains)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mood or tone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 people or items shown in realistic or exaggerated ways? Why?</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71062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is the author and/or audience? How does this impact the message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purpose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message do the symbols convey?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Why did the artist include specific elements?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Is there anything missing from the image? How does that impact its meaning?</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historical context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the artist’s message relate to the political, social, or cultural issues of the time?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might different people at the time have interpreted this image differently?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this image compare to another source from the same time period?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questions does this image raise that could be investigated further?</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sp>
        <p:nvSpPr>
          <p:cNvPr id="165" name="Google Shape;165;p3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6" name="Google Shape;166;p38"/>
          <p:cNvPicPr preferRelativeResize="0"/>
          <p:nvPr/>
        </p:nvPicPr>
        <p:blipFill>
          <a:blip r:embed="rId4">
            <a:alphaModFix/>
          </a:blip>
          <a:stretch>
            <a:fillRect/>
          </a:stretch>
        </p:blipFill>
        <p:spPr>
          <a:xfrm>
            <a:off x="475752" y="2210586"/>
            <a:ext cx="3706746" cy="26662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0" name="Shape 170"/>
        <p:cNvGrpSpPr/>
        <p:nvPr/>
      </p:nvGrpSpPr>
      <p:grpSpPr>
        <a:xfrm>
          <a:off x="0" y="0"/>
          <a:ext cx="0" cy="0"/>
          <a:chOff x="0" y="0"/>
          <a:chExt cx="0" cy="0"/>
        </a:xfrm>
      </p:grpSpPr>
      <p:sp>
        <p:nvSpPr>
          <p:cNvPr id="171" name="Google Shape;171;p3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a:t>
            </a:r>
            <a:endParaRPr sz="1900">
              <a:solidFill>
                <a:schemeClr val="dk1"/>
              </a:solidFill>
              <a:latin typeface="Halant"/>
              <a:ea typeface="Halant"/>
              <a:cs typeface="Halant"/>
              <a:sym typeface="Halant"/>
            </a:endParaRPr>
          </a:p>
        </p:txBody>
      </p:sp>
      <p:pic>
        <p:nvPicPr>
          <p:cNvPr id="172" name="Google Shape;172;p39"/>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73" name="Google Shape;173;p3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4" name="Google Shape;174;p39"/>
          <p:cNvSpPr/>
          <p:nvPr/>
        </p:nvSpPr>
        <p:spPr>
          <a:xfrm>
            <a:off x="1336800" y="586400"/>
            <a:ext cx="5098800" cy="3702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75" name="Google Shape;175;p39"/>
          <p:cNvSpPr txBox="1"/>
          <p:nvPr/>
        </p:nvSpPr>
        <p:spPr>
          <a:xfrm>
            <a:off x="469050" y="43828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76" name="Google Shape;176;p39"/>
          <p:cNvSpPr txBox="1"/>
          <p:nvPr/>
        </p:nvSpPr>
        <p:spPr>
          <a:xfrm>
            <a:off x="1436900" y="3711871"/>
            <a:ext cx="48987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Luc-Henri Fage, “Photo of ‘The oldest known figurative painting is a depiction of a bull that was discovered in the Lubang Jeriji Saléh cave in Indonesia. It was painted 40,000–52,000 years ago or earlier.’” Public Domain</a:t>
            </a:r>
            <a:endParaRPr sz="900">
              <a:solidFill>
                <a:schemeClr val="dk1"/>
              </a:solidFill>
              <a:latin typeface="Inter"/>
              <a:ea typeface="Inter"/>
              <a:cs typeface="Inter"/>
              <a:sym typeface="Inter"/>
            </a:endParaRPr>
          </a:p>
        </p:txBody>
      </p:sp>
      <p:graphicFrame>
        <p:nvGraphicFramePr>
          <p:cNvPr id="177" name="Google Shape;177;p39"/>
          <p:cNvGraphicFramePr/>
          <p:nvPr/>
        </p:nvGraphicFramePr>
        <p:xfrm>
          <a:off x="584600" y="4800600"/>
          <a:ext cx="3000000" cy="3000000"/>
        </p:xfrm>
        <a:graphic>
          <a:graphicData uri="http://schemas.openxmlformats.org/drawingml/2006/table">
            <a:tbl>
              <a:tblPr>
                <a:noFill/>
                <a:tableStyleId>{13376057-1B67-4036-9861-601D338FDA1E}</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78" name="Google Shape;178;p3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9" name="Google Shape;179;p39"/>
          <p:cNvPicPr preferRelativeResize="0"/>
          <p:nvPr/>
        </p:nvPicPr>
        <p:blipFill>
          <a:blip r:embed="rId4">
            <a:alphaModFix/>
          </a:blip>
          <a:stretch>
            <a:fillRect/>
          </a:stretch>
        </p:blipFill>
        <p:spPr>
          <a:xfrm>
            <a:off x="1469338" y="634200"/>
            <a:ext cx="4833725" cy="3077674"/>
          </a:xfrm>
          <a:prstGeom prst="rect">
            <a:avLst/>
          </a:prstGeom>
          <a:noFill/>
          <a:ln>
            <a:noFill/>
          </a:ln>
        </p:spPr>
      </p:pic>
      <p:sp>
        <p:nvSpPr>
          <p:cNvPr id="180" name="Google Shape;180;p39"/>
          <p:cNvSpPr txBox="1"/>
          <p:nvPr/>
        </p:nvSpPr>
        <p:spPr>
          <a:xfrm>
            <a:off x="469100" y="67131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Paleolithic art such as cave paintings? What does this reveal about early human beliefs?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81" name="Google Shape;181;p39"/>
          <p:cNvGraphicFramePr/>
          <p:nvPr/>
        </p:nvGraphicFramePr>
        <p:xfrm>
          <a:off x="584650" y="7283338"/>
          <a:ext cx="3000000" cy="3000000"/>
        </p:xfrm>
        <a:graphic>
          <a:graphicData uri="http://schemas.openxmlformats.org/drawingml/2006/table">
            <a:tbl>
              <a:tblPr>
                <a:noFill/>
                <a:tableStyleId>{13376057-1B67-4036-9861-601D338FDA1E}</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5" name="Shape 185"/>
        <p:cNvGrpSpPr/>
        <p:nvPr/>
      </p:nvGrpSpPr>
      <p:grpSpPr>
        <a:xfrm>
          <a:off x="0" y="0"/>
          <a:ext cx="0" cy="0"/>
          <a:chOff x="0" y="0"/>
          <a:chExt cx="0" cy="0"/>
        </a:xfrm>
      </p:grpSpPr>
      <p:sp>
        <p:nvSpPr>
          <p:cNvPr id="186" name="Google Shape;186;p4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a:t>
            </a:r>
            <a:endParaRPr sz="1900">
              <a:solidFill>
                <a:schemeClr val="dk1"/>
              </a:solidFill>
              <a:latin typeface="Halant"/>
              <a:ea typeface="Halant"/>
              <a:cs typeface="Halant"/>
              <a:sym typeface="Halant"/>
            </a:endParaRPr>
          </a:p>
        </p:txBody>
      </p:sp>
      <p:pic>
        <p:nvPicPr>
          <p:cNvPr id="187" name="Google Shape;187;p4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88" name="Google Shape;188;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9" name="Google Shape;189;p40"/>
          <p:cNvSpPr/>
          <p:nvPr/>
        </p:nvSpPr>
        <p:spPr>
          <a:xfrm>
            <a:off x="381550" y="750340"/>
            <a:ext cx="3564600" cy="2650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90" name="Google Shape;190;p40"/>
          <p:cNvSpPr txBox="1"/>
          <p:nvPr/>
        </p:nvSpPr>
        <p:spPr>
          <a:xfrm>
            <a:off x="421750" y="2756749"/>
            <a:ext cx="3484200" cy="49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Bjørn Christian Tørrissen, “Photo of ‘Venus of Willendorf, c. 30,000 BCE, limestone,’” CC BY-SA 4.0</a:t>
            </a:r>
            <a:endParaRPr sz="900">
              <a:solidFill>
                <a:srgbClr val="202122"/>
              </a:solidFill>
              <a:latin typeface="Inter"/>
              <a:ea typeface="Inter"/>
              <a:cs typeface="Inter"/>
              <a:sym typeface="Inter"/>
            </a:endParaRPr>
          </a:p>
        </p:txBody>
      </p:sp>
      <p:sp>
        <p:nvSpPr>
          <p:cNvPr id="191" name="Google Shape;191;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2" name="Google Shape;192;p40"/>
          <p:cNvPicPr preferRelativeResize="0"/>
          <p:nvPr/>
        </p:nvPicPr>
        <p:blipFill>
          <a:blip r:embed="rId4">
            <a:alphaModFix/>
          </a:blip>
          <a:stretch>
            <a:fillRect/>
          </a:stretch>
        </p:blipFill>
        <p:spPr>
          <a:xfrm>
            <a:off x="421750" y="998274"/>
            <a:ext cx="3484200" cy="1640475"/>
          </a:xfrm>
          <a:prstGeom prst="rect">
            <a:avLst/>
          </a:prstGeom>
          <a:noFill/>
          <a:ln>
            <a:noFill/>
          </a:ln>
        </p:spPr>
      </p:pic>
      <p:sp>
        <p:nvSpPr>
          <p:cNvPr id="193" name="Google Shape;193;p40"/>
          <p:cNvSpPr txBox="1"/>
          <p:nvPr/>
        </p:nvSpPr>
        <p:spPr>
          <a:xfrm>
            <a:off x="4248075" y="597950"/>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p:txBody>
      </p:sp>
      <p:sp>
        <p:nvSpPr>
          <p:cNvPr id="194" name="Google Shape;194;p40"/>
          <p:cNvSpPr txBox="1"/>
          <p:nvPr/>
        </p:nvSpPr>
        <p:spPr>
          <a:xfrm>
            <a:off x="469050" y="38494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95" name="Google Shape;195;p40"/>
          <p:cNvGraphicFramePr/>
          <p:nvPr/>
        </p:nvGraphicFramePr>
        <p:xfrm>
          <a:off x="584600" y="4343400"/>
          <a:ext cx="3000000" cy="3000000"/>
        </p:xfrm>
        <a:graphic>
          <a:graphicData uri="http://schemas.openxmlformats.org/drawingml/2006/table">
            <a:tbl>
              <a:tblPr>
                <a:noFill/>
                <a:tableStyleId>{13376057-1B67-4036-9861-601D338FDA1E}</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96" name="Google Shape;196;p40"/>
          <p:cNvSpPr txBox="1"/>
          <p:nvPr/>
        </p:nvSpPr>
        <p:spPr>
          <a:xfrm>
            <a:off x="469100" y="63321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Paleolithic art such as the female figurine? What does this reveal about early human beliefs?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97" name="Google Shape;197;p40"/>
          <p:cNvGraphicFramePr/>
          <p:nvPr/>
        </p:nvGraphicFramePr>
        <p:xfrm>
          <a:off x="584650" y="6902338"/>
          <a:ext cx="3000000" cy="3000000"/>
        </p:xfrm>
        <a:graphic>
          <a:graphicData uri="http://schemas.openxmlformats.org/drawingml/2006/table">
            <a:tbl>
              <a:tblPr>
                <a:noFill/>
                <a:tableStyleId>{13376057-1B67-4036-9861-601D338FDA1E}</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1" name="Shape 201"/>
        <p:cNvGrpSpPr/>
        <p:nvPr/>
      </p:nvGrpSpPr>
      <p:grpSpPr>
        <a:xfrm>
          <a:off x="0" y="0"/>
          <a:ext cx="0" cy="0"/>
          <a:chOff x="0" y="0"/>
          <a:chExt cx="0" cy="0"/>
        </a:xfrm>
      </p:grpSpPr>
      <p:sp>
        <p:nvSpPr>
          <p:cNvPr id="202" name="Google Shape;202;p4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Analyzing Paleolithic Art</a:t>
            </a:r>
            <a:endParaRPr sz="1900">
              <a:solidFill>
                <a:schemeClr val="dk1"/>
              </a:solidFill>
              <a:latin typeface="Halant"/>
              <a:ea typeface="Halant"/>
              <a:cs typeface="Halant"/>
              <a:sym typeface="Halant"/>
            </a:endParaRPr>
          </a:p>
        </p:txBody>
      </p:sp>
      <p:pic>
        <p:nvPicPr>
          <p:cNvPr id="203" name="Google Shape;203;p41"/>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4" name="Google Shape;204;p4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5" name="Google Shape;205;p41"/>
          <p:cNvSpPr/>
          <p:nvPr/>
        </p:nvSpPr>
        <p:spPr>
          <a:xfrm>
            <a:off x="381550" y="750340"/>
            <a:ext cx="3564600" cy="2650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206" name="Google Shape;206;p4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07" name="Google Shape;207;p41"/>
          <p:cNvSpPr txBox="1"/>
          <p:nvPr/>
        </p:nvSpPr>
        <p:spPr>
          <a:xfrm>
            <a:off x="4248075" y="597950"/>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p:txBody>
      </p:sp>
      <p:sp>
        <p:nvSpPr>
          <p:cNvPr id="208" name="Google Shape;208;p41"/>
          <p:cNvSpPr txBox="1"/>
          <p:nvPr/>
        </p:nvSpPr>
        <p:spPr>
          <a:xfrm>
            <a:off x="469050" y="38494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09" name="Google Shape;209;p41"/>
          <p:cNvGraphicFramePr/>
          <p:nvPr/>
        </p:nvGraphicFramePr>
        <p:xfrm>
          <a:off x="584600" y="4343400"/>
          <a:ext cx="3000000" cy="3000000"/>
        </p:xfrm>
        <a:graphic>
          <a:graphicData uri="http://schemas.openxmlformats.org/drawingml/2006/table">
            <a:tbl>
              <a:tblPr>
                <a:noFill/>
                <a:tableStyleId>{13376057-1B67-4036-9861-601D338FDA1E}</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210" name="Google Shape;210;p41"/>
          <p:cNvSpPr txBox="1"/>
          <p:nvPr/>
        </p:nvSpPr>
        <p:spPr>
          <a:xfrm>
            <a:off x="469100" y="63321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Paleolithic art such as the female figurine? What does this reveal about early human beliefs?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11" name="Google Shape;211;p41"/>
          <p:cNvGraphicFramePr/>
          <p:nvPr/>
        </p:nvGraphicFramePr>
        <p:xfrm>
          <a:off x="584650" y="6902338"/>
          <a:ext cx="3000000" cy="3000000"/>
        </p:xfrm>
        <a:graphic>
          <a:graphicData uri="http://schemas.openxmlformats.org/drawingml/2006/table">
            <a:tbl>
              <a:tblPr>
                <a:noFill/>
                <a:tableStyleId>{13376057-1B67-4036-9861-601D338FDA1E}</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212" name="Google Shape;212;p41"/>
          <p:cNvSpPr txBox="1"/>
          <p:nvPr/>
        </p:nvSpPr>
        <p:spPr>
          <a:xfrm>
            <a:off x="423400" y="2659375"/>
            <a:ext cx="3462600" cy="55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José-Manuel Benito, “Photo of ‘Aurignacian flute made from an animal bone, 43,000 to 39,000 years old,’” CC BY-SA 2.5</a:t>
            </a:r>
            <a:endParaRPr sz="900">
              <a:solidFill>
                <a:srgbClr val="202122"/>
              </a:solidFill>
              <a:latin typeface="Inter"/>
              <a:ea typeface="Inter"/>
              <a:cs typeface="Inter"/>
              <a:sym typeface="Inter"/>
            </a:endParaRPr>
          </a:p>
        </p:txBody>
      </p:sp>
      <p:pic>
        <p:nvPicPr>
          <p:cNvPr id="213" name="Google Shape;213;p41"/>
          <p:cNvPicPr preferRelativeResize="0"/>
          <p:nvPr/>
        </p:nvPicPr>
        <p:blipFill>
          <a:blip r:embed="rId4">
            <a:alphaModFix/>
          </a:blip>
          <a:stretch>
            <a:fillRect/>
          </a:stretch>
        </p:blipFill>
        <p:spPr>
          <a:xfrm>
            <a:off x="423475" y="947425"/>
            <a:ext cx="3462725" cy="14313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7" name="Shape 217"/>
        <p:cNvGrpSpPr/>
        <p:nvPr/>
      </p:nvGrpSpPr>
      <p:grpSpPr>
        <a:xfrm>
          <a:off x="0" y="0"/>
          <a:ext cx="0" cy="0"/>
          <a:chOff x="0" y="0"/>
          <a:chExt cx="0" cy="0"/>
        </a:xfrm>
      </p:grpSpPr>
      <p:sp>
        <p:nvSpPr>
          <p:cNvPr id="218" name="Google Shape;218;p42"/>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(Visual)</a:t>
            </a:r>
            <a:endParaRPr sz="2500">
              <a:solidFill>
                <a:schemeClr val="dk1"/>
              </a:solidFill>
              <a:latin typeface="Plus Jakarta Sans"/>
              <a:ea typeface="Plus Jakarta Sans"/>
              <a:cs typeface="Plus Jakarta Sans"/>
              <a:sym typeface="Plus Jakarta Sans"/>
            </a:endParaRPr>
          </a:p>
        </p:txBody>
      </p:sp>
      <p:sp>
        <p:nvSpPr>
          <p:cNvPr id="219" name="Google Shape;219;p4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20" name="Google Shape;220;p42"/>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21" name="Google Shape;221;p4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22" name="Google Shape;222;p42"/>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23" name="Google Shape;223;p42"/>
          <p:cNvSpPr txBox="1"/>
          <p:nvPr/>
        </p:nvSpPr>
        <p:spPr>
          <a:xfrm>
            <a:off x="1598575" y="1267300"/>
            <a:ext cx="57048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rgbClr val="FFFFFF"/>
                </a:highlight>
                <a:latin typeface="Plus Jakarta Sans"/>
                <a:ea typeface="Plus Jakarta Sans"/>
                <a:cs typeface="Plus Jakarta Sans"/>
                <a:sym typeface="Plus Jakarta Sans"/>
              </a:rPr>
              <a:t> Identify a claim presented within the context essay.  Provide two elements from the various artworks that illustrate the claim, providing descriptive details. Then, e</a:t>
            </a:r>
            <a:r>
              <a:rPr lang="en" sz="1050">
                <a:solidFill>
                  <a:schemeClr val="dk1"/>
                </a:solidFill>
                <a:highlight>
                  <a:srgbClr val="FFFFFF"/>
                </a:highlight>
                <a:latin typeface="Plus Jakarta Sans"/>
                <a:ea typeface="Plus Jakarta Sans"/>
                <a:cs typeface="Plus Jakarta Sans"/>
                <a:sym typeface="Plus Jakarta Sans"/>
              </a:rPr>
              <a:t>xplain how the elements support the claim.</a:t>
            </a:r>
            <a:r>
              <a:rPr lang="en" sz="1050">
                <a:solidFill>
                  <a:schemeClr val="dk1"/>
                </a:solidFill>
                <a:highlight>
                  <a:srgbClr val="FFFFFF"/>
                </a:highlight>
                <a:latin typeface="Plus Jakarta Sans"/>
                <a:ea typeface="Plus Jakarta Sans"/>
                <a:cs typeface="Plus Jakarta Sans"/>
                <a:sym typeface="Plus Jakarta Sans"/>
              </a:rPr>
              <a:t> Then write one additional piece of evidence, not included by the artworks, that further supports the claim.</a:t>
            </a:r>
            <a:endParaRPr sz="1200">
              <a:solidFill>
                <a:schemeClr val="dk1"/>
              </a:solidFill>
              <a:latin typeface="Plus Jakarta Sans"/>
              <a:ea typeface="Plus Jakarta Sans"/>
              <a:cs typeface="Plus Jakarta Sans"/>
              <a:sym typeface="Plus Jakarta Sans"/>
            </a:endParaRPr>
          </a:p>
        </p:txBody>
      </p:sp>
      <p:sp>
        <p:nvSpPr>
          <p:cNvPr id="224" name="Google Shape;224;p42"/>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Paleolithic Era</a:t>
            </a:r>
            <a:r>
              <a:rPr lang="en">
                <a:solidFill>
                  <a:schemeClr val="dk1"/>
                </a:solidFill>
                <a:latin typeface="Inter"/>
                <a:ea typeface="Inter"/>
                <a:cs typeface="Inter"/>
                <a:sym typeface="Inter"/>
              </a:rPr>
              <a:t> </a:t>
            </a:r>
            <a:endParaRPr>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25" name="Google Shape;225;p42"/>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pic>
        <p:nvPicPr>
          <p:cNvPr id="226" name="Google Shape;226;p42"/>
          <p:cNvPicPr preferRelativeResize="0"/>
          <p:nvPr/>
        </p:nvPicPr>
        <p:blipFill>
          <a:blip r:embed="rId5">
            <a:alphaModFix/>
          </a:blip>
          <a:stretch>
            <a:fillRect/>
          </a:stretch>
        </p:blipFill>
        <p:spPr>
          <a:xfrm>
            <a:off x="469050" y="1166938"/>
            <a:ext cx="951300" cy="951300"/>
          </a:xfrm>
          <a:prstGeom prst="rect">
            <a:avLst/>
          </a:prstGeom>
          <a:noFill/>
          <a:ln>
            <a:noFill/>
          </a:ln>
        </p:spPr>
      </p:pic>
      <p:graphicFrame>
        <p:nvGraphicFramePr>
          <p:cNvPr id="227" name="Google Shape;227;p42"/>
          <p:cNvGraphicFramePr/>
          <p:nvPr/>
        </p:nvGraphicFramePr>
        <p:xfrm>
          <a:off x="469250" y="4116400"/>
          <a:ext cx="3000000" cy="3000000"/>
        </p:xfrm>
        <a:graphic>
          <a:graphicData uri="http://schemas.openxmlformats.org/drawingml/2006/table">
            <a:tbl>
              <a:tblPr>
                <a:noFill/>
                <a:tableStyleId>{13376057-1B67-4036-9861-601D338FDA1E}</a:tableStyleId>
              </a:tblPr>
              <a:tblGrid>
                <a:gridCol w="3417150"/>
                <a:gridCol w="3417150"/>
              </a:tblGrid>
              <a:tr h="473275">
                <a:tc>
                  <a:txBody>
                    <a:bodyPr/>
                    <a:lstStyle/>
                    <a:p>
                      <a:pPr indent="0" lvl="0" marL="0" rtl="0" algn="ctr">
                        <a:spcBef>
                          <a:spcPts val="0"/>
                        </a:spcBef>
                        <a:spcAft>
                          <a:spcPts val="0"/>
                        </a:spcAft>
                        <a:buNone/>
                      </a:pPr>
                      <a:r>
                        <a:rPr lang="en">
                          <a:latin typeface="Inter"/>
                          <a:ea typeface="Inter"/>
                          <a:cs typeface="Inter"/>
                          <a:sym typeface="Inter"/>
                        </a:rPr>
                        <a:t>Element 1 to Support Claim</a:t>
                      </a:r>
                      <a:endParaRPr>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en">
                          <a:latin typeface="Inter"/>
                          <a:ea typeface="Inter"/>
                          <a:cs typeface="Inter"/>
                          <a:sym typeface="Inter"/>
                        </a:rPr>
                        <a:t>Element 2 to Support Claim</a:t>
                      </a:r>
                      <a:endParaRPr>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900">
                          <a:latin typeface="Inter"/>
                          <a:ea typeface="Inter"/>
                          <a:cs typeface="Inter"/>
                          <a:sym typeface="Inter"/>
                        </a:rPr>
                        <a:t>How does this element illustrate the claim?</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quote illustrate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r>
            </a:tbl>
          </a:graphicData>
        </a:graphic>
      </p:graphicFrame>
      <p:sp>
        <p:nvSpPr>
          <p:cNvPr id="228" name="Google Shape;228;p42"/>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9" name="Google Shape;229;p42"/>
          <p:cNvSpPr txBox="1"/>
          <p:nvPr/>
        </p:nvSpPr>
        <p:spPr>
          <a:xfrm>
            <a:off x="469050" y="6994175"/>
            <a:ext cx="6834300" cy="2280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Outside Knowledge that can Support the Claim (Not included in the images)</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