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Lst>
  <p:sldSz cy="10058400" cx="7772400"/>
  <p:notesSz cx="6858000" cy="9144000"/>
  <p:embeddedFontLst>
    <p:embeddedFont>
      <p:font typeface="Halant"/>
      <p:regular r:id="rId10"/>
      <p:bold r:id="rId11"/>
    </p:embeddedFont>
    <p:embeddedFont>
      <p:font typeface="Inter"/>
      <p:regular r:id="rId12"/>
      <p:bold r:id="rId13"/>
      <p:italic r:id="rId14"/>
      <p:boldItalic r:id="rId15"/>
    </p:embeddedFont>
    <p:embeddedFont>
      <p:font typeface="Plus Jakarta Sans"/>
      <p:bold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alant-bold.fntdata"/><Relationship Id="rId10" Type="http://schemas.openxmlformats.org/officeDocument/2006/relationships/font" Target="fonts/Halant-regular.fntdata"/><Relationship Id="rId13" Type="http://schemas.openxmlformats.org/officeDocument/2006/relationships/font" Target="fonts/Inter-bold.fntdata"/><Relationship Id="rId12" Type="http://schemas.openxmlformats.org/officeDocument/2006/relationships/font" Target="fonts/Inter-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boldItalic.fntdata"/><Relationship Id="rId14" Type="http://schemas.openxmlformats.org/officeDocument/2006/relationships/font" Target="fonts/Inter-italic.fntdata"/><Relationship Id="rId17" Type="http://schemas.openxmlformats.org/officeDocument/2006/relationships/font" Target="fonts/PlusJakartaSans-boldItalic.fntdata"/><Relationship Id="rId16" Type="http://schemas.openxmlformats.org/officeDocument/2006/relationships/font" Target="fonts/PlusJakartaSans-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579d81cf7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3579d81cf7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579d81cf79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g3579d81cf79_0_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578e437362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3578e437362_1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579d81cf79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579d81cf79_0_5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0.png"/><Relationship Id="rId5" Type="http://schemas.openxmlformats.org/officeDocument/2006/relationships/image" Target="../media/image7.png"/><Relationship Id="rId6"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8.png"/><Relationship Id="rId6"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9.png"/><Relationship Id="rId6"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rot="-5400000">
            <a:off x="4811952" y="-838572"/>
            <a:ext cx="1312620" cy="4815525"/>
            <a:chOff x="-3810" y="0"/>
            <a:chExt cx="1401623" cy="4798251"/>
          </a:xfrm>
        </p:grpSpPr>
        <p:sp>
          <p:nvSpPr>
            <p:cNvPr id="55" name="Google Shape;55;p13"/>
            <p:cNvSpPr/>
            <p:nvPr/>
          </p:nvSpPr>
          <p:spPr>
            <a:xfrm>
              <a:off x="10160" y="16510"/>
              <a:ext cx="1372413" cy="4771581"/>
            </a:xfrm>
            <a:custGeom>
              <a:rect b="b" l="l" r="r" t="t"/>
              <a:pathLst>
                <a:path extrusionOk="0" h="4771581" w="1372413">
                  <a:moveTo>
                    <a:pt x="1372413" y="4771581"/>
                  </a:moveTo>
                  <a:lnTo>
                    <a:pt x="0" y="4763961"/>
                  </a:lnTo>
                  <a:lnTo>
                    <a:pt x="0" y="1668136"/>
                  </a:lnTo>
                  <a:lnTo>
                    <a:pt x="17780" y="19050"/>
                  </a:lnTo>
                  <a:lnTo>
                    <a:pt x="682164" y="0"/>
                  </a:lnTo>
                  <a:lnTo>
                    <a:pt x="1353363" y="5080"/>
                  </a:lnTo>
                  <a:close/>
                </a:path>
              </a:pathLst>
            </a:custGeom>
            <a:solidFill>
              <a:srgbClr val="38E0A4"/>
            </a:solidFill>
            <a:ln>
              <a:noFill/>
            </a:ln>
          </p:spPr>
        </p:sp>
        <p:sp>
          <p:nvSpPr>
            <p:cNvPr id="56" name="Google Shape;56;p13"/>
            <p:cNvSpPr/>
            <p:nvPr/>
          </p:nvSpPr>
          <p:spPr>
            <a:xfrm>
              <a:off x="-3810" y="0"/>
              <a:ext cx="1401623" cy="4798251"/>
            </a:xfrm>
            <a:custGeom>
              <a:rect b="b" l="l" r="r" t="t"/>
              <a:pathLst>
                <a:path extrusionOk="0" h="4798251" w="1401623">
                  <a:moveTo>
                    <a:pt x="1367333" y="21590"/>
                  </a:moveTo>
                  <a:cubicBezTo>
                    <a:pt x="1368603" y="34290"/>
                    <a:pt x="1368603" y="44450"/>
                    <a:pt x="1369873" y="54610"/>
                  </a:cubicBezTo>
                  <a:cubicBezTo>
                    <a:pt x="1372413" y="136634"/>
                    <a:pt x="1373683" y="241331"/>
                    <a:pt x="1376223" y="342288"/>
                  </a:cubicBezTo>
                  <a:cubicBezTo>
                    <a:pt x="1376223" y="488115"/>
                    <a:pt x="1388923" y="3363528"/>
                    <a:pt x="1395273" y="3509355"/>
                  </a:cubicBezTo>
                  <a:cubicBezTo>
                    <a:pt x="1401623" y="3729966"/>
                    <a:pt x="1397813" y="3954315"/>
                    <a:pt x="1397813" y="4174925"/>
                  </a:cubicBezTo>
                  <a:cubicBezTo>
                    <a:pt x="1397813" y="4369362"/>
                    <a:pt x="1399083" y="4548841"/>
                    <a:pt x="1400353" y="4737291"/>
                  </a:cubicBezTo>
                  <a:cubicBezTo>
                    <a:pt x="1400353" y="4758881"/>
                    <a:pt x="1400353" y="4772851"/>
                    <a:pt x="1400353" y="4796981"/>
                  </a:cubicBezTo>
                  <a:cubicBezTo>
                    <a:pt x="1377493" y="4796981"/>
                    <a:pt x="1357173" y="4798251"/>
                    <a:pt x="1337868" y="4796981"/>
                  </a:cubicBezTo>
                  <a:cubicBezTo>
                    <a:pt x="1271447" y="4791901"/>
                    <a:pt x="1204003" y="4798251"/>
                    <a:pt x="1137582" y="4793171"/>
                  </a:cubicBezTo>
                  <a:cubicBezTo>
                    <a:pt x="1097729" y="4789361"/>
                    <a:pt x="1058898" y="4791901"/>
                    <a:pt x="1019045" y="4789361"/>
                  </a:cubicBezTo>
                  <a:cubicBezTo>
                    <a:pt x="1000651" y="4788091"/>
                    <a:pt x="982257" y="4786821"/>
                    <a:pt x="963864" y="4785551"/>
                  </a:cubicBezTo>
                  <a:cubicBezTo>
                    <a:pt x="952623" y="4785551"/>
                    <a:pt x="942405" y="4786821"/>
                    <a:pt x="931164" y="4786821"/>
                  </a:cubicBezTo>
                  <a:cubicBezTo>
                    <a:pt x="902552" y="4785551"/>
                    <a:pt x="823868" y="4786821"/>
                    <a:pt x="795255" y="4785551"/>
                  </a:cubicBezTo>
                  <a:cubicBezTo>
                    <a:pt x="774818" y="4784281"/>
                    <a:pt x="366070" y="4793171"/>
                    <a:pt x="345633" y="4791901"/>
                  </a:cubicBezTo>
                  <a:cubicBezTo>
                    <a:pt x="340523" y="4791901"/>
                    <a:pt x="334392" y="4793171"/>
                    <a:pt x="329283" y="4793171"/>
                  </a:cubicBezTo>
                  <a:cubicBezTo>
                    <a:pt x="317020" y="4793171"/>
                    <a:pt x="305780" y="4794441"/>
                    <a:pt x="293517" y="4794441"/>
                  </a:cubicBezTo>
                  <a:cubicBezTo>
                    <a:pt x="262861" y="4794441"/>
                    <a:pt x="233227" y="4793171"/>
                    <a:pt x="202571" y="4791901"/>
                  </a:cubicBezTo>
                  <a:cubicBezTo>
                    <a:pt x="184177" y="4790631"/>
                    <a:pt x="165783" y="4789361"/>
                    <a:pt x="148412" y="4788091"/>
                  </a:cubicBezTo>
                  <a:cubicBezTo>
                    <a:pt x="115712" y="4786821"/>
                    <a:pt x="83012" y="4785551"/>
                    <a:pt x="48260" y="4785551"/>
                  </a:cubicBezTo>
                  <a:cubicBezTo>
                    <a:pt x="38100" y="4785551"/>
                    <a:pt x="29210" y="4785551"/>
                    <a:pt x="19050" y="4784281"/>
                  </a:cubicBezTo>
                  <a:cubicBezTo>
                    <a:pt x="10160" y="4783011"/>
                    <a:pt x="5080" y="4776661"/>
                    <a:pt x="7620" y="4767771"/>
                  </a:cubicBezTo>
                  <a:cubicBezTo>
                    <a:pt x="16510" y="4735799"/>
                    <a:pt x="12700" y="4642321"/>
                    <a:pt x="11430" y="4545102"/>
                  </a:cubicBezTo>
                  <a:cubicBezTo>
                    <a:pt x="10160" y="4346927"/>
                    <a:pt x="6350" y="4152490"/>
                    <a:pt x="7620" y="3954315"/>
                  </a:cubicBezTo>
                  <a:cubicBezTo>
                    <a:pt x="5080" y="3707531"/>
                    <a:pt x="0" y="652638"/>
                    <a:pt x="7620" y="402114"/>
                  </a:cubicBezTo>
                  <a:cubicBezTo>
                    <a:pt x="8890" y="353505"/>
                    <a:pt x="7620" y="301157"/>
                    <a:pt x="8890" y="252548"/>
                  </a:cubicBezTo>
                  <a:cubicBezTo>
                    <a:pt x="10160" y="174026"/>
                    <a:pt x="12700" y="88025"/>
                    <a:pt x="13970" y="44450"/>
                  </a:cubicBezTo>
                  <a:cubicBezTo>
                    <a:pt x="13970" y="41910"/>
                    <a:pt x="15240" y="39370"/>
                    <a:pt x="16510" y="38100"/>
                  </a:cubicBezTo>
                  <a:cubicBezTo>
                    <a:pt x="38100" y="35560"/>
                    <a:pt x="57465" y="30480"/>
                    <a:pt x="73815" y="29210"/>
                  </a:cubicBezTo>
                  <a:cubicBezTo>
                    <a:pt x="101406" y="25400"/>
                    <a:pt x="128996" y="22860"/>
                    <a:pt x="157609" y="20320"/>
                  </a:cubicBezTo>
                  <a:cubicBezTo>
                    <a:pt x="177024" y="17780"/>
                    <a:pt x="196440" y="16510"/>
                    <a:pt x="214833" y="13970"/>
                  </a:cubicBezTo>
                  <a:cubicBezTo>
                    <a:pt x="233227" y="11430"/>
                    <a:pt x="252642" y="8890"/>
                    <a:pt x="271036" y="8890"/>
                  </a:cubicBezTo>
                  <a:cubicBezTo>
                    <a:pt x="291473" y="7620"/>
                    <a:pt x="311911" y="10160"/>
                    <a:pt x="332348" y="8890"/>
                  </a:cubicBezTo>
                  <a:cubicBezTo>
                    <a:pt x="357895" y="8890"/>
                    <a:pt x="820802" y="6350"/>
                    <a:pt x="846349" y="5080"/>
                  </a:cubicBezTo>
                  <a:cubicBezTo>
                    <a:pt x="870874" y="3810"/>
                    <a:pt x="895399" y="2540"/>
                    <a:pt x="920945" y="2540"/>
                  </a:cubicBezTo>
                  <a:cubicBezTo>
                    <a:pt x="962842" y="1270"/>
                    <a:pt x="1003717" y="0"/>
                    <a:pt x="1045613" y="0"/>
                  </a:cubicBezTo>
                  <a:cubicBezTo>
                    <a:pt x="1062985" y="0"/>
                    <a:pt x="1081379" y="2540"/>
                    <a:pt x="1098751" y="2540"/>
                  </a:cubicBezTo>
                  <a:cubicBezTo>
                    <a:pt x="1146779" y="3810"/>
                    <a:pt x="1195828" y="5080"/>
                    <a:pt x="1243856" y="7620"/>
                  </a:cubicBezTo>
                  <a:cubicBezTo>
                    <a:pt x="1269403" y="8890"/>
                    <a:pt x="1294950" y="12700"/>
                    <a:pt x="1320496" y="16510"/>
                  </a:cubicBezTo>
                  <a:cubicBezTo>
                    <a:pt x="1326628" y="16510"/>
                    <a:pt x="1332759" y="16510"/>
                    <a:pt x="1337868" y="16510"/>
                  </a:cubicBezTo>
                  <a:cubicBezTo>
                    <a:pt x="1348283" y="17780"/>
                    <a:pt x="1357173" y="20320"/>
                    <a:pt x="1367333" y="21590"/>
                  </a:cubicBezTo>
                  <a:close/>
                  <a:moveTo>
                    <a:pt x="1377493" y="4780471"/>
                  </a:moveTo>
                  <a:cubicBezTo>
                    <a:pt x="1378763" y="4763961"/>
                    <a:pt x="1380033" y="4751261"/>
                    <a:pt x="1380033" y="4738561"/>
                  </a:cubicBezTo>
                  <a:cubicBezTo>
                    <a:pt x="1378763" y="4530146"/>
                    <a:pt x="1377493" y="4331970"/>
                    <a:pt x="1377493" y="4118838"/>
                  </a:cubicBezTo>
                  <a:cubicBezTo>
                    <a:pt x="1377493" y="4021620"/>
                    <a:pt x="1380033" y="3924402"/>
                    <a:pt x="1378763" y="3827184"/>
                  </a:cubicBezTo>
                  <a:cubicBezTo>
                    <a:pt x="1378763" y="3737444"/>
                    <a:pt x="1377493" y="3643965"/>
                    <a:pt x="1376223" y="3554225"/>
                  </a:cubicBezTo>
                  <a:cubicBezTo>
                    <a:pt x="1371143" y="3415876"/>
                    <a:pt x="1359713" y="551681"/>
                    <a:pt x="1359713" y="413332"/>
                  </a:cubicBezTo>
                  <a:cubicBezTo>
                    <a:pt x="1357173" y="297418"/>
                    <a:pt x="1354633" y="177765"/>
                    <a:pt x="1352093" y="63500"/>
                  </a:cubicBezTo>
                  <a:cubicBezTo>
                    <a:pt x="1350823" y="44450"/>
                    <a:pt x="1349553" y="43180"/>
                    <a:pt x="1334803" y="41910"/>
                  </a:cubicBezTo>
                  <a:cubicBezTo>
                    <a:pt x="1331737" y="41910"/>
                    <a:pt x="1329693" y="41910"/>
                    <a:pt x="1326628" y="40640"/>
                  </a:cubicBezTo>
                  <a:cubicBezTo>
                    <a:pt x="1301081" y="36830"/>
                    <a:pt x="1274512" y="31750"/>
                    <a:pt x="1248965" y="30480"/>
                  </a:cubicBezTo>
                  <a:cubicBezTo>
                    <a:pt x="1186631" y="26670"/>
                    <a:pt x="1123275" y="25400"/>
                    <a:pt x="1060942" y="22860"/>
                  </a:cubicBezTo>
                  <a:cubicBezTo>
                    <a:pt x="1051745" y="22860"/>
                    <a:pt x="1041526" y="22860"/>
                    <a:pt x="1032329" y="22860"/>
                  </a:cubicBezTo>
                  <a:cubicBezTo>
                    <a:pt x="1017001" y="22860"/>
                    <a:pt x="1001673" y="22860"/>
                    <a:pt x="987367" y="22860"/>
                  </a:cubicBezTo>
                  <a:cubicBezTo>
                    <a:pt x="954667" y="22860"/>
                    <a:pt x="921967" y="22860"/>
                    <a:pt x="890289" y="24130"/>
                  </a:cubicBezTo>
                  <a:cubicBezTo>
                    <a:pt x="862699" y="25400"/>
                    <a:pt x="397748" y="29210"/>
                    <a:pt x="370157" y="29210"/>
                  </a:cubicBezTo>
                  <a:cubicBezTo>
                    <a:pt x="325195" y="29210"/>
                    <a:pt x="280233" y="26670"/>
                    <a:pt x="235271" y="33020"/>
                  </a:cubicBezTo>
                  <a:cubicBezTo>
                    <a:pt x="211768" y="36830"/>
                    <a:pt x="189287" y="36830"/>
                    <a:pt x="166805" y="38100"/>
                  </a:cubicBezTo>
                  <a:cubicBezTo>
                    <a:pt x="127974" y="41910"/>
                    <a:pt x="89143" y="45720"/>
                    <a:pt x="49530" y="50800"/>
                  </a:cubicBezTo>
                  <a:cubicBezTo>
                    <a:pt x="36830" y="50800"/>
                    <a:pt x="34290" y="53340"/>
                    <a:pt x="33020" y="76808"/>
                  </a:cubicBezTo>
                  <a:cubicBezTo>
                    <a:pt x="31750" y="144113"/>
                    <a:pt x="31750" y="211417"/>
                    <a:pt x="30480" y="278722"/>
                  </a:cubicBezTo>
                  <a:cubicBezTo>
                    <a:pt x="29210" y="390897"/>
                    <a:pt x="26670" y="499333"/>
                    <a:pt x="25400" y="611507"/>
                  </a:cubicBezTo>
                  <a:cubicBezTo>
                    <a:pt x="20320" y="731160"/>
                    <a:pt x="26670" y="3655182"/>
                    <a:pt x="29210" y="3774835"/>
                  </a:cubicBezTo>
                  <a:cubicBezTo>
                    <a:pt x="29210" y="3901967"/>
                    <a:pt x="29210" y="4032838"/>
                    <a:pt x="30480" y="4159969"/>
                  </a:cubicBezTo>
                  <a:cubicBezTo>
                    <a:pt x="30480" y="4253448"/>
                    <a:pt x="33020" y="4346927"/>
                    <a:pt x="33020" y="4440406"/>
                  </a:cubicBezTo>
                  <a:cubicBezTo>
                    <a:pt x="33020" y="4541363"/>
                    <a:pt x="33020" y="4642321"/>
                    <a:pt x="31750" y="4738561"/>
                  </a:cubicBezTo>
                  <a:cubicBezTo>
                    <a:pt x="31750" y="4742371"/>
                    <a:pt x="31750" y="4744911"/>
                    <a:pt x="31750" y="4748721"/>
                  </a:cubicBezTo>
                  <a:cubicBezTo>
                    <a:pt x="31750" y="4758881"/>
                    <a:pt x="35560" y="4762691"/>
                    <a:pt x="44450" y="4762691"/>
                  </a:cubicBezTo>
                  <a:cubicBezTo>
                    <a:pt x="59509" y="4762691"/>
                    <a:pt x="73815" y="4763961"/>
                    <a:pt x="87100" y="4763961"/>
                  </a:cubicBezTo>
                  <a:cubicBezTo>
                    <a:pt x="106515" y="4763961"/>
                    <a:pt x="126952" y="4761421"/>
                    <a:pt x="146368" y="4763961"/>
                  </a:cubicBezTo>
                  <a:cubicBezTo>
                    <a:pt x="178046" y="4767771"/>
                    <a:pt x="209724" y="4770311"/>
                    <a:pt x="241402" y="4769041"/>
                  </a:cubicBezTo>
                  <a:cubicBezTo>
                    <a:pt x="261839" y="4767771"/>
                    <a:pt x="281255" y="4770311"/>
                    <a:pt x="301692" y="4770311"/>
                  </a:cubicBezTo>
                  <a:cubicBezTo>
                    <a:pt x="331326" y="4770311"/>
                    <a:pt x="360961" y="4769041"/>
                    <a:pt x="390595" y="4770311"/>
                  </a:cubicBezTo>
                  <a:cubicBezTo>
                    <a:pt x="434535" y="4771581"/>
                    <a:pt x="916858" y="4761421"/>
                    <a:pt x="961820" y="4763961"/>
                  </a:cubicBezTo>
                  <a:cubicBezTo>
                    <a:pt x="981236" y="4765231"/>
                    <a:pt x="1000651" y="4766501"/>
                    <a:pt x="1019045" y="4766501"/>
                  </a:cubicBezTo>
                  <a:cubicBezTo>
                    <a:pt x="1052767" y="4769041"/>
                    <a:pt x="1085466" y="4765231"/>
                    <a:pt x="1119188" y="4769041"/>
                  </a:cubicBezTo>
                  <a:cubicBezTo>
                    <a:pt x="1146779" y="4771581"/>
                    <a:pt x="1174369" y="4771581"/>
                    <a:pt x="1201959" y="4774121"/>
                  </a:cubicBezTo>
                  <a:cubicBezTo>
                    <a:pt x="1242834" y="4777931"/>
                    <a:pt x="1283709" y="4780471"/>
                    <a:pt x="1324584" y="4781741"/>
                  </a:cubicBezTo>
                  <a:cubicBezTo>
                    <a:pt x="1339912" y="4781741"/>
                    <a:pt x="1357173" y="4780471"/>
                    <a:pt x="1377493" y="478047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7" name="Google Shape;57;p13"/>
          <p:cNvGrpSpPr/>
          <p:nvPr/>
        </p:nvGrpSpPr>
        <p:grpSpPr>
          <a:xfrm rot="-235444">
            <a:off x="497123" y="598232"/>
            <a:ext cx="3249495" cy="4200963"/>
            <a:chOff x="0" y="-38100"/>
            <a:chExt cx="859595" cy="1098600"/>
          </a:xfrm>
        </p:grpSpPr>
        <p:sp>
          <p:nvSpPr>
            <p:cNvPr id="58" name="Google Shape;58;p13"/>
            <p:cNvSpPr/>
            <p:nvPr/>
          </p:nvSpPr>
          <p:spPr>
            <a:xfrm>
              <a:off x="0" y="0"/>
              <a:ext cx="859595" cy="1060365"/>
            </a:xfrm>
            <a:custGeom>
              <a:rect b="b" l="l" r="r" t="t"/>
              <a:pathLst>
                <a:path extrusionOk="0" h="1060365" w="859595">
                  <a:moveTo>
                    <a:pt x="0" y="0"/>
                  </a:moveTo>
                  <a:lnTo>
                    <a:pt x="859595" y="0"/>
                  </a:lnTo>
                  <a:lnTo>
                    <a:pt x="859595" y="1060365"/>
                  </a:lnTo>
                  <a:lnTo>
                    <a:pt x="0" y="1060365"/>
                  </a:lnTo>
                  <a:close/>
                </a:path>
              </a:pathLst>
            </a:custGeom>
            <a:solidFill>
              <a:srgbClr val="F1AF4B"/>
            </a:solidFill>
            <a:ln cap="sq" cmpd="sng" w="28575">
              <a:solidFill>
                <a:srgbClr val="000000"/>
              </a:solidFill>
              <a:prstDash val="solid"/>
              <a:miter lim="8000"/>
              <a:headEnd len="sm" w="sm" type="none"/>
              <a:tailEnd len="sm" w="sm" type="none"/>
            </a:ln>
          </p:spPr>
        </p:sp>
        <p:sp>
          <p:nvSpPr>
            <p:cNvPr id="59" name="Google Shape;59;p13"/>
            <p:cNvSpPr txBox="1"/>
            <p:nvPr/>
          </p:nvSpPr>
          <p:spPr>
            <a:xfrm>
              <a:off x="0" y="-38100"/>
              <a:ext cx="859500" cy="1098600"/>
            </a:xfrm>
            <a:prstGeom prst="rect">
              <a:avLst/>
            </a:prstGeom>
            <a:noFill/>
            <a:ln>
              <a:noFill/>
            </a:ln>
          </p:spPr>
          <p:txBody>
            <a:bodyPr anchorCtr="0" anchor="ctr" bIns="53600" lIns="53600" spcFirstLastPara="1" rIns="53600" wrap="square" tIns="53600">
              <a:noAutofit/>
            </a:bodyPr>
            <a:lstStyle/>
            <a:p>
              <a:pPr indent="0" lvl="0" marL="0" marR="0" rtl="0" algn="ctr">
                <a:lnSpc>
                  <a:spcPct val="109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60" name="Google Shape;60;p13"/>
          <p:cNvSpPr txBox="1"/>
          <p:nvPr/>
        </p:nvSpPr>
        <p:spPr>
          <a:xfrm>
            <a:off x="0" y="0"/>
            <a:ext cx="7772400" cy="492000"/>
          </a:xfrm>
          <a:prstGeom prst="rect">
            <a:avLst/>
          </a:prstGeom>
          <a:solidFill>
            <a:srgbClr val="DEF9ED"/>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2200">
                <a:latin typeface="Halant"/>
                <a:ea typeface="Halant"/>
                <a:cs typeface="Halant"/>
                <a:sym typeface="Halant"/>
              </a:rPr>
              <a:t>Fossil Profile Card #1</a:t>
            </a:r>
            <a:endParaRPr sz="2200">
              <a:solidFill>
                <a:srgbClr val="000000"/>
              </a:solidFill>
              <a:latin typeface="Halant"/>
              <a:ea typeface="Halant"/>
              <a:cs typeface="Halant"/>
              <a:sym typeface="Halant"/>
            </a:endParaRPr>
          </a:p>
        </p:txBody>
      </p:sp>
      <p:pic>
        <p:nvPicPr>
          <p:cNvPr id="61" name="Google Shape;61;p13"/>
          <p:cNvPicPr preferRelativeResize="0"/>
          <p:nvPr/>
        </p:nvPicPr>
        <p:blipFill>
          <a:blip r:embed="rId3">
            <a:alphaModFix/>
          </a:blip>
          <a:stretch>
            <a:fillRect/>
          </a:stretch>
        </p:blipFill>
        <p:spPr>
          <a:xfrm>
            <a:off x="381544" y="9500671"/>
            <a:ext cx="431174" cy="431174"/>
          </a:xfrm>
          <a:prstGeom prst="rect">
            <a:avLst/>
          </a:prstGeom>
          <a:noFill/>
          <a:ln>
            <a:noFill/>
          </a:ln>
        </p:spPr>
      </p:pic>
      <p:sp>
        <p:nvSpPr>
          <p:cNvPr id="62" name="Google Shape;62;p13"/>
          <p:cNvSpPr txBox="1"/>
          <p:nvPr/>
        </p:nvSpPr>
        <p:spPr>
          <a:xfrm>
            <a:off x="5533766" y="96244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3" name="Google Shape;63;p13"/>
          <p:cNvSpPr txBox="1"/>
          <p:nvPr/>
        </p:nvSpPr>
        <p:spPr>
          <a:xfrm>
            <a:off x="2966288" y="96244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64" name="Google Shape;64;p13"/>
          <p:cNvSpPr/>
          <p:nvPr/>
        </p:nvSpPr>
        <p:spPr>
          <a:xfrm rot="-263868">
            <a:off x="626448" y="1020639"/>
            <a:ext cx="2922505" cy="2916177"/>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 name="Google Shape;65;p13"/>
          <p:cNvSpPr/>
          <p:nvPr/>
        </p:nvSpPr>
        <p:spPr>
          <a:xfrm rot="-263839">
            <a:off x="804265" y="4069485"/>
            <a:ext cx="2860220" cy="572877"/>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Cast of the Sahelanthropus tchadensis holotype cranium, 2010. </a:t>
            </a:r>
            <a:endParaRPr sz="1100">
              <a:solidFill>
                <a:schemeClr val="dk1"/>
              </a:solidFill>
              <a:highlight>
                <a:srgbClr val="F8F9FA"/>
              </a:highlight>
              <a:latin typeface="Inter"/>
              <a:ea typeface="Inter"/>
              <a:cs typeface="Inter"/>
              <a:sym typeface="Inter"/>
            </a:endParaRPr>
          </a:p>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Didier Descouens, CC BY-SA 4.0</a:t>
            </a:r>
            <a:endParaRPr sz="1100">
              <a:solidFill>
                <a:schemeClr val="dk1"/>
              </a:solidFill>
              <a:latin typeface="Inter"/>
              <a:ea typeface="Inter"/>
              <a:cs typeface="Inter"/>
              <a:sym typeface="Inter"/>
            </a:endParaRPr>
          </a:p>
        </p:txBody>
      </p:sp>
      <p:sp>
        <p:nvSpPr>
          <p:cNvPr id="66" name="Google Shape;66;p13"/>
          <p:cNvSpPr txBox="1"/>
          <p:nvPr/>
        </p:nvSpPr>
        <p:spPr>
          <a:xfrm>
            <a:off x="3336069" y="1313938"/>
            <a:ext cx="4815600" cy="507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300">
                <a:solidFill>
                  <a:srgbClr val="FFFFFF"/>
                </a:solidFill>
                <a:latin typeface="Plus Jakarta Sans"/>
                <a:ea typeface="Plus Jakarta Sans"/>
                <a:cs typeface="Plus Jakarta Sans"/>
                <a:sym typeface="Plus Jakarta Sans"/>
              </a:rPr>
              <a:t>SAHELANTHROPUS</a:t>
            </a:r>
            <a:endParaRPr sz="800"/>
          </a:p>
        </p:txBody>
      </p:sp>
      <p:sp>
        <p:nvSpPr>
          <p:cNvPr id="67" name="Google Shape;67;p13"/>
          <p:cNvSpPr/>
          <p:nvPr/>
        </p:nvSpPr>
        <p:spPr>
          <a:xfrm>
            <a:off x="4074375" y="2643775"/>
            <a:ext cx="3339000" cy="1926000"/>
          </a:xfrm>
          <a:prstGeom prst="rect">
            <a:avLst/>
          </a:prstGeom>
          <a:no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p:txBody>
      </p:sp>
      <p:sp>
        <p:nvSpPr>
          <p:cNvPr id="68" name="Google Shape;68;p13"/>
          <p:cNvSpPr txBox="1"/>
          <p:nvPr/>
        </p:nvSpPr>
        <p:spPr>
          <a:xfrm>
            <a:off x="4254825" y="2725325"/>
            <a:ext cx="2978100" cy="152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Inter"/>
                <a:ea typeface="Inter"/>
                <a:cs typeface="Inter"/>
                <a:sym typeface="Inter"/>
              </a:rPr>
              <a:t>Quick Facts</a:t>
            </a:r>
            <a:endParaRPr b="1" sz="1800">
              <a:solidFill>
                <a:schemeClr val="dk1"/>
              </a:solidFill>
              <a:latin typeface="Inter"/>
              <a:ea typeface="Inter"/>
              <a:cs typeface="Inter"/>
              <a:sym typeface="Inter"/>
            </a:endParaRPr>
          </a:p>
          <a:p>
            <a:pPr indent="0" lvl="0" marL="0" rtl="0" algn="ctr">
              <a:spcBef>
                <a:spcPts val="0"/>
              </a:spcBef>
              <a:spcAft>
                <a:spcPts val="0"/>
              </a:spcAft>
              <a:buNone/>
            </a:pPr>
            <a:r>
              <a:t/>
            </a:r>
            <a:endParaRPr b="1" sz="5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Nickname: </a:t>
            </a:r>
            <a:r>
              <a:rPr lang="en" sz="1200">
                <a:solidFill>
                  <a:schemeClr val="dk1"/>
                </a:solidFill>
                <a:latin typeface="Inter"/>
                <a:ea typeface="Inter"/>
                <a:cs typeface="Inter"/>
                <a:sym typeface="Inter"/>
              </a:rPr>
              <a:t>N/A</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Discovery Date: </a:t>
            </a:r>
            <a:r>
              <a:rPr lang="en" sz="1200">
                <a:solidFill>
                  <a:schemeClr val="dk1"/>
                </a:solidFill>
                <a:latin typeface="Inter"/>
                <a:ea typeface="Inter"/>
                <a:cs typeface="Inter"/>
                <a:sym typeface="Inter"/>
              </a:rPr>
              <a:t>2001</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Where Lived: </a:t>
            </a:r>
            <a:r>
              <a:rPr lang="en" sz="1200">
                <a:solidFill>
                  <a:schemeClr val="dk1"/>
                </a:solidFill>
                <a:latin typeface="Inter"/>
                <a:ea typeface="Inter"/>
                <a:cs typeface="Inter"/>
                <a:sym typeface="Inter"/>
              </a:rPr>
              <a:t>West-Central Africa (Chad)</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When Lived: </a:t>
            </a:r>
            <a:r>
              <a:rPr lang="en" sz="1200">
                <a:solidFill>
                  <a:schemeClr val="dk1"/>
                </a:solidFill>
                <a:latin typeface="Inter"/>
                <a:ea typeface="Inter"/>
                <a:cs typeface="Inter"/>
                <a:sym typeface="Inter"/>
              </a:rPr>
              <a:t>Sometime between 7 and 6 million years ago</a:t>
            </a:r>
            <a:endParaRPr sz="1200">
              <a:solidFill>
                <a:schemeClr val="dk1"/>
              </a:solidFill>
              <a:latin typeface="Inter"/>
              <a:ea typeface="Inter"/>
              <a:cs typeface="Inter"/>
              <a:sym typeface="Inter"/>
            </a:endParaRPr>
          </a:p>
        </p:txBody>
      </p:sp>
      <p:sp>
        <p:nvSpPr>
          <p:cNvPr id="69" name="Google Shape;69;p13"/>
          <p:cNvSpPr txBox="1"/>
          <p:nvPr/>
        </p:nvSpPr>
        <p:spPr>
          <a:xfrm>
            <a:off x="519000" y="5132813"/>
            <a:ext cx="4600800" cy="361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Sahelanthropus tchadensis is one of the oldest known species on the human family tree, living about 7 to 6 million years ago in what is now Chad, Africa. It may have walked upright, helping it survive in both forests and grasslands. Fossils include only skull fragments, but they show a mix of ape-like and human-like traits. Ape-like features include a small brain, sloping face, and large brow ridges. Human-like traits include small canine teeth, a short face, and a forward-placed spinal cord opening—evidence that it likely walked on two legs.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Unfortunately, most of Sahelanthropus’ teeth are heavily worn, and there have not yet been studies of its tooth wear or tooth isotopes to indicate diet. However, we can infer based on its environment and other early human species that it ate a mainly plant-based diet. This probably included leaves, fruit, seeds, roots, nuts, and insects.</a:t>
            </a:r>
            <a:endParaRPr sz="1200">
              <a:solidFill>
                <a:schemeClr val="dk1"/>
              </a:solidFill>
              <a:latin typeface="Inter"/>
              <a:ea typeface="Inter"/>
              <a:cs typeface="Inter"/>
              <a:sym typeface="Inter"/>
            </a:endParaRPr>
          </a:p>
        </p:txBody>
      </p:sp>
      <p:sp>
        <p:nvSpPr>
          <p:cNvPr id="70" name="Google Shape;70;p13"/>
          <p:cNvSpPr txBox="1"/>
          <p:nvPr/>
        </p:nvSpPr>
        <p:spPr>
          <a:xfrm>
            <a:off x="484325" y="8971250"/>
            <a:ext cx="7160700" cy="492000"/>
          </a:xfrm>
          <a:prstGeom prst="rect">
            <a:avLst/>
          </a:prstGeom>
          <a:noFill/>
          <a:ln cap="flat" cmpd="sng" w="9525">
            <a:solidFill>
              <a:srgbClr val="38E0A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a:t>
            </a:r>
            <a:r>
              <a:rPr lang="en" sz="1200">
                <a:solidFill>
                  <a:schemeClr val="dk1"/>
                </a:solidFill>
                <a:latin typeface="Halant"/>
                <a:ea typeface="Halant"/>
                <a:cs typeface="Halant"/>
                <a:sym typeface="Halant"/>
              </a:rPr>
              <a:t> Smithsonian National Museum of Natural History. "</a:t>
            </a:r>
            <a:r>
              <a:rPr i="1" lang="en" sz="1200">
                <a:solidFill>
                  <a:schemeClr val="dk1"/>
                </a:solidFill>
                <a:latin typeface="Halant"/>
                <a:ea typeface="Halant"/>
                <a:cs typeface="Halant"/>
                <a:sym typeface="Halant"/>
              </a:rPr>
              <a:t>Sahelanthropus tchadensis</a:t>
            </a:r>
            <a:r>
              <a:rPr lang="en" sz="1200">
                <a:solidFill>
                  <a:schemeClr val="dk1"/>
                </a:solidFill>
                <a:latin typeface="Halant"/>
                <a:ea typeface="Halant"/>
                <a:cs typeface="Halant"/>
                <a:sym typeface="Halant"/>
              </a:rPr>
              <a:t>" </a:t>
            </a:r>
            <a:r>
              <a:rPr i="1" lang="en" sz="1200">
                <a:solidFill>
                  <a:schemeClr val="dk1"/>
                </a:solidFill>
                <a:latin typeface="Halant"/>
                <a:ea typeface="Halant"/>
                <a:cs typeface="Halant"/>
                <a:sym typeface="Halant"/>
              </a:rPr>
              <a:t>Human Origins</a:t>
            </a:r>
            <a:r>
              <a:rPr lang="en" sz="1200">
                <a:solidFill>
                  <a:schemeClr val="dk1"/>
                </a:solidFill>
                <a:latin typeface="Halant"/>
                <a:ea typeface="Halant"/>
                <a:cs typeface="Halant"/>
                <a:sym typeface="Halant"/>
              </a:rPr>
              <a:t>, Smithsonian Institution.</a:t>
            </a:r>
            <a:endParaRPr sz="1200">
              <a:solidFill>
                <a:schemeClr val="dk1"/>
              </a:solidFill>
              <a:latin typeface="Halant"/>
              <a:ea typeface="Halant"/>
              <a:cs typeface="Halant"/>
              <a:sym typeface="Halant"/>
            </a:endParaRPr>
          </a:p>
        </p:txBody>
      </p:sp>
      <p:sp>
        <p:nvSpPr>
          <p:cNvPr id="71" name="Google Shape;71;p13"/>
          <p:cNvSpPr/>
          <p:nvPr/>
        </p:nvSpPr>
        <p:spPr>
          <a:xfrm rot="-866">
            <a:off x="5262500" y="7616249"/>
            <a:ext cx="2382600" cy="890100"/>
          </a:xfrm>
          <a:prstGeom prst="rect">
            <a:avLst/>
          </a:prstGeom>
          <a:solidFill>
            <a:schemeClr val="lt1"/>
          </a:solidFill>
          <a:ln cap="flat" cmpd="sng" w="19050">
            <a:solidFill>
              <a:srgbClr val="F1AF4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Sahelanthropus tchadensis adult male head model, Smithsonian National Museum of Natural History </a:t>
            </a:r>
            <a:endParaRPr sz="1100">
              <a:solidFill>
                <a:schemeClr val="dk1"/>
              </a:solidFill>
              <a:latin typeface="Inter"/>
              <a:ea typeface="Inter"/>
              <a:cs typeface="Inter"/>
              <a:sym typeface="Inter"/>
            </a:endParaRPr>
          </a:p>
          <a:p>
            <a:pPr indent="0" lvl="0" marL="0" rtl="0" algn="ctr">
              <a:spcBef>
                <a:spcPts val="0"/>
              </a:spcBef>
              <a:spcAft>
                <a:spcPts val="0"/>
              </a:spcAft>
              <a:buNone/>
            </a:pPr>
            <a:r>
              <a:rPr lang="en" sz="1100">
                <a:solidFill>
                  <a:schemeClr val="dk1"/>
                </a:solidFill>
                <a:latin typeface="Inter"/>
                <a:ea typeface="Inter"/>
                <a:cs typeface="Inter"/>
                <a:sym typeface="Inter"/>
              </a:rPr>
              <a:t>Tim Evanson, CC BY-SA 2.0</a:t>
            </a:r>
            <a:endParaRPr sz="1100">
              <a:solidFill>
                <a:schemeClr val="dk1"/>
              </a:solidFill>
              <a:highlight>
                <a:srgbClr val="F8F9FA"/>
              </a:highlight>
              <a:latin typeface="Inter"/>
              <a:ea typeface="Inter"/>
              <a:cs typeface="Inter"/>
              <a:sym typeface="Inter"/>
            </a:endParaRPr>
          </a:p>
        </p:txBody>
      </p:sp>
      <p:pic>
        <p:nvPicPr>
          <p:cNvPr id="72" name="Google Shape;72;p13"/>
          <p:cNvPicPr preferRelativeResize="0"/>
          <p:nvPr/>
        </p:nvPicPr>
        <p:blipFill rotWithShape="1">
          <a:blip r:embed="rId4">
            <a:alphaModFix/>
          </a:blip>
          <a:srcRect b="0" l="12160" r="12730" t="0"/>
          <a:stretch/>
        </p:blipFill>
        <p:spPr>
          <a:xfrm rot="-159106">
            <a:off x="834311" y="1073346"/>
            <a:ext cx="2506777" cy="2810756"/>
          </a:xfrm>
          <a:prstGeom prst="rect">
            <a:avLst/>
          </a:prstGeom>
          <a:noFill/>
          <a:ln>
            <a:noFill/>
          </a:ln>
        </p:spPr>
      </p:pic>
      <p:pic>
        <p:nvPicPr>
          <p:cNvPr id="73" name="Google Shape;73;p13"/>
          <p:cNvPicPr preferRelativeResize="0"/>
          <p:nvPr/>
        </p:nvPicPr>
        <p:blipFill>
          <a:blip r:embed="rId5">
            <a:alphaModFix/>
          </a:blip>
          <a:stretch>
            <a:fillRect/>
          </a:stretch>
        </p:blipFill>
        <p:spPr>
          <a:xfrm>
            <a:off x="5279900" y="5265300"/>
            <a:ext cx="2347800" cy="2212676"/>
          </a:xfrm>
          <a:prstGeom prst="rect">
            <a:avLst/>
          </a:prstGeom>
          <a:noFill/>
          <a:ln>
            <a:noFill/>
          </a:ln>
        </p:spPr>
      </p:pic>
      <p:sp>
        <p:nvSpPr>
          <p:cNvPr id="74" name="Google Shape;74;p13"/>
          <p:cNvSpPr/>
          <p:nvPr/>
        </p:nvSpPr>
        <p:spPr>
          <a:xfrm rot="-5608544">
            <a:off x="110382" y="710026"/>
            <a:ext cx="758987" cy="548506"/>
          </a:xfrm>
          <a:custGeom>
            <a:rect b="b" l="l" r="r" t="t"/>
            <a:pathLst>
              <a:path extrusionOk="0" h="487631" w="657346">
                <a:moveTo>
                  <a:pt x="0" y="0"/>
                </a:moveTo>
                <a:lnTo>
                  <a:pt x="657346" y="0"/>
                </a:lnTo>
                <a:lnTo>
                  <a:pt x="657346" y="487631"/>
                </a:lnTo>
                <a:lnTo>
                  <a:pt x="0" y="487631"/>
                </a:lnTo>
                <a:lnTo>
                  <a:pt x="0" y="0"/>
                </a:lnTo>
                <a:close/>
              </a:path>
            </a:pathLst>
          </a:custGeom>
          <a:blipFill rotWithShape="1">
            <a:blip r:embed="rId6">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grpSp>
        <p:nvGrpSpPr>
          <p:cNvPr id="79" name="Google Shape;79;p14"/>
          <p:cNvGrpSpPr/>
          <p:nvPr/>
        </p:nvGrpSpPr>
        <p:grpSpPr>
          <a:xfrm rot="-5400000">
            <a:off x="4811952" y="-838572"/>
            <a:ext cx="1312620" cy="4815525"/>
            <a:chOff x="-3810" y="0"/>
            <a:chExt cx="1401623" cy="4798251"/>
          </a:xfrm>
        </p:grpSpPr>
        <p:sp>
          <p:nvSpPr>
            <p:cNvPr id="80" name="Google Shape;80;p14"/>
            <p:cNvSpPr/>
            <p:nvPr/>
          </p:nvSpPr>
          <p:spPr>
            <a:xfrm>
              <a:off x="10160" y="16510"/>
              <a:ext cx="1372413" cy="4771581"/>
            </a:xfrm>
            <a:custGeom>
              <a:rect b="b" l="l" r="r" t="t"/>
              <a:pathLst>
                <a:path extrusionOk="0" h="4771581" w="1372413">
                  <a:moveTo>
                    <a:pt x="1372413" y="4771581"/>
                  </a:moveTo>
                  <a:lnTo>
                    <a:pt x="0" y="4763961"/>
                  </a:lnTo>
                  <a:lnTo>
                    <a:pt x="0" y="1668136"/>
                  </a:lnTo>
                  <a:lnTo>
                    <a:pt x="17780" y="19050"/>
                  </a:lnTo>
                  <a:lnTo>
                    <a:pt x="682164" y="0"/>
                  </a:lnTo>
                  <a:lnTo>
                    <a:pt x="1353363" y="5080"/>
                  </a:lnTo>
                  <a:close/>
                </a:path>
              </a:pathLst>
            </a:custGeom>
            <a:solidFill>
              <a:schemeClr val="accent1"/>
            </a:solidFill>
            <a:ln>
              <a:noFill/>
            </a:ln>
          </p:spPr>
        </p:sp>
        <p:sp>
          <p:nvSpPr>
            <p:cNvPr id="81" name="Google Shape;81;p14"/>
            <p:cNvSpPr/>
            <p:nvPr/>
          </p:nvSpPr>
          <p:spPr>
            <a:xfrm>
              <a:off x="-3810" y="0"/>
              <a:ext cx="1401623" cy="4798251"/>
            </a:xfrm>
            <a:custGeom>
              <a:rect b="b" l="l" r="r" t="t"/>
              <a:pathLst>
                <a:path extrusionOk="0" h="4798251" w="1401623">
                  <a:moveTo>
                    <a:pt x="1367333" y="21590"/>
                  </a:moveTo>
                  <a:cubicBezTo>
                    <a:pt x="1368603" y="34290"/>
                    <a:pt x="1368603" y="44450"/>
                    <a:pt x="1369873" y="54610"/>
                  </a:cubicBezTo>
                  <a:cubicBezTo>
                    <a:pt x="1372413" y="136634"/>
                    <a:pt x="1373683" y="241331"/>
                    <a:pt x="1376223" y="342288"/>
                  </a:cubicBezTo>
                  <a:cubicBezTo>
                    <a:pt x="1376223" y="488115"/>
                    <a:pt x="1388923" y="3363528"/>
                    <a:pt x="1395273" y="3509355"/>
                  </a:cubicBezTo>
                  <a:cubicBezTo>
                    <a:pt x="1401623" y="3729966"/>
                    <a:pt x="1397813" y="3954315"/>
                    <a:pt x="1397813" y="4174925"/>
                  </a:cubicBezTo>
                  <a:cubicBezTo>
                    <a:pt x="1397813" y="4369362"/>
                    <a:pt x="1399083" y="4548841"/>
                    <a:pt x="1400353" y="4737291"/>
                  </a:cubicBezTo>
                  <a:cubicBezTo>
                    <a:pt x="1400353" y="4758881"/>
                    <a:pt x="1400353" y="4772851"/>
                    <a:pt x="1400353" y="4796981"/>
                  </a:cubicBezTo>
                  <a:cubicBezTo>
                    <a:pt x="1377493" y="4796981"/>
                    <a:pt x="1357173" y="4798251"/>
                    <a:pt x="1337868" y="4796981"/>
                  </a:cubicBezTo>
                  <a:cubicBezTo>
                    <a:pt x="1271447" y="4791901"/>
                    <a:pt x="1204003" y="4798251"/>
                    <a:pt x="1137582" y="4793171"/>
                  </a:cubicBezTo>
                  <a:cubicBezTo>
                    <a:pt x="1097729" y="4789361"/>
                    <a:pt x="1058898" y="4791901"/>
                    <a:pt x="1019045" y="4789361"/>
                  </a:cubicBezTo>
                  <a:cubicBezTo>
                    <a:pt x="1000651" y="4788091"/>
                    <a:pt x="982257" y="4786821"/>
                    <a:pt x="963864" y="4785551"/>
                  </a:cubicBezTo>
                  <a:cubicBezTo>
                    <a:pt x="952623" y="4785551"/>
                    <a:pt x="942405" y="4786821"/>
                    <a:pt x="931164" y="4786821"/>
                  </a:cubicBezTo>
                  <a:cubicBezTo>
                    <a:pt x="902552" y="4785551"/>
                    <a:pt x="823868" y="4786821"/>
                    <a:pt x="795255" y="4785551"/>
                  </a:cubicBezTo>
                  <a:cubicBezTo>
                    <a:pt x="774818" y="4784281"/>
                    <a:pt x="366070" y="4793171"/>
                    <a:pt x="345633" y="4791901"/>
                  </a:cubicBezTo>
                  <a:cubicBezTo>
                    <a:pt x="340523" y="4791901"/>
                    <a:pt x="334392" y="4793171"/>
                    <a:pt x="329283" y="4793171"/>
                  </a:cubicBezTo>
                  <a:cubicBezTo>
                    <a:pt x="317020" y="4793171"/>
                    <a:pt x="305780" y="4794441"/>
                    <a:pt x="293517" y="4794441"/>
                  </a:cubicBezTo>
                  <a:cubicBezTo>
                    <a:pt x="262861" y="4794441"/>
                    <a:pt x="233227" y="4793171"/>
                    <a:pt x="202571" y="4791901"/>
                  </a:cubicBezTo>
                  <a:cubicBezTo>
                    <a:pt x="184177" y="4790631"/>
                    <a:pt x="165783" y="4789361"/>
                    <a:pt x="148412" y="4788091"/>
                  </a:cubicBezTo>
                  <a:cubicBezTo>
                    <a:pt x="115712" y="4786821"/>
                    <a:pt x="83012" y="4785551"/>
                    <a:pt x="48260" y="4785551"/>
                  </a:cubicBezTo>
                  <a:cubicBezTo>
                    <a:pt x="38100" y="4785551"/>
                    <a:pt x="29210" y="4785551"/>
                    <a:pt x="19050" y="4784281"/>
                  </a:cubicBezTo>
                  <a:cubicBezTo>
                    <a:pt x="10160" y="4783011"/>
                    <a:pt x="5080" y="4776661"/>
                    <a:pt x="7620" y="4767771"/>
                  </a:cubicBezTo>
                  <a:cubicBezTo>
                    <a:pt x="16510" y="4735799"/>
                    <a:pt x="12700" y="4642321"/>
                    <a:pt x="11430" y="4545102"/>
                  </a:cubicBezTo>
                  <a:cubicBezTo>
                    <a:pt x="10160" y="4346927"/>
                    <a:pt x="6350" y="4152490"/>
                    <a:pt x="7620" y="3954315"/>
                  </a:cubicBezTo>
                  <a:cubicBezTo>
                    <a:pt x="5080" y="3707531"/>
                    <a:pt x="0" y="652638"/>
                    <a:pt x="7620" y="402114"/>
                  </a:cubicBezTo>
                  <a:cubicBezTo>
                    <a:pt x="8890" y="353505"/>
                    <a:pt x="7620" y="301157"/>
                    <a:pt x="8890" y="252548"/>
                  </a:cubicBezTo>
                  <a:cubicBezTo>
                    <a:pt x="10160" y="174026"/>
                    <a:pt x="12700" y="88025"/>
                    <a:pt x="13970" y="44450"/>
                  </a:cubicBezTo>
                  <a:cubicBezTo>
                    <a:pt x="13970" y="41910"/>
                    <a:pt x="15240" y="39370"/>
                    <a:pt x="16510" y="38100"/>
                  </a:cubicBezTo>
                  <a:cubicBezTo>
                    <a:pt x="38100" y="35560"/>
                    <a:pt x="57465" y="30480"/>
                    <a:pt x="73815" y="29210"/>
                  </a:cubicBezTo>
                  <a:cubicBezTo>
                    <a:pt x="101406" y="25400"/>
                    <a:pt x="128996" y="22860"/>
                    <a:pt x="157609" y="20320"/>
                  </a:cubicBezTo>
                  <a:cubicBezTo>
                    <a:pt x="177024" y="17780"/>
                    <a:pt x="196440" y="16510"/>
                    <a:pt x="214833" y="13970"/>
                  </a:cubicBezTo>
                  <a:cubicBezTo>
                    <a:pt x="233227" y="11430"/>
                    <a:pt x="252642" y="8890"/>
                    <a:pt x="271036" y="8890"/>
                  </a:cubicBezTo>
                  <a:cubicBezTo>
                    <a:pt x="291473" y="7620"/>
                    <a:pt x="311911" y="10160"/>
                    <a:pt x="332348" y="8890"/>
                  </a:cubicBezTo>
                  <a:cubicBezTo>
                    <a:pt x="357895" y="8890"/>
                    <a:pt x="820802" y="6350"/>
                    <a:pt x="846349" y="5080"/>
                  </a:cubicBezTo>
                  <a:cubicBezTo>
                    <a:pt x="870874" y="3810"/>
                    <a:pt x="895399" y="2540"/>
                    <a:pt x="920945" y="2540"/>
                  </a:cubicBezTo>
                  <a:cubicBezTo>
                    <a:pt x="962842" y="1270"/>
                    <a:pt x="1003717" y="0"/>
                    <a:pt x="1045613" y="0"/>
                  </a:cubicBezTo>
                  <a:cubicBezTo>
                    <a:pt x="1062985" y="0"/>
                    <a:pt x="1081379" y="2540"/>
                    <a:pt x="1098751" y="2540"/>
                  </a:cubicBezTo>
                  <a:cubicBezTo>
                    <a:pt x="1146779" y="3810"/>
                    <a:pt x="1195828" y="5080"/>
                    <a:pt x="1243856" y="7620"/>
                  </a:cubicBezTo>
                  <a:cubicBezTo>
                    <a:pt x="1269403" y="8890"/>
                    <a:pt x="1294950" y="12700"/>
                    <a:pt x="1320496" y="16510"/>
                  </a:cubicBezTo>
                  <a:cubicBezTo>
                    <a:pt x="1326628" y="16510"/>
                    <a:pt x="1332759" y="16510"/>
                    <a:pt x="1337868" y="16510"/>
                  </a:cubicBezTo>
                  <a:cubicBezTo>
                    <a:pt x="1348283" y="17780"/>
                    <a:pt x="1357173" y="20320"/>
                    <a:pt x="1367333" y="21590"/>
                  </a:cubicBezTo>
                  <a:close/>
                  <a:moveTo>
                    <a:pt x="1377493" y="4780471"/>
                  </a:moveTo>
                  <a:cubicBezTo>
                    <a:pt x="1378763" y="4763961"/>
                    <a:pt x="1380033" y="4751261"/>
                    <a:pt x="1380033" y="4738561"/>
                  </a:cubicBezTo>
                  <a:cubicBezTo>
                    <a:pt x="1378763" y="4530146"/>
                    <a:pt x="1377493" y="4331970"/>
                    <a:pt x="1377493" y="4118838"/>
                  </a:cubicBezTo>
                  <a:cubicBezTo>
                    <a:pt x="1377493" y="4021620"/>
                    <a:pt x="1380033" y="3924402"/>
                    <a:pt x="1378763" y="3827184"/>
                  </a:cubicBezTo>
                  <a:cubicBezTo>
                    <a:pt x="1378763" y="3737444"/>
                    <a:pt x="1377493" y="3643965"/>
                    <a:pt x="1376223" y="3554225"/>
                  </a:cubicBezTo>
                  <a:cubicBezTo>
                    <a:pt x="1371143" y="3415876"/>
                    <a:pt x="1359713" y="551681"/>
                    <a:pt x="1359713" y="413332"/>
                  </a:cubicBezTo>
                  <a:cubicBezTo>
                    <a:pt x="1357173" y="297418"/>
                    <a:pt x="1354633" y="177765"/>
                    <a:pt x="1352093" y="63500"/>
                  </a:cubicBezTo>
                  <a:cubicBezTo>
                    <a:pt x="1350823" y="44450"/>
                    <a:pt x="1349553" y="43180"/>
                    <a:pt x="1334803" y="41910"/>
                  </a:cubicBezTo>
                  <a:cubicBezTo>
                    <a:pt x="1331737" y="41910"/>
                    <a:pt x="1329693" y="41910"/>
                    <a:pt x="1326628" y="40640"/>
                  </a:cubicBezTo>
                  <a:cubicBezTo>
                    <a:pt x="1301081" y="36830"/>
                    <a:pt x="1274512" y="31750"/>
                    <a:pt x="1248965" y="30480"/>
                  </a:cubicBezTo>
                  <a:cubicBezTo>
                    <a:pt x="1186631" y="26670"/>
                    <a:pt x="1123275" y="25400"/>
                    <a:pt x="1060942" y="22860"/>
                  </a:cubicBezTo>
                  <a:cubicBezTo>
                    <a:pt x="1051745" y="22860"/>
                    <a:pt x="1041526" y="22860"/>
                    <a:pt x="1032329" y="22860"/>
                  </a:cubicBezTo>
                  <a:cubicBezTo>
                    <a:pt x="1017001" y="22860"/>
                    <a:pt x="1001673" y="22860"/>
                    <a:pt x="987367" y="22860"/>
                  </a:cubicBezTo>
                  <a:cubicBezTo>
                    <a:pt x="954667" y="22860"/>
                    <a:pt x="921967" y="22860"/>
                    <a:pt x="890289" y="24130"/>
                  </a:cubicBezTo>
                  <a:cubicBezTo>
                    <a:pt x="862699" y="25400"/>
                    <a:pt x="397748" y="29210"/>
                    <a:pt x="370157" y="29210"/>
                  </a:cubicBezTo>
                  <a:cubicBezTo>
                    <a:pt x="325195" y="29210"/>
                    <a:pt x="280233" y="26670"/>
                    <a:pt x="235271" y="33020"/>
                  </a:cubicBezTo>
                  <a:cubicBezTo>
                    <a:pt x="211768" y="36830"/>
                    <a:pt x="189287" y="36830"/>
                    <a:pt x="166805" y="38100"/>
                  </a:cubicBezTo>
                  <a:cubicBezTo>
                    <a:pt x="127974" y="41910"/>
                    <a:pt x="89143" y="45720"/>
                    <a:pt x="49530" y="50800"/>
                  </a:cubicBezTo>
                  <a:cubicBezTo>
                    <a:pt x="36830" y="50800"/>
                    <a:pt x="34290" y="53340"/>
                    <a:pt x="33020" y="76808"/>
                  </a:cubicBezTo>
                  <a:cubicBezTo>
                    <a:pt x="31750" y="144113"/>
                    <a:pt x="31750" y="211417"/>
                    <a:pt x="30480" y="278722"/>
                  </a:cubicBezTo>
                  <a:cubicBezTo>
                    <a:pt x="29210" y="390897"/>
                    <a:pt x="26670" y="499333"/>
                    <a:pt x="25400" y="611507"/>
                  </a:cubicBezTo>
                  <a:cubicBezTo>
                    <a:pt x="20320" y="731160"/>
                    <a:pt x="26670" y="3655182"/>
                    <a:pt x="29210" y="3774835"/>
                  </a:cubicBezTo>
                  <a:cubicBezTo>
                    <a:pt x="29210" y="3901967"/>
                    <a:pt x="29210" y="4032838"/>
                    <a:pt x="30480" y="4159969"/>
                  </a:cubicBezTo>
                  <a:cubicBezTo>
                    <a:pt x="30480" y="4253448"/>
                    <a:pt x="33020" y="4346927"/>
                    <a:pt x="33020" y="4440406"/>
                  </a:cubicBezTo>
                  <a:cubicBezTo>
                    <a:pt x="33020" y="4541363"/>
                    <a:pt x="33020" y="4642321"/>
                    <a:pt x="31750" y="4738561"/>
                  </a:cubicBezTo>
                  <a:cubicBezTo>
                    <a:pt x="31750" y="4742371"/>
                    <a:pt x="31750" y="4744911"/>
                    <a:pt x="31750" y="4748721"/>
                  </a:cubicBezTo>
                  <a:cubicBezTo>
                    <a:pt x="31750" y="4758881"/>
                    <a:pt x="35560" y="4762691"/>
                    <a:pt x="44450" y="4762691"/>
                  </a:cubicBezTo>
                  <a:cubicBezTo>
                    <a:pt x="59509" y="4762691"/>
                    <a:pt x="73815" y="4763961"/>
                    <a:pt x="87100" y="4763961"/>
                  </a:cubicBezTo>
                  <a:cubicBezTo>
                    <a:pt x="106515" y="4763961"/>
                    <a:pt x="126952" y="4761421"/>
                    <a:pt x="146368" y="4763961"/>
                  </a:cubicBezTo>
                  <a:cubicBezTo>
                    <a:pt x="178046" y="4767771"/>
                    <a:pt x="209724" y="4770311"/>
                    <a:pt x="241402" y="4769041"/>
                  </a:cubicBezTo>
                  <a:cubicBezTo>
                    <a:pt x="261839" y="4767771"/>
                    <a:pt x="281255" y="4770311"/>
                    <a:pt x="301692" y="4770311"/>
                  </a:cubicBezTo>
                  <a:cubicBezTo>
                    <a:pt x="331326" y="4770311"/>
                    <a:pt x="360961" y="4769041"/>
                    <a:pt x="390595" y="4770311"/>
                  </a:cubicBezTo>
                  <a:cubicBezTo>
                    <a:pt x="434535" y="4771581"/>
                    <a:pt x="916858" y="4761421"/>
                    <a:pt x="961820" y="4763961"/>
                  </a:cubicBezTo>
                  <a:cubicBezTo>
                    <a:pt x="981236" y="4765231"/>
                    <a:pt x="1000651" y="4766501"/>
                    <a:pt x="1019045" y="4766501"/>
                  </a:cubicBezTo>
                  <a:cubicBezTo>
                    <a:pt x="1052767" y="4769041"/>
                    <a:pt x="1085466" y="4765231"/>
                    <a:pt x="1119188" y="4769041"/>
                  </a:cubicBezTo>
                  <a:cubicBezTo>
                    <a:pt x="1146779" y="4771581"/>
                    <a:pt x="1174369" y="4771581"/>
                    <a:pt x="1201959" y="4774121"/>
                  </a:cubicBezTo>
                  <a:cubicBezTo>
                    <a:pt x="1242834" y="4777931"/>
                    <a:pt x="1283709" y="4780471"/>
                    <a:pt x="1324584" y="4781741"/>
                  </a:cubicBezTo>
                  <a:cubicBezTo>
                    <a:pt x="1339912" y="4781741"/>
                    <a:pt x="1357173" y="4780471"/>
                    <a:pt x="1377493" y="478047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2" name="Google Shape;82;p14"/>
          <p:cNvGrpSpPr/>
          <p:nvPr/>
        </p:nvGrpSpPr>
        <p:grpSpPr>
          <a:xfrm rot="-235444">
            <a:off x="497123" y="598232"/>
            <a:ext cx="3249495" cy="4200963"/>
            <a:chOff x="0" y="-38100"/>
            <a:chExt cx="859595" cy="1098600"/>
          </a:xfrm>
        </p:grpSpPr>
        <p:sp>
          <p:nvSpPr>
            <p:cNvPr id="83" name="Google Shape;83;p14"/>
            <p:cNvSpPr/>
            <p:nvPr/>
          </p:nvSpPr>
          <p:spPr>
            <a:xfrm>
              <a:off x="0" y="0"/>
              <a:ext cx="859595" cy="1060365"/>
            </a:xfrm>
            <a:custGeom>
              <a:rect b="b" l="l" r="r" t="t"/>
              <a:pathLst>
                <a:path extrusionOk="0" h="1060365" w="859595">
                  <a:moveTo>
                    <a:pt x="0" y="0"/>
                  </a:moveTo>
                  <a:lnTo>
                    <a:pt x="859595" y="0"/>
                  </a:lnTo>
                  <a:lnTo>
                    <a:pt x="859595" y="1060365"/>
                  </a:lnTo>
                  <a:lnTo>
                    <a:pt x="0" y="1060365"/>
                  </a:lnTo>
                  <a:close/>
                </a:path>
              </a:pathLst>
            </a:custGeom>
            <a:solidFill>
              <a:srgbClr val="F1AF4B"/>
            </a:solidFill>
            <a:ln cap="sq" cmpd="sng" w="28575">
              <a:solidFill>
                <a:srgbClr val="000000"/>
              </a:solidFill>
              <a:prstDash val="solid"/>
              <a:miter lim="8000"/>
              <a:headEnd len="sm" w="sm" type="none"/>
              <a:tailEnd len="sm" w="sm" type="none"/>
            </a:ln>
          </p:spPr>
        </p:sp>
        <p:sp>
          <p:nvSpPr>
            <p:cNvPr id="84" name="Google Shape;84;p14"/>
            <p:cNvSpPr txBox="1"/>
            <p:nvPr/>
          </p:nvSpPr>
          <p:spPr>
            <a:xfrm>
              <a:off x="0" y="-38100"/>
              <a:ext cx="859500" cy="1098600"/>
            </a:xfrm>
            <a:prstGeom prst="rect">
              <a:avLst/>
            </a:prstGeom>
            <a:noFill/>
            <a:ln>
              <a:noFill/>
            </a:ln>
          </p:spPr>
          <p:txBody>
            <a:bodyPr anchorCtr="0" anchor="ctr" bIns="53600" lIns="53600" spcFirstLastPara="1" rIns="53600" wrap="square" tIns="53600">
              <a:noAutofit/>
            </a:bodyPr>
            <a:lstStyle/>
            <a:p>
              <a:pPr indent="0" lvl="0" marL="0" marR="0" rtl="0" algn="ctr">
                <a:lnSpc>
                  <a:spcPct val="109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85" name="Google Shape;85;p14"/>
          <p:cNvSpPr txBox="1"/>
          <p:nvPr/>
        </p:nvSpPr>
        <p:spPr>
          <a:xfrm>
            <a:off x="0" y="2600"/>
            <a:ext cx="7772400" cy="492000"/>
          </a:xfrm>
          <a:prstGeom prst="rect">
            <a:avLst/>
          </a:prstGeom>
          <a:solidFill>
            <a:srgbClr val="C9DAF8"/>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2200">
                <a:latin typeface="Halant"/>
                <a:ea typeface="Halant"/>
                <a:cs typeface="Halant"/>
                <a:sym typeface="Halant"/>
              </a:rPr>
              <a:t>Fossil Profile Card #2</a:t>
            </a:r>
            <a:endParaRPr sz="2200">
              <a:solidFill>
                <a:srgbClr val="000000"/>
              </a:solidFill>
              <a:latin typeface="Halant"/>
              <a:ea typeface="Halant"/>
              <a:cs typeface="Halant"/>
              <a:sym typeface="Halant"/>
            </a:endParaRPr>
          </a:p>
        </p:txBody>
      </p:sp>
      <p:pic>
        <p:nvPicPr>
          <p:cNvPr id="86" name="Google Shape;86;p14"/>
          <p:cNvPicPr preferRelativeResize="0"/>
          <p:nvPr/>
        </p:nvPicPr>
        <p:blipFill>
          <a:blip r:embed="rId3">
            <a:alphaModFix/>
          </a:blip>
          <a:stretch>
            <a:fillRect/>
          </a:stretch>
        </p:blipFill>
        <p:spPr>
          <a:xfrm>
            <a:off x="381544" y="9500671"/>
            <a:ext cx="431174" cy="431174"/>
          </a:xfrm>
          <a:prstGeom prst="rect">
            <a:avLst/>
          </a:prstGeom>
          <a:noFill/>
          <a:ln>
            <a:noFill/>
          </a:ln>
        </p:spPr>
      </p:pic>
      <p:sp>
        <p:nvSpPr>
          <p:cNvPr id="87" name="Google Shape;87;p14"/>
          <p:cNvSpPr txBox="1"/>
          <p:nvPr/>
        </p:nvSpPr>
        <p:spPr>
          <a:xfrm>
            <a:off x="5533766" y="96244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8" name="Google Shape;88;p14"/>
          <p:cNvSpPr txBox="1"/>
          <p:nvPr/>
        </p:nvSpPr>
        <p:spPr>
          <a:xfrm>
            <a:off x="2966288" y="96244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89" name="Google Shape;89;p14"/>
          <p:cNvSpPr/>
          <p:nvPr/>
        </p:nvSpPr>
        <p:spPr>
          <a:xfrm rot="-263868">
            <a:off x="626448" y="1020639"/>
            <a:ext cx="2922505" cy="2916177"/>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0" name="Google Shape;90;p14"/>
          <p:cNvSpPr/>
          <p:nvPr/>
        </p:nvSpPr>
        <p:spPr>
          <a:xfrm rot="-263839">
            <a:off x="804265" y="4069485"/>
            <a:ext cx="2860220" cy="572877"/>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Cast of Australopithecus afarensis "Lucy", 2000. </a:t>
            </a:r>
            <a:endParaRPr i="1" sz="1100">
              <a:solidFill>
                <a:schemeClr val="dk1"/>
              </a:solidFill>
              <a:highlight>
                <a:srgbClr val="F8F9FA"/>
              </a:highlight>
              <a:latin typeface="Inter"/>
              <a:ea typeface="Inter"/>
              <a:cs typeface="Inter"/>
              <a:sym typeface="Inter"/>
            </a:endParaRPr>
          </a:p>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Bone Clones, CC BY-SA 3.0</a:t>
            </a:r>
            <a:endParaRPr sz="1100">
              <a:solidFill>
                <a:schemeClr val="dk1"/>
              </a:solidFill>
              <a:highlight>
                <a:srgbClr val="F8F9FA"/>
              </a:highlight>
              <a:latin typeface="Inter"/>
              <a:ea typeface="Inter"/>
              <a:cs typeface="Inter"/>
              <a:sym typeface="Inter"/>
            </a:endParaRPr>
          </a:p>
        </p:txBody>
      </p:sp>
      <p:sp>
        <p:nvSpPr>
          <p:cNvPr id="91" name="Google Shape;91;p14"/>
          <p:cNvSpPr txBox="1"/>
          <p:nvPr/>
        </p:nvSpPr>
        <p:spPr>
          <a:xfrm>
            <a:off x="3336069" y="1163563"/>
            <a:ext cx="4815600" cy="892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2900">
                <a:solidFill>
                  <a:srgbClr val="FFFFFF"/>
                </a:solidFill>
                <a:latin typeface="Plus Jakarta Sans"/>
                <a:ea typeface="Plus Jakarta Sans"/>
                <a:cs typeface="Plus Jakarta Sans"/>
                <a:sym typeface="Plus Jakarta Sans"/>
              </a:rPr>
              <a:t>AUSTRALOPITHECUS</a:t>
            </a:r>
            <a:endParaRPr b="1" sz="2900">
              <a:solidFill>
                <a:srgbClr val="FFFFFF"/>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None/>
            </a:pPr>
            <a:r>
              <a:rPr b="1" lang="en" sz="2900">
                <a:solidFill>
                  <a:srgbClr val="FFFFFF"/>
                </a:solidFill>
                <a:latin typeface="Plus Jakarta Sans"/>
                <a:ea typeface="Plus Jakarta Sans"/>
                <a:cs typeface="Plus Jakarta Sans"/>
                <a:sym typeface="Plus Jakarta Sans"/>
              </a:rPr>
              <a:t>AFARENSIS</a:t>
            </a:r>
            <a:endParaRPr b="1" sz="2900">
              <a:solidFill>
                <a:srgbClr val="FFFFFF"/>
              </a:solidFill>
              <a:latin typeface="Plus Jakarta Sans"/>
              <a:ea typeface="Plus Jakarta Sans"/>
              <a:cs typeface="Plus Jakarta Sans"/>
              <a:sym typeface="Plus Jakarta Sans"/>
            </a:endParaRPr>
          </a:p>
        </p:txBody>
      </p:sp>
      <p:sp>
        <p:nvSpPr>
          <p:cNvPr id="92" name="Google Shape;92;p14"/>
          <p:cNvSpPr/>
          <p:nvPr/>
        </p:nvSpPr>
        <p:spPr>
          <a:xfrm>
            <a:off x="4074375" y="2643775"/>
            <a:ext cx="3339000" cy="1779900"/>
          </a:xfrm>
          <a:prstGeom prst="rect">
            <a:avLst/>
          </a:prstGeom>
          <a:no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p:txBody>
      </p:sp>
      <p:sp>
        <p:nvSpPr>
          <p:cNvPr id="93" name="Google Shape;93;p14"/>
          <p:cNvSpPr txBox="1"/>
          <p:nvPr/>
        </p:nvSpPr>
        <p:spPr>
          <a:xfrm>
            <a:off x="4254825" y="2725325"/>
            <a:ext cx="2978100" cy="197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Inter"/>
                <a:ea typeface="Inter"/>
                <a:cs typeface="Inter"/>
                <a:sym typeface="Inter"/>
              </a:rPr>
              <a:t>Quick Facts</a:t>
            </a:r>
            <a:endParaRPr b="1" sz="1800">
              <a:solidFill>
                <a:schemeClr val="dk1"/>
              </a:solidFill>
              <a:latin typeface="Inter"/>
              <a:ea typeface="Inter"/>
              <a:cs typeface="Inter"/>
              <a:sym typeface="Inter"/>
            </a:endParaRPr>
          </a:p>
          <a:p>
            <a:pPr indent="0" lvl="0" marL="0" rtl="0" algn="ctr">
              <a:spcBef>
                <a:spcPts val="0"/>
              </a:spcBef>
              <a:spcAft>
                <a:spcPts val="0"/>
              </a:spcAft>
              <a:buNone/>
            </a:pPr>
            <a:r>
              <a:t/>
            </a:r>
            <a:endParaRPr b="1" sz="5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Nickname: </a:t>
            </a:r>
            <a:r>
              <a:rPr lang="en" sz="1200">
                <a:solidFill>
                  <a:schemeClr val="dk1"/>
                </a:solidFill>
                <a:latin typeface="Inter"/>
                <a:ea typeface="Inter"/>
                <a:cs typeface="Inter"/>
                <a:sym typeface="Inter"/>
              </a:rPr>
              <a:t>Lucy's species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Discovery Date: </a:t>
            </a:r>
            <a:r>
              <a:rPr lang="en" sz="1200">
                <a:solidFill>
                  <a:schemeClr val="dk1"/>
                </a:solidFill>
                <a:latin typeface="Inter"/>
                <a:ea typeface="Inter"/>
                <a:cs typeface="Inter"/>
                <a:sym typeface="Inter"/>
              </a:rPr>
              <a:t>1974</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Where Lived: </a:t>
            </a:r>
            <a:r>
              <a:rPr lang="en" sz="1200">
                <a:solidFill>
                  <a:schemeClr val="dk1"/>
                </a:solidFill>
                <a:latin typeface="Inter"/>
                <a:ea typeface="Inter"/>
                <a:cs typeface="Inter"/>
                <a:sym typeface="Inter"/>
              </a:rPr>
              <a:t>Eastern Africa (Ethiopia, Kenya, Tanzania)</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When Lived: </a:t>
            </a:r>
            <a:r>
              <a:rPr lang="en" sz="1200">
                <a:solidFill>
                  <a:schemeClr val="dk1"/>
                </a:solidFill>
                <a:latin typeface="Inter"/>
                <a:ea typeface="Inter"/>
                <a:cs typeface="Inter"/>
                <a:sym typeface="Inter"/>
              </a:rPr>
              <a:t>Between about 3.85 and 2.95 million years ago</a:t>
            </a:r>
            <a:endParaRPr sz="1200">
              <a:solidFill>
                <a:schemeClr val="dk1"/>
              </a:solidFill>
              <a:latin typeface="Inter"/>
              <a:ea typeface="Inter"/>
              <a:cs typeface="Inter"/>
              <a:sym typeface="Inter"/>
            </a:endParaRPr>
          </a:p>
        </p:txBody>
      </p:sp>
      <p:sp>
        <p:nvSpPr>
          <p:cNvPr id="94" name="Google Shape;94;p14"/>
          <p:cNvSpPr txBox="1"/>
          <p:nvPr/>
        </p:nvSpPr>
        <p:spPr>
          <a:xfrm>
            <a:off x="519000" y="5086613"/>
            <a:ext cx="4104600" cy="37035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Like chimpanzees, Australopithecus afarensis children grew up quickly and became adults sooner than modern humans, meaning they had less time for learning and socialization. Au. afarensis had both ape and human characteristics: members of this species had apelike face proportions (a flat nose, a strongly projecting lower jaw) and braincase (with a small brain, usually less than 500 cubic centimeters -- about 1/3 the size of a modern human brain), and long, strong arms with curved fingers adapted for climbing trees. They also had small canine teeth like all other early humans, and a body that stood on two legs and regularly walked upright. Their adaptations for living both in the trees and on the ground helped them survive for almost a million years as climate and environments changed.Au. afarensis had mainly a plant-based diet, including leaves, fruit, seeds, roots, nuts, and insects… and probably the occasional small vertebrates, like lizards.</a:t>
            </a:r>
            <a:endParaRPr sz="1200">
              <a:solidFill>
                <a:schemeClr val="dk1"/>
              </a:solidFill>
              <a:latin typeface="Inter"/>
              <a:ea typeface="Inter"/>
              <a:cs typeface="Inter"/>
              <a:sym typeface="Inter"/>
            </a:endParaRPr>
          </a:p>
        </p:txBody>
      </p:sp>
      <p:sp>
        <p:nvSpPr>
          <p:cNvPr id="95" name="Google Shape;95;p14"/>
          <p:cNvSpPr txBox="1"/>
          <p:nvPr/>
        </p:nvSpPr>
        <p:spPr>
          <a:xfrm>
            <a:off x="484325" y="8971250"/>
            <a:ext cx="7160700" cy="492000"/>
          </a:xfrm>
          <a:prstGeom prst="rect">
            <a:avLst/>
          </a:prstGeom>
          <a:no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a:t>
            </a:r>
            <a:r>
              <a:rPr lang="en" sz="1200">
                <a:solidFill>
                  <a:schemeClr val="dk1"/>
                </a:solidFill>
                <a:latin typeface="Halant"/>
                <a:ea typeface="Halant"/>
                <a:cs typeface="Halant"/>
                <a:sym typeface="Halant"/>
              </a:rPr>
              <a:t> Smithsonian National Museum of Natural History. "</a:t>
            </a:r>
            <a:r>
              <a:rPr i="1" lang="en" sz="1200">
                <a:solidFill>
                  <a:schemeClr val="dk1"/>
                </a:solidFill>
                <a:latin typeface="Halant"/>
                <a:ea typeface="Halant"/>
                <a:cs typeface="Halant"/>
                <a:sym typeface="Halant"/>
              </a:rPr>
              <a:t>Australopithecus afarensis</a:t>
            </a:r>
            <a:r>
              <a:rPr lang="en" sz="1200">
                <a:solidFill>
                  <a:schemeClr val="dk1"/>
                </a:solidFill>
                <a:latin typeface="Halant"/>
                <a:ea typeface="Halant"/>
                <a:cs typeface="Halant"/>
                <a:sym typeface="Halant"/>
              </a:rPr>
              <a:t>" </a:t>
            </a:r>
            <a:r>
              <a:rPr i="1" lang="en" sz="1200">
                <a:solidFill>
                  <a:schemeClr val="dk1"/>
                </a:solidFill>
                <a:latin typeface="Halant"/>
                <a:ea typeface="Halant"/>
                <a:cs typeface="Halant"/>
                <a:sym typeface="Halant"/>
              </a:rPr>
              <a:t>Human Origins</a:t>
            </a:r>
            <a:r>
              <a:rPr lang="en" sz="1200">
                <a:solidFill>
                  <a:schemeClr val="dk1"/>
                </a:solidFill>
                <a:latin typeface="Halant"/>
                <a:ea typeface="Halant"/>
                <a:cs typeface="Halant"/>
                <a:sym typeface="Halant"/>
              </a:rPr>
              <a:t>, Smithsonian Institution.</a:t>
            </a:r>
            <a:endParaRPr sz="1200">
              <a:solidFill>
                <a:schemeClr val="dk1"/>
              </a:solidFill>
              <a:latin typeface="Halant"/>
              <a:ea typeface="Halant"/>
              <a:cs typeface="Halant"/>
              <a:sym typeface="Halant"/>
            </a:endParaRPr>
          </a:p>
        </p:txBody>
      </p:sp>
      <p:pic>
        <p:nvPicPr>
          <p:cNvPr id="96" name="Google Shape;96;p14"/>
          <p:cNvPicPr preferRelativeResize="0"/>
          <p:nvPr/>
        </p:nvPicPr>
        <p:blipFill>
          <a:blip r:embed="rId4">
            <a:alphaModFix/>
          </a:blip>
          <a:stretch>
            <a:fillRect/>
          </a:stretch>
        </p:blipFill>
        <p:spPr>
          <a:xfrm rot="-251892">
            <a:off x="813569" y="1044344"/>
            <a:ext cx="2548265" cy="2868767"/>
          </a:xfrm>
          <a:prstGeom prst="rect">
            <a:avLst/>
          </a:prstGeom>
          <a:noFill/>
          <a:ln>
            <a:noFill/>
          </a:ln>
        </p:spPr>
      </p:pic>
      <p:pic>
        <p:nvPicPr>
          <p:cNvPr id="97" name="Google Shape;97;p14"/>
          <p:cNvPicPr preferRelativeResize="0"/>
          <p:nvPr/>
        </p:nvPicPr>
        <p:blipFill>
          <a:blip r:embed="rId5">
            <a:alphaModFix/>
          </a:blip>
          <a:stretch>
            <a:fillRect/>
          </a:stretch>
        </p:blipFill>
        <p:spPr>
          <a:xfrm>
            <a:off x="5124451" y="4594775"/>
            <a:ext cx="2004850" cy="3984623"/>
          </a:xfrm>
          <a:prstGeom prst="rect">
            <a:avLst/>
          </a:prstGeom>
          <a:noFill/>
          <a:ln>
            <a:noFill/>
          </a:ln>
        </p:spPr>
      </p:pic>
      <p:sp>
        <p:nvSpPr>
          <p:cNvPr id="98" name="Google Shape;98;p14"/>
          <p:cNvSpPr/>
          <p:nvPr/>
        </p:nvSpPr>
        <p:spPr>
          <a:xfrm rot="-1124">
            <a:off x="4751075" y="8000068"/>
            <a:ext cx="2751600" cy="789600"/>
          </a:xfrm>
          <a:prstGeom prst="rect">
            <a:avLst/>
          </a:prstGeom>
          <a:solidFill>
            <a:srgbClr val="FFFFFF"/>
          </a:solidFill>
          <a:ln cap="flat" cmpd="sng" w="19050">
            <a:solidFill>
              <a:srgbClr val="F1AF4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Model of a male Australopithecus afarensis at the National History Museum in Vienna, Austria,</a:t>
            </a:r>
            <a:r>
              <a:rPr lang="en" sz="1100">
                <a:solidFill>
                  <a:schemeClr val="dk1"/>
                </a:solidFill>
                <a:latin typeface="Inter"/>
                <a:ea typeface="Inter"/>
                <a:cs typeface="Inter"/>
                <a:sym typeface="Inter"/>
              </a:rPr>
              <a:t> </a:t>
            </a:r>
            <a:endParaRPr sz="1100">
              <a:solidFill>
                <a:schemeClr val="dk1"/>
              </a:solidFill>
              <a:latin typeface="Inter"/>
              <a:ea typeface="Inter"/>
              <a:cs typeface="Inter"/>
              <a:sym typeface="Inter"/>
            </a:endParaRPr>
          </a:p>
          <a:p>
            <a:pPr indent="0" lvl="0" marL="0" rtl="0" algn="ctr">
              <a:spcBef>
                <a:spcPts val="0"/>
              </a:spcBef>
              <a:spcAft>
                <a:spcPts val="0"/>
              </a:spcAft>
              <a:buNone/>
            </a:pPr>
            <a:r>
              <a:rPr lang="en" sz="1100">
                <a:solidFill>
                  <a:schemeClr val="dk1"/>
                </a:solidFill>
                <a:latin typeface="Inter"/>
                <a:ea typeface="Inter"/>
                <a:cs typeface="Inter"/>
                <a:sym typeface="Inter"/>
              </a:rPr>
              <a:t>Wolfgang Sauber, CC BY-SA 4.0</a:t>
            </a:r>
            <a:endParaRPr sz="1100">
              <a:solidFill>
                <a:schemeClr val="dk1"/>
              </a:solidFill>
              <a:highlight>
                <a:srgbClr val="F8F9FA"/>
              </a:highlight>
              <a:latin typeface="Inter"/>
              <a:ea typeface="Inter"/>
              <a:cs typeface="Inter"/>
              <a:sym typeface="Inter"/>
            </a:endParaRPr>
          </a:p>
        </p:txBody>
      </p:sp>
      <p:sp>
        <p:nvSpPr>
          <p:cNvPr id="99" name="Google Shape;99;p14"/>
          <p:cNvSpPr/>
          <p:nvPr/>
        </p:nvSpPr>
        <p:spPr>
          <a:xfrm rot="-5608544">
            <a:off x="110382" y="710026"/>
            <a:ext cx="758987" cy="548506"/>
          </a:xfrm>
          <a:custGeom>
            <a:rect b="b" l="l" r="r" t="t"/>
            <a:pathLst>
              <a:path extrusionOk="0" h="487631" w="657346">
                <a:moveTo>
                  <a:pt x="0" y="0"/>
                </a:moveTo>
                <a:lnTo>
                  <a:pt x="657346" y="0"/>
                </a:lnTo>
                <a:lnTo>
                  <a:pt x="657346" y="487631"/>
                </a:lnTo>
                <a:lnTo>
                  <a:pt x="0" y="487631"/>
                </a:lnTo>
                <a:lnTo>
                  <a:pt x="0" y="0"/>
                </a:lnTo>
                <a:close/>
              </a:path>
            </a:pathLst>
          </a:custGeom>
          <a:blipFill rotWithShape="1">
            <a:blip r:embed="rId6">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15"/>
          <p:cNvGrpSpPr/>
          <p:nvPr/>
        </p:nvGrpSpPr>
        <p:grpSpPr>
          <a:xfrm rot="-5400000">
            <a:off x="4811952" y="-838572"/>
            <a:ext cx="1312620" cy="4815525"/>
            <a:chOff x="-3810" y="0"/>
            <a:chExt cx="1401623" cy="4798251"/>
          </a:xfrm>
        </p:grpSpPr>
        <p:sp>
          <p:nvSpPr>
            <p:cNvPr id="105" name="Google Shape;105;p15"/>
            <p:cNvSpPr/>
            <p:nvPr/>
          </p:nvSpPr>
          <p:spPr>
            <a:xfrm>
              <a:off x="10160" y="16510"/>
              <a:ext cx="1372413" cy="4771581"/>
            </a:xfrm>
            <a:custGeom>
              <a:rect b="b" l="l" r="r" t="t"/>
              <a:pathLst>
                <a:path extrusionOk="0" h="4771581" w="1372413">
                  <a:moveTo>
                    <a:pt x="1372413" y="4771581"/>
                  </a:moveTo>
                  <a:lnTo>
                    <a:pt x="0" y="4763961"/>
                  </a:lnTo>
                  <a:lnTo>
                    <a:pt x="0" y="1668136"/>
                  </a:lnTo>
                  <a:lnTo>
                    <a:pt x="17780" y="19050"/>
                  </a:lnTo>
                  <a:lnTo>
                    <a:pt x="682164" y="0"/>
                  </a:lnTo>
                  <a:lnTo>
                    <a:pt x="1353363" y="5080"/>
                  </a:lnTo>
                  <a:close/>
                </a:path>
              </a:pathLst>
            </a:custGeom>
            <a:solidFill>
              <a:srgbClr val="EA5B3D"/>
            </a:solidFill>
            <a:ln>
              <a:noFill/>
            </a:ln>
          </p:spPr>
        </p:sp>
        <p:sp>
          <p:nvSpPr>
            <p:cNvPr id="106" name="Google Shape;106;p15"/>
            <p:cNvSpPr/>
            <p:nvPr/>
          </p:nvSpPr>
          <p:spPr>
            <a:xfrm>
              <a:off x="-3810" y="0"/>
              <a:ext cx="1401623" cy="4798251"/>
            </a:xfrm>
            <a:custGeom>
              <a:rect b="b" l="l" r="r" t="t"/>
              <a:pathLst>
                <a:path extrusionOk="0" h="4798251" w="1401623">
                  <a:moveTo>
                    <a:pt x="1367333" y="21590"/>
                  </a:moveTo>
                  <a:cubicBezTo>
                    <a:pt x="1368603" y="34290"/>
                    <a:pt x="1368603" y="44450"/>
                    <a:pt x="1369873" y="54610"/>
                  </a:cubicBezTo>
                  <a:cubicBezTo>
                    <a:pt x="1372413" y="136634"/>
                    <a:pt x="1373683" y="241331"/>
                    <a:pt x="1376223" y="342288"/>
                  </a:cubicBezTo>
                  <a:cubicBezTo>
                    <a:pt x="1376223" y="488115"/>
                    <a:pt x="1388923" y="3363528"/>
                    <a:pt x="1395273" y="3509355"/>
                  </a:cubicBezTo>
                  <a:cubicBezTo>
                    <a:pt x="1401623" y="3729966"/>
                    <a:pt x="1397813" y="3954315"/>
                    <a:pt x="1397813" y="4174925"/>
                  </a:cubicBezTo>
                  <a:cubicBezTo>
                    <a:pt x="1397813" y="4369362"/>
                    <a:pt x="1399083" y="4548841"/>
                    <a:pt x="1400353" y="4737291"/>
                  </a:cubicBezTo>
                  <a:cubicBezTo>
                    <a:pt x="1400353" y="4758881"/>
                    <a:pt x="1400353" y="4772851"/>
                    <a:pt x="1400353" y="4796981"/>
                  </a:cubicBezTo>
                  <a:cubicBezTo>
                    <a:pt x="1377493" y="4796981"/>
                    <a:pt x="1357173" y="4798251"/>
                    <a:pt x="1337868" y="4796981"/>
                  </a:cubicBezTo>
                  <a:cubicBezTo>
                    <a:pt x="1271447" y="4791901"/>
                    <a:pt x="1204003" y="4798251"/>
                    <a:pt x="1137582" y="4793171"/>
                  </a:cubicBezTo>
                  <a:cubicBezTo>
                    <a:pt x="1097729" y="4789361"/>
                    <a:pt x="1058898" y="4791901"/>
                    <a:pt x="1019045" y="4789361"/>
                  </a:cubicBezTo>
                  <a:cubicBezTo>
                    <a:pt x="1000651" y="4788091"/>
                    <a:pt x="982257" y="4786821"/>
                    <a:pt x="963864" y="4785551"/>
                  </a:cubicBezTo>
                  <a:cubicBezTo>
                    <a:pt x="952623" y="4785551"/>
                    <a:pt x="942405" y="4786821"/>
                    <a:pt x="931164" y="4786821"/>
                  </a:cubicBezTo>
                  <a:cubicBezTo>
                    <a:pt x="902552" y="4785551"/>
                    <a:pt x="823868" y="4786821"/>
                    <a:pt x="795255" y="4785551"/>
                  </a:cubicBezTo>
                  <a:cubicBezTo>
                    <a:pt x="774818" y="4784281"/>
                    <a:pt x="366070" y="4793171"/>
                    <a:pt x="345633" y="4791901"/>
                  </a:cubicBezTo>
                  <a:cubicBezTo>
                    <a:pt x="340523" y="4791901"/>
                    <a:pt x="334392" y="4793171"/>
                    <a:pt x="329283" y="4793171"/>
                  </a:cubicBezTo>
                  <a:cubicBezTo>
                    <a:pt x="317020" y="4793171"/>
                    <a:pt x="305780" y="4794441"/>
                    <a:pt x="293517" y="4794441"/>
                  </a:cubicBezTo>
                  <a:cubicBezTo>
                    <a:pt x="262861" y="4794441"/>
                    <a:pt x="233227" y="4793171"/>
                    <a:pt x="202571" y="4791901"/>
                  </a:cubicBezTo>
                  <a:cubicBezTo>
                    <a:pt x="184177" y="4790631"/>
                    <a:pt x="165783" y="4789361"/>
                    <a:pt x="148412" y="4788091"/>
                  </a:cubicBezTo>
                  <a:cubicBezTo>
                    <a:pt x="115712" y="4786821"/>
                    <a:pt x="83012" y="4785551"/>
                    <a:pt x="48260" y="4785551"/>
                  </a:cubicBezTo>
                  <a:cubicBezTo>
                    <a:pt x="38100" y="4785551"/>
                    <a:pt x="29210" y="4785551"/>
                    <a:pt x="19050" y="4784281"/>
                  </a:cubicBezTo>
                  <a:cubicBezTo>
                    <a:pt x="10160" y="4783011"/>
                    <a:pt x="5080" y="4776661"/>
                    <a:pt x="7620" y="4767771"/>
                  </a:cubicBezTo>
                  <a:cubicBezTo>
                    <a:pt x="16510" y="4735799"/>
                    <a:pt x="12700" y="4642321"/>
                    <a:pt x="11430" y="4545102"/>
                  </a:cubicBezTo>
                  <a:cubicBezTo>
                    <a:pt x="10160" y="4346927"/>
                    <a:pt x="6350" y="4152490"/>
                    <a:pt x="7620" y="3954315"/>
                  </a:cubicBezTo>
                  <a:cubicBezTo>
                    <a:pt x="5080" y="3707531"/>
                    <a:pt x="0" y="652638"/>
                    <a:pt x="7620" y="402114"/>
                  </a:cubicBezTo>
                  <a:cubicBezTo>
                    <a:pt x="8890" y="353505"/>
                    <a:pt x="7620" y="301157"/>
                    <a:pt x="8890" y="252548"/>
                  </a:cubicBezTo>
                  <a:cubicBezTo>
                    <a:pt x="10160" y="174026"/>
                    <a:pt x="12700" y="88025"/>
                    <a:pt x="13970" y="44450"/>
                  </a:cubicBezTo>
                  <a:cubicBezTo>
                    <a:pt x="13970" y="41910"/>
                    <a:pt x="15240" y="39370"/>
                    <a:pt x="16510" y="38100"/>
                  </a:cubicBezTo>
                  <a:cubicBezTo>
                    <a:pt x="38100" y="35560"/>
                    <a:pt x="57465" y="30480"/>
                    <a:pt x="73815" y="29210"/>
                  </a:cubicBezTo>
                  <a:cubicBezTo>
                    <a:pt x="101406" y="25400"/>
                    <a:pt x="128996" y="22860"/>
                    <a:pt x="157609" y="20320"/>
                  </a:cubicBezTo>
                  <a:cubicBezTo>
                    <a:pt x="177024" y="17780"/>
                    <a:pt x="196440" y="16510"/>
                    <a:pt x="214833" y="13970"/>
                  </a:cubicBezTo>
                  <a:cubicBezTo>
                    <a:pt x="233227" y="11430"/>
                    <a:pt x="252642" y="8890"/>
                    <a:pt x="271036" y="8890"/>
                  </a:cubicBezTo>
                  <a:cubicBezTo>
                    <a:pt x="291473" y="7620"/>
                    <a:pt x="311911" y="10160"/>
                    <a:pt x="332348" y="8890"/>
                  </a:cubicBezTo>
                  <a:cubicBezTo>
                    <a:pt x="357895" y="8890"/>
                    <a:pt x="820802" y="6350"/>
                    <a:pt x="846349" y="5080"/>
                  </a:cubicBezTo>
                  <a:cubicBezTo>
                    <a:pt x="870874" y="3810"/>
                    <a:pt x="895399" y="2540"/>
                    <a:pt x="920945" y="2540"/>
                  </a:cubicBezTo>
                  <a:cubicBezTo>
                    <a:pt x="962842" y="1270"/>
                    <a:pt x="1003717" y="0"/>
                    <a:pt x="1045613" y="0"/>
                  </a:cubicBezTo>
                  <a:cubicBezTo>
                    <a:pt x="1062985" y="0"/>
                    <a:pt x="1081379" y="2540"/>
                    <a:pt x="1098751" y="2540"/>
                  </a:cubicBezTo>
                  <a:cubicBezTo>
                    <a:pt x="1146779" y="3810"/>
                    <a:pt x="1195828" y="5080"/>
                    <a:pt x="1243856" y="7620"/>
                  </a:cubicBezTo>
                  <a:cubicBezTo>
                    <a:pt x="1269403" y="8890"/>
                    <a:pt x="1294950" y="12700"/>
                    <a:pt x="1320496" y="16510"/>
                  </a:cubicBezTo>
                  <a:cubicBezTo>
                    <a:pt x="1326628" y="16510"/>
                    <a:pt x="1332759" y="16510"/>
                    <a:pt x="1337868" y="16510"/>
                  </a:cubicBezTo>
                  <a:cubicBezTo>
                    <a:pt x="1348283" y="17780"/>
                    <a:pt x="1357173" y="20320"/>
                    <a:pt x="1367333" y="21590"/>
                  </a:cubicBezTo>
                  <a:close/>
                  <a:moveTo>
                    <a:pt x="1377493" y="4780471"/>
                  </a:moveTo>
                  <a:cubicBezTo>
                    <a:pt x="1378763" y="4763961"/>
                    <a:pt x="1380033" y="4751261"/>
                    <a:pt x="1380033" y="4738561"/>
                  </a:cubicBezTo>
                  <a:cubicBezTo>
                    <a:pt x="1378763" y="4530146"/>
                    <a:pt x="1377493" y="4331970"/>
                    <a:pt x="1377493" y="4118838"/>
                  </a:cubicBezTo>
                  <a:cubicBezTo>
                    <a:pt x="1377493" y="4021620"/>
                    <a:pt x="1380033" y="3924402"/>
                    <a:pt x="1378763" y="3827184"/>
                  </a:cubicBezTo>
                  <a:cubicBezTo>
                    <a:pt x="1378763" y="3737444"/>
                    <a:pt x="1377493" y="3643965"/>
                    <a:pt x="1376223" y="3554225"/>
                  </a:cubicBezTo>
                  <a:cubicBezTo>
                    <a:pt x="1371143" y="3415876"/>
                    <a:pt x="1359713" y="551681"/>
                    <a:pt x="1359713" y="413332"/>
                  </a:cubicBezTo>
                  <a:cubicBezTo>
                    <a:pt x="1357173" y="297418"/>
                    <a:pt x="1354633" y="177765"/>
                    <a:pt x="1352093" y="63500"/>
                  </a:cubicBezTo>
                  <a:cubicBezTo>
                    <a:pt x="1350823" y="44450"/>
                    <a:pt x="1349553" y="43180"/>
                    <a:pt x="1334803" y="41910"/>
                  </a:cubicBezTo>
                  <a:cubicBezTo>
                    <a:pt x="1331737" y="41910"/>
                    <a:pt x="1329693" y="41910"/>
                    <a:pt x="1326628" y="40640"/>
                  </a:cubicBezTo>
                  <a:cubicBezTo>
                    <a:pt x="1301081" y="36830"/>
                    <a:pt x="1274512" y="31750"/>
                    <a:pt x="1248965" y="30480"/>
                  </a:cubicBezTo>
                  <a:cubicBezTo>
                    <a:pt x="1186631" y="26670"/>
                    <a:pt x="1123275" y="25400"/>
                    <a:pt x="1060942" y="22860"/>
                  </a:cubicBezTo>
                  <a:cubicBezTo>
                    <a:pt x="1051745" y="22860"/>
                    <a:pt x="1041526" y="22860"/>
                    <a:pt x="1032329" y="22860"/>
                  </a:cubicBezTo>
                  <a:cubicBezTo>
                    <a:pt x="1017001" y="22860"/>
                    <a:pt x="1001673" y="22860"/>
                    <a:pt x="987367" y="22860"/>
                  </a:cubicBezTo>
                  <a:cubicBezTo>
                    <a:pt x="954667" y="22860"/>
                    <a:pt x="921967" y="22860"/>
                    <a:pt x="890289" y="24130"/>
                  </a:cubicBezTo>
                  <a:cubicBezTo>
                    <a:pt x="862699" y="25400"/>
                    <a:pt x="397748" y="29210"/>
                    <a:pt x="370157" y="29210"/>
                  </a:cubicBezTo>
                  <a:cubicBezTo>
                    <a:pt x="325195" y="29210"/>
                    <a:pt x="280233" y="26670"/>
                    <a:pt x="235271" y="33020"/>
                  </a:cubicBezTo>
                  <a:cubicBezTo>
                    <a:pt x="211768" y="36830"/>
                    <a:pt x="189287" y="36830"/>
                    <a:pt x="166805" y="38100"/>
                  </a:cubicBezTo>
                  <a:cubicBezTo>
                    <a:pt x="127974" y="41910"/>
                    <a:pt x="89143" y="45720"/>
                    <a:pt x="49530" y="50800"/>
                  </a:cubicBezTo>
                  <a:cubicBezTo>
                    <a:pt x="36830" y="50800"/>
                    <a:pt x="34290" y="53340"/>
                    <a:pt x="33020" y="76808"/>
                  </a:cubicBezTo>
                  <a:cubicBezTo>
                    <a:pt x="31750" y="144113"/>
                    <a:pt x="31750" y="211417"/>
                    <a:pt x="30480" y="278722"/>
                  </a:cubicBezTo>
                  <a:cubicBezTo>
                    <a:pt x="29210" y="390897"/>
                    <a:pt x="26670" y="499333"/>
                    <a:pt x="25400" y="611507"/>
                  </a:cubicBezTo>
                  <a:cubicBezTo>
                    <a:pt x="20320" y="731160"/>
                    <a:pt x="26670" y="3655182"/>
                    <a:pt x="29210" y="3774835"/>
                  </a:cubicBezTo>
                  <a:cubicBezTo>
                    <a:pt x="29210" y="3901967"/>
                    <a:pt x="29210" y="4032838"/>
                    <a:pt x="30480" y="4159969"/>
                  </a:cubicBezTo>
                  <a:cubicBezTo>
                    <a:pt x="30480" y="4253448"/>
                    <a:pt x="33020" y="4346927"/>
                    <a:pt x="33020" y="4440406"/>
                  </a:cubicBezTo>
                  <a:cubicBezTo>
                    <a:pt x="33020" y="4541363"/>
                    <a:pt x="33020" y="4642321"/>
                    <a:pt x="31750" y="4738561"/>
                  </a:cubicBezTo>
                  <a:cubicBezTo>
                    <a:pt x="31750" y="4742371"/>
                    <a:pt x="31750" y="4744911"/>
                    <a:pt x="31750" y="4748721"/>
                  </a:cubicBezTo>
                  <a:cubicBezTo>
                    <a:pt x="31750" y="4758881"/>
                    <a:pt x="35560" y="4762691"/>
                    <a:pt x="44450" y="4762691"/>
                  </a:cubicBezTo>
                  <a:cubicBezTo>
                    <a:pt x="59509" y="4762691"/>
                    <a:pt x="73815" y="4763961"/>
                    <a:pt x="87100" y="4763961"/>
                  </a:cubicBezTo>
                  <a:cubicBezTo>
                    <a:pt x="106515" y="4763961"/>
                    <a:pt x="126952" y="4761421"/>
                    <a:pt x="146368" y="4763961"/>
                  </a:cubicBezTo>
                  <a:cubicBezTo>
                    <a:pt x="178046" y="4767771"/>
                    <a:pt x="209724" y="4770311"/>
                    <a:pt x="241402" y="4769041"/>
                  </a:cubicBezTo>
                  <a:cubicBezTo>
                    <a:pt x="261839" y="4767771"/>
                    <a:pt x="281255" y="4770311"/>
                    <a:pt x="301692" y="4770311"/>
                  </a:cubicBezTo>
                  <a:cubicBezTo>
                    <a:pt x="331326" y="4770311"/>
                    <a:pt x="360961" y="4769041"/>
                    <a:pt x="390595" y="4770311"/>
                  </a:cubicBezTo>
                  <a:cubicBezTo>
                    <a:pt x="434535" y="4771581"/>
                    <a:pt x="916858" y="4761421"/>
                    <a:pt x="961820" y="4763961"/>
                  </a:cubicBezTo>
                  <a:cubicBezTo>
                    <a:pt x="981236" y="4765231"/>
                    <a:pt x="1000651" y="4766501"/>
                    <a:pt x="1019045" y="4766501"/>
                  </a:cubicBezTo>
                  <a:cubicBezTo>
                    <a:pt x="1052767" y="4769041"/>
                    <a:pt x="1085466" y="4765231"/>
                    <a:pt x="1119188" y="4769041"/>
                  </a:cubicBezTo>
                  <a:cubicBezTo>
                    <a:pt x="1146779" y="4771581"/>
                    <a:pt x="1174369" y="4771581"/>
                    <a:pt x="1201959" y="4774121"/>
                  </a:cubicBezTo>
                  <a:cubicBezTo>
                    <a:pt x="1242834" y="4777931"/>
                    <a:pt x="1283709" y="4780471"/>
                    <a:pt x="1324584" y="4781741"/>
                  </a:cubicBezTo>
                  <a:cubicBezTo>
                    <a:pt x="1339912" y="4781741"/>
                    <a:pt x="1357173" y="4780471"/>
                    <a:pt x="1377493" y="4780471"/>
                  </a:cubicBezTo>
                  <a:close/>
                </a:path>
              </a:pathLst>
            </a:custGeom>
            <a:solidFill>
              <a:srgbClr val="EA5B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7" name="Google Shape;107;p15"/>
          <p:cNvGrpSpPr/>
          <p:nvPr/>
        </p:nvGrpSpPr>
        <p:grpSpPr>
          <a:xfrm rot="-235444">
            <a:off x="497123" y="598232"/>
            <a:ext cx="3249495" cy="4200963"/>
            <a:chOff x="0" y="-38100"/>
            <a:chExt cx="859595" cy="1098600"/>
          </a:xfrm>
        </p:grpSpPr>
        <p:sp>
          <p:nvSpPr>
            <p:cNvPr id="108" name="Google Shape;108;p15"/>
            <p:cNvSpPr/>
            <p:nvPr/>
          </p:nvSpPr>
          <p:spPr>
            <a:xfrm>
              <a:off x="0" y="0"/>
              <a:ext cx="859595" cy="1060365"/>
            </a:xfrm>
            <a:custGeom>
              <a:rect b="b" l="l" r="r" t="t"/>
              <a:pathLst>
                <a:path extrusionOk="0" h="1060365" w="859595">
                  <a:moveTo>
                    <a:pt x="0" y="0"/>
                  </a:moveTo>
                  <a:lnTo>
                    <a:pt x="859595" y="0"/>
                  </a:lnTo>
                  <a:lnTo>
                    <a:pt x="859595" y="1060365"/>
                  </a:lnTo>
                  <a:lnTo>
                    <a:pt x="0" y="1060365"/>
                  </a:lnTo>
                  <a:close/>
                </a:path>
              </a:pathLst>
            </a:custGeom>
            <a:solidFill>
              <a:srgbClr val="F1AF4B"/>
            </a:solidFill>
            <a:ln cap="sq" cmpd="sng" w="28575">
              <a:solidFill>
                <a:srgbClr val="000000"/>
              </a:solidFill>
              <a:prstDash val="solid"/>
              <a:miter lim="8000"/>
              <a:headEnd len="sm" w="sm" type="none"/>
              <a:tailEnd len="sm" w="sm" type="none"/>
            </a:ln>
          </p:spPr>
        </p:sp>
        <p:sp>
          <p:nvSpPr>
            <p:cNvPr id="109" name="Google Shape;109;p15"/>
            <p:cNvSpPr txBox="1"/>
            <p:nvPr/>
          </p:nvSpPr>
          <p:spPr>
            <a:xfrm>
              <a:off x="0" y="-38100"/>
              <a:ext cx="859500" cy="1098600"/>
            </a:xfrm>
            <a:prstGeom prst="rect">
              <a:avLst/>
            </a:prstGeom>
            <a:noFill/>
            <a:ln>
              <a:noFill/>
            </a:ln>
          </p:spPr>
          <p:txBody>
            <a:bodyPr anchorCtr="0" anchor="ctr" bIns="53600" lIns="53600" spcFirstLastPara="1" rIns="53600" wrap="square" tIns="53600">
              <a:noAutofit/>
            </a:bodyPr>
            <a:lstStyle/>
            <a:p>
              <a:pPr indent="0" lvl="0" marL="0" marR="0" rtl="0" algn="ctr">
                <a:lnSpc>
                  <a:spcPct val="109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0" name="Google Shape;110;p15"/>
          <p:cNvSpPr txBox="1"/>
          <p:nvPr/>
        </p:nvSpPr>
        <p:spPr>
          <a:xfrm>
            <a:off x="0" y="0"/>
            <a:ext cx="7772400" cy="492000"/>
          </a:xfrm>
          <a:prstGeom prst="rect">
            <a:avLst/>
          </a:prstGeom>
          <a:solidFill>
            <a:srgbClr val="FDE1DC"/>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2200">
                <a:latin typeface="Halant"/>
                <a:ea typeface="Halant"/>
                <a:cs typeface="Halant"/>
                <a:sym typeface="Halant"/>
              </a:rPr>
              <a:t>Fossil Profile Card #3</a:t>
            </a:r>
            <a:endParaRPr sz="2200">
              <a:solidFill>
                <a:srgbClr val="000000"/>
              </a:solidFill>
              <a:latin typeface="Halant"/>
              <a:ea typeface="Halant"/>
              <a:cs typeface="Halant"/>
              <a:sym typeface="Halant"/>
            </a:endParaRPr>
          </a:p>
        </p:txBody>
      </p:sp>
      <p:pic>
        <p:nvPicPr>
          <p:cNvPr id="111" name="Google Shape;111;p15"/>
          <p:cNvPicPr preferRelativeResize="0"/>
          <p:nvPr/>
        </p:nvPicPr>
        <p:blipFill>
          <a:blip r:embed="rId3">
            <a:alphaModFix/>
          </a:blip>
          <a:stretch>
            <a:fillRect/>
          </a:stretch>
        </p:blipFill>
        <p:spPr>
          <a:xfrm>
            <a:off x="381544" y="9500671"/>
            <a:ext cx="431174" cy="431174"/>
          </a:xfrm>
          <a:prstGeom prst="rect">
            <a:avLst/>
          </a:prstGeom>
          <a:noFill/>
          <a:ln>
            <a:noFill/>
          </a:ln>
        </p:spPr>
      </p:pic>
      <p:sp>
        <p:nvSpPr>
          <p:cNvPr id="112" name="Google Shape;112;p15"/>
          <p:cNvSpPr txBox="1"/>
          <p:nvPr/>
        </p:nvSpPr>
        <p:spPr>
          <a:xfrm>
            <a:off x="5533766" y="96244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3" name="Google Shape;113;p15"/>
          <p:cNvSpPr txBox="1"/>
          <p:nvPr/>
        </p:nvSpPr>
        <p:spPr>
          <a:xfrm>
            <a:off x="2966288" y="96244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4" name="Google Shape;114;p15"/>
          <p:cNvSpPr/>
          <p:nvPr/>
        </p:nvSpPr>
        <p:spPr>
          <a:xfrm rot="-263868">
            <a:off x="626448" y="1020639"/>
            <a:ext cx="2922505" cy="2916177"/>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5" name="Google Shape;115;p15"/>
          <p:cNvPicPr preferRelativeResize="0"/>
          <p:nvPr/>
        </p:nvPicPr>
        <p:blipFill>
          <a:blip r:embed="rId4">
            <a:alphaModFix/>
          </a:blip>
          <a:stretch>
            <a:fillRect/>
          </a:stretch>
        </p:blipFill>
        <p:spPr>
          <a:xfrm rot="-261038">
            <a:off x="699025" y="1102969"/>
            <a:ext cx="2777375" cy="2751513"/>
          </a:xfrm>
          <a:prstGeom prst="rect">
            <a:avLst/>
          </a:prstGeom>
          <a:noFill/>
          <a:ln>
            <a:noFill/>
          </a:ln>
        </p:spPr>
      </p:pic>
      <p:sp>
        <p:nvSpPr>
          <p:cNvPr id="116" name="Google Shape;116;p15"/>
          <p:cNvSpPr/>
          <p:nvPr/>
        </p:nvSpPr>
        <p:spPr>
          <a:xfrm rot="-263839">
            <a:off x="803065" y="4069534"/>
            <a:ext cx="2860220" cy="541286"/>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Reconstruction of KNM-ER 1813 at the Naturmuseum Senckenberg, Germany</a:t>
            </a:r>
            <a:endParaRPr sz="1100">
              <a:solidFill>
                <a:schemeClr val="dk1"/>
              </a:solidFill>
              <a:highlight>
                <a:srgbClr val="F8F9FA"/>
              </a:highlight>
              <a:latin typeface="Inter"/>
              <a:ea typeface="Inter"/>
              <a:cs typeface="Inter"/>
              <a:sym typeface="Inter"/>
            </a:endParaRPr>
          </a:p>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Hawks et. al, CC BY-SA 4.0</a:t>
            </a:r>
            <a:endParaRPr sz="1100">
              <a:solidFill>
                <a:schemeClr val="dk1"/>
              </a:solidFill>
              <a:highlight>
                <a:srgbClr val="F8F9FA"/>
              </a:highlight>
              <a:latin typeface="Inter"/>
              <a:ea typeface="Inter"/>
              <a:cs typeface="Inter"/>
              <a:sym typeface="Inter"/>
            </a:endParaRPr>
          </a:p>
        </p:txBody>
      </p:sp>
      <p:sp>
        <p:nvSpPr>
          <p:cNvPr id="117" name="Google Shape;117;p15"/>
          <p:cNvSpPr txBox="1"/>
          <p:nvPr/>
        </p:nvSpPr>
        <p:spPr>
          <a:xfrm>
            <a:off x="3336069" y="1269025"/>
            <a:ext cx="4815600" cy="600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900">
                <a:solidFill>
                  <a:srgbClr val="FFFFFF"/>
                </a:solidFill>
                <a:latin typeface="Plus Jakarta Sans"/>
                <a:ea typeface="Plus Jakarta Sans"/>
                <a:cs typeface="Plus Jakarta Sans"/>
                <a:sym typeface="Plus Jakarta Sans"/>
              </a:rPr>
              <a:t>HOMO HABILIS</a:t>
            </a:r>
            <a:endParaRPr/>
          </a:p>
        </p:txBody>
      </p:sp>
      <p:sp>
        <p:nvSpPr>
          <p:cNvPr id="118" name="Google Shape;118;p15"/>
          <p:cNvSpPr/>
          <p:nvPr/>
        </p:nvSpPr>
        <p:spPr>
          <a:xfrm>
            <a:off x="4074375" y="2643775"/>
            <a:ext cx="3339000" cy="1779900"/>
          </a:xfrm>
          <a:prstGeom prst="rect">
            <a:avLst/>
          </a:prstGeom>
          <a:no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p:txBody>
      </p:sp>
      <p:sp>
        <p:nvSpPr>
          <p:cNvPr id="119" name="Google Shape;119;p15"/>
          <p:cNvSpPr txBox="1"/>
          <p:nvPr/>
        </p:nvSpPr>
        <p:spPr>
          <a:xfrm>
            <a:off x="4254825" y="2725325"/>
            <a:ext cx="2978100" cy="197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Inter"/>
                <a:ea typeface="Inter"/>
                <a:cs typeface="Inter"/>
                <a:sym typeface="Inter"/>
              </a:rPr>
              <a:t>Quick Facts</a:t>
            </a:r>
            <a:endParaRPr b="1" sz="1800">
              <a:solidFill>
                <a:schemeClr val="dk1"/>
              </a:solidFill>
              <a:latin typeface="Inter"/>
              <a:ea typeface="Inter"/>
              <a:cs typeface="Inter"/>
              <a:sym typeface="Inter"/>
            </a:endParaRPr>
          </a:p>
          <a:p>
            <a:pPr indent="0" lvl="0" marL="0" rtl="0" algn="ctr">
              <a:spcBef>
                <a:spcPts val="0"/>
              </a:spcBef>
              <a:spcAft>
                <a:spcPts val="0"/>
              </a:spcAft>
              <a:buNone/>
            </a:pPr>
            <a:r>
              <a:t/>
            </a:r>
            <a:endParaRPr b="1" sz="5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Nickname: “</a:t>
            </a:r>
            <a:r>
              <a:rPr lang="en" sz="1200">
                <a:solidFill>
                  <a:schemeClr val="dk1"/>
                </a:solidFill>
                <a:latin typeface="Inter"/>
                <a:ea typeface="Inter"/>
                <a:cs typeface="Inter"/>
                <a:sym typeface="Inter"/>
              </a:rPr>
              <a:t>Handy Man”</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Discovery Date: </a:t>
            </a:r>
            <a:r>
              <a:rPr lang="en" sz="1200">
                <a:solidFill>
                  <a:schemeClr val="dk1"/>
                </a:solidFill>
                <a:latin typeface="Inter"/>
                <a:ea typeface="Inter"/>
                <a:cs typeface="Inter"/>
                <a:sym typeface="Inter"/>
              </a:rPr>
              <a:t>1960</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Where Lived: </a:t>
            </a:r>
            <a:r>
              <a:rPr lang="en" sz="1200">
                <a:solidFill>
                  <a:schemeClr val="dk1"/>
                </a:solidFill>
                <a:latin typeface="Inter"/>
                <a:ea typeface="Inter"/>
                <a:cs typeface="Inter"/>
                <a:sym typeface="Inter"/>
              </a:rPr>
              <a:t>Eastern and Southern Africa</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When Lived: </a:t>
            </a:r>
            <a:r>
              <a:rPr lang="en" sz="1200">
                <a:solidFill>
                  <a:schemeClr val="dk1"/>
                </a:solidFill>
                <a:latin typeface="Inter"/>
                <a:ea typeface="Inter"/>
                <a:cs typeface="Inter"/>
                <a:sym typeface="Inter"/>
              </a:rPr>
              <a:t>2.4 million to 1.4 million years ago</a:t>
            </a:r>
            <a:endParaRPr sz="1200">
              <a:solidFill>
                <a:schemeClr val="dk1"/>
              </a:solidFill>
              <a:latin typeface="Inter"/>
              <a:ea typeface="Inter"/>
              <a:cs typeface="Inter"/>
              <a:sym typeface="Inter"/>
            </a:endParaRPr>
          </a:p>
        </p:txBody>
      </p:sp>
      <p:sp>
        <p:nvSpPr>
          <p:cNvPr id="120" name="Google Shape;120;p15"/>
          <p:cNvSpPr txBox="1"/>
          <p:nvPr/>
        </p:nvSpPr>
        <p:spPr>
          <a:xfrm>
            <a:off x="519000" y="5132813"/>
            <a:ext cx="4600800" cy="361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Homo habilis, one of the earliest members of the human genus, had a slightly larger brain and smaller face and teeth than earlier species like Australopithecus. However, it still had some ape-like features, such as long arms and a forward-sloping face.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Its name, which means ‘handy man’, was given in 1964 because this species was thought to represent the first maker of stone tools.Early Homo had smaller teeth than Australopithecus, but their tooth enamel was still thick and their jaws were still strong, indicating their teeth were still adapted chewing some hard foods (possibly only seasonally when their preferred foods became less available).  Dental microwear studies suggest that the diet of H. habilis was flexible and versatile and that they were capable of eating a broad range of foods, including some tougher foods like leaves, woody plants, and some animal tissues, but that they did not routinely consume or specialize in eating hard foods like brittle nuts or seeds, dried meat, or very hard tubers.</a:t>
            </a:r>
            <a:endParaRPr sz="1200">
              <a:solidFill>
                <a:schemeClr val="dk1"/>
              </a:solidFill>
              <a:latin typeface="Inter"/>
              <a:ea typeface="Inter"/>
              <a:cs typeface="Inter"/>
              <a:sym typeface="Inter"/>
            </a:endParaRPr>
          </a:p>
        </p:txBody>
      </p:sp>
      <p:sp>
        <p:nvSpPr>
          <p:cNvPr id="121" name="Google Shape;121;p15"/>
          <p:cNvSpPr txBox="1"/>
          <p:nvPr/>
        </p:nvSpPr>
        <p:spPr>
          <a:xfrm>
            <a:off x="484325" y="8971250"/>
            <a:ext cx="7160700" cy="492000"/>
          </a:xfrm>
          <a:prstGeom prst="rect">
            <a:avLst/>
          </a:prstGeom>
          <a:noFill/>
          <a:ln cap="flat" cmpd="sng" w="9525">
            <a:solidFill>
              <a:srgbClr val="EA5B3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a:t>
            </a:r>
            <a:r>
              <a:rPr lang="en" sz="1200">
                <a:solidFill>
                  <a:schemeClr val="dk1"/>
                </a:solidFill>
                <a:latin typeface="Halant"/>
                <a:ea typeface="Halant"/>
                <a:cs typeface="Halant"/>
                <a:sym typeface="Halant"/>
              </a:rPr>
              <a:t> Smithsonian National Museum of Natural History. "</a:t>
            </a:r>
            <a:r>
              <a:rPr i="1" lang="en" sz="1200">
                <a:solidFill>
                  <a:schemeClr val="dk1"/>
                </a:solidFill>
                <a:latin typeface="Halant"/>
                <a:ea typeface="Halant"/>
                <a:cs typeface="Halant"/>
                <a:sym typeface="Halant"/>
              </a:rPr>
              <a:t>Homo habilis</a:t>
            </a:r>
            <a:r>
              <a:rPr lang="en" sz="1200">
                <a:solidFill>
                  <a:schemeClr val="dk1"/>
                </a:solidFill>
                <a:latin typeface="Halant"/>
                <a:ea typeface="Halant"/>
                <a:cs typeface="Halant"/>
                <a:sym typeface="Halant"/>
              </a:rPr>
              <a:t>." </a:t>
            </a:r>
            <a:r>
              <a:rPr i="1" lang="en" sz="1200">
                <a:solidFill>
                  <a:schemeClr val="dk1"/>
                </a:solidFill>
                <a:latin typeface="Halant"/>
                <a:ea typeface="Halant"/>
                <a:cs typeface="Halant"/>
                <a:sym typeface="Halant"/>
              </a:rPr>
              <a:t>Human Origins</a:t>
            </a:r>
            <a:r>
              <a:rPr lang="en" sz="1200">
                <a:solidFill>
                  <a:schemeClr val="dk1"/>
                </a:solidFill>
                <a:latin typeface="Halant"/>
                <a:ea typeface="Halant"/>
                <a:cs typeface="Halant"/>
                <a:sym typeface="Halant"/>
              </a:rPr>
              <a:t>, Smithsonian Institution.</a:t>
            </a:r>
            <a:endParaRPr sz="1200">
              <a:solidFill>
                <a:schemeClr val="dk1"/>
              </a:solidFill>
              <a:latin typeface="Halant"/>
              <a:ea typeface="Halant"/>
              <a:cs typeface="Halant"/>
              <a:sym typeface="Halant"/>
            </a:endParaRPr>
          </a:p>
        </p:txBody>
      </p:sp>
      <p:pic>
        <p:nvPicPr>
          <p:cNvPr id="122" name="Google Shape;122;p15"/>
          <p:cNvPicPr preferRelativeResize="0"/>
          <p:nvPr/>
        </p:nvPicPr>
        <p:blipFill>
          <a:blip r:embed="rId5">
            <a:alphaModFix/>
          </a:blip>
          <a:stretch>
            <a:fillRect/>
          </a:stretch>
        </p:blipFill>
        <p:spPr>
          <a:xfrm>
            <a:off x="5262488" y="5132825"/>
            <a:ext cx="2382475" cy="2823675"/>
          </a:xfrm>
          <a:prstGeom prst="rect">
            <a:avLst/>
          </a:prstGeom>
          <a:noFill/>
          <a:ln>
            <a:noFill/>
          </a:ln>
        </p:spPr>
      </p:pic>
      <p:sp>
        <p:nvSpPr>
          <p:cNvPr id="123" name="Google Shape;123;p15"/>
          <p:cNvSpPr/>
          <p:nvPr/>
        </p:nvSpPr>
        <p:spPr>
          <a:xfrm rot="-866">
            <a:off x="5262500" y="8043952"/>
            <a:ext cx="2382600" cy="699600"/>
          </a:xfrm>
          <a:prstGeom prst="rect">
            <a:avLst/>
          </a:prstGeom>
          <a:solidFill>
            <a:schemeClr val="lt1"/>
          </a:solidFill>
          <a:ln cap="flat" cmpd="sng" w="19050">
            <a:solidFill>
              <a:srgbClr val="F1AF4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Homo habilis - forensic facial reconstruction, 2013,</a:t>
            </a:r>
            <a:endParaRPr sz="1100">
              <a:solidFill>
                <a:schemeClr val="dk1"/>
              </a:solidFill>
              <a:highlight>
                <a:srgbClr val="F8F9FA"/>
              </a:highlight>
              <a:latin typeface="Inter"/>
              <a:ea typeface="Inter"/>
              <a:cs typeface="Inter"/>
              <a:sym typeface="Inter"/>
            </a:endParaRPr>
          </a:p>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Cicero Moraes, CC BY-SA 4.0</a:t>
            </a:r>
            <a:endParaRPr sz="1100">
              <a:solidFill>
                <a:schemeClr val="dk1"/>
              </a:solidFill>
              <a:highlight>
                <a:srgbClr val="F8F9FA"/>
              </a:highlight>
              <a:latin typeface="Inter"/>
              <a:ea typeface="Inter"/>
              <a:cs typeface="Inter"/>
              <a:sym typeface="Inter"/>
            </a:endParaRPr>
          </a:p>
        </p:txBody>
      </p:sp>
      <p:sp>
        <p:nvSpPr>
          <p:cNvPr id="124" name="Google Shape;124;p15"/>
          <p:cNvSpPr/>
          <p:nvPr/>
        </p:nvSpPr>
        <p:spPr>
          <a:xfrm rot="-5608544">
            <a:off x="110382" y="710026"/>
            <a:ext cx="758987" cy="548506"/>
          </a:xfrm>
          <a:custGeom>
            <a:rect b="b" l="l" r="r" t="t"/>
            <a:pathLst>
              <a:path extrusionOk="0" h="487631" w="657346">
                <a:moveTo>
                  <a:pt x="0" y="0"/>
                </a:moveTo>
                <a:lnTo>
                  <a:pt x="657346" y="0"/>
                </a:lnTo>
                <a:lnTo>
                  <a:pt x="657346" y="487631"/>
                </a:lnTo>
                <a:lnTo>
                  <a:pt x="0" y="487631"/>
                </a:lnTo>
                <a:lnTo>
                  <a:pt x="0" y="0"/>
                </a:lnTo>
                <a:close/>
              </a:path>
            </a:pathLst>
          </a:custGeom>
          <a:blipFill rotWithShape="1">
            <a:blip r:embed="rId6">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pSp>
        <p:nvGrpSpPr>
          <p:cNvPr id="129" name="Google Shape;129;p16"/>
          <p:cNvGrpSpPr/>
          <p:nvPr/>
        </p:nvGrpSpPr>
        <p:grpSpPr>
          <a:xfrm rot="-5400000">
            <a:off x="4811952" y="-838572"/>
            <a:ext cx="1312620" cy="4815525"/>
            <a:chOff x="-3810" y="0"/>
            <a:chExt cx="1401623" cy="4798251"/>
          </a:xfrm>
        </p:grpSpPr>
        <p:sp>
          <p:nvSpPr>
            <p:cNvPr id="130" name="Google Shape;130;p16"/>
            <p:cNvSpPr/>
            <p:nvPr/>
          </p:nvSpPr>
          <p:spPr>
            <a:xfrm>
              <a:off x="10160" y="16510"/>
              <a:ext cx="1372413" cy="4771581"/>
            </a:xfrm>
            <a:custGeom>
              <a:rect b="b" l="l" r="r" t="t"/>
              <a:pathLst>
                <a:path extrusionOk="0" h="4771581" w="1372413">
                  <a:moveTo>
                    <a:pt x="1372413" y="4771581"/>
                  </a:moveTo>
                  <a:lnTo>
                    <a:pt x="0" y="4763961"/>
                  </a:lnTo>
                  <a:lnTo>
                    <a:pt x="0" y="1668136"/>
                  </a:lnTo>
                  <a:lnTo>
                    <a:pt x="17780" y="19050"/>
                  </a:lnTo>
                  <a:lnTo>
                    <a:pt x="682164" y="0"/>
                  </a:lnTo>
                  <a:lnTo>
                    <a:pt x="1353363" y="5080"/>
                  </a:lnTo>
                  <a:close/>
                </a:path>
              </a:pathLst>
            </a:custGeom>
            <a:solidFill>
              <a:schemeClr val="dk2"/>
            </a:solidFill>
            <a:ln>
              <a:noFill/>
            </a:ln>
          </p:spPr>
        </p:sp>
        <p:sp>
          <p:nvSpPr>
            <p:cNvPr id="131" name="Google Shape;131;p16"/>
            <p:cNvSpPr/>
            <p:nvPr/>
          </p:nvSpPr>
          <p:spPr>
            <a:xfrm>
              <a:off x="-3810" y="0"/>
              <a:ext cx="1401623" cy="4798251"/>
            </a:xfrm>
            <a:custGeom>
              <a:rect b="b" l="l" r="r" t="t"/>
              <a:pathLst>
                <a:path extrusionOk="0" h="4798251" w="1401623">
                  <a:moveTo>
                    <a:pt x="1367333" y="21590"/>
                  </a:moveTo>
                  <a:cubicBezTo>
                    <a:pt x="1368603" y="34290"/>
                    <a:pt x="1368603" y="44450"/>
                    <a:pt x="1369873" y="54610"/>
                  </a:cubicBezTo>
                  <a:cubicBezTo>
                    <a:pt x="1372413" y="136634"/>
                    <a:pt x="1373683" y="241331"/>
                    <a:pt x="1376223" y="342288"/>
                  </a:cubicBezTo>
                  <a:cubicBezTo>
                    <a:pt x="1376223" y="488115"/>
                    <a:pt x="1388923" y="3363528"/>
                    <a:pt x="1395273" y="3509355"/>
                  </a:cubicBezTo>
                  <a:cubicBezTo>
                    <a:pt x="1401623" y="3729966"/>
                    <a:pt x="1397813" y="3954315"/>
                    <a:pt x="1397813" y="4174925"/>
                  </a:cubicBezTo>
                  <a:cubicBezTo>
                    <a:pt x="1397813" y="4369362"/>
                    <a:pt x="1399083" y="4548841"/>
                    <a:pt x="1400353" y="4737291"/>
                  </a:cubicBezTo>
                  <a:cubicBezTo>
                    <a:pt x="1400353" y="4758881"/>
                    <a:pt x="1400353" y="4772851"/>
                    <a:pt x="1400353" y="4796981"/>
                  </a:cubicBezTo>
                  <a:cubicBezTo>
                    <a:pt x="1377493" y="4796981"/>
                    <a:pt x="1357173" y="4798251"/>
                    <a:pt x="1337868" y="4796981"/>
                  </a:cubicBezTo>
                  <a:cubicBezTo>
                    <a:pt x="1271447" y="4791901"/>
                    <a:pt x="1204003" y="4798251"/>
                    <a:pt x="1137582" y="4793171"/>
                  </a:cubicBezTo>
                  <a:cubicBezTo>
                    <a:pt x="1097729" y="4789361"/>
                    <a:pt x="1058898" y="4791901"/>
                    <a:pt x="1019045" y="4789361"/>
                  </a:cubicBezTo>
                  <a:cubicBezTo>
                    <a:pt x="1000651" y="4788091"/>
                    <a:pt x="982257" y="4786821"/>
                    <a:pt x="963864" y="4785551"/>
                  </a:cubicBezTo>
                  <a:cubicBezTo>
                    <a:pt x="952623" y="4785551"/>
                    <a:pt x="942405" y="4786821"/>
                    <a:pt x="931164" y="4786821"/>
                  </a:cubicBezTo>
                  <a:cubicBezTo>
                    <a:pt x="902552" y="4785551"/>
                    <a:pt x="823868" y="4786821"/>
                    <a:pt x="795255" y="4785551"/>
                  </a:cubicBezTo>
                  <a:cubicBezTo>
                    <a:pt x="774818" y="4784281"/>
                    <a:pt x="366070" y="4793171"/>
                    <a:pt x="345633" y="4791901"/>
                  </a:cubicBezTo>
                  <a:cubicBezTo>
                    <a:pt x="340523" y="4791901"/>
                    <a:pt x="334392" y="4793171"/>
                    <a:pt x="329283" y="4793171"/>
                  </a:cubicBezTo>
                  <a:cubicBezTo>
                    <a:pt x="317020" y="4793171"/>
                    <a:pt x="305780" y="4794441"/>
                    <a:pt x="293517" y="4794441"/>
                  </a:cubicBezTo>
                  <a:cubicBezTo>
                    <a:pt x="262861" y="4794441"/>
                    <a:pt x="233227" y="4793171"/>
                    <a:pt x="202571" y="4791901"/>
                  </a:cubicBezTo>
                  <a:cubicBezTo>
                    <a:pt x="184177" y="4790631"/>
                    <a:pt x="165783" y="4789361"/>
                    <a:pt x="148412" y="4788091"/>
                  </a:cubicBezTo>
                  <a:cubicBezTo>
                    <a:pt x="115712" y="4786821"/>
                    <a:pt x="83012" y="4785551"/>
                    <a:pt x="48260" y="4785551"/>
                  </a:cubicBezTo>
                  <a:cubicBezTo>
                    <a:pt x="38100" y="4785551"/>
                    <a:pt x="29210" y="4785551"/>
                    <a:pt x="19050" y="4784281"/>
                  </a:cubicBezTo>
                  <a:cubicBezTo>
                    <a:pt x="10160" y="4783011"/>
                    <a:pt x="5080" y="4776661"/>
                    <a:pt x="7620" y="4767771"/>
                  </a:cubicBezTo>
                  <a:cubicBezTo>
                    <a:pt x="16510" y="4735799"/>
                    <a:pt x="12700" y="4642321"/>
                    <a:pt x="11430" y="4545102"/>
                  </a:cubicBezTo>
                  <a:cubicBezTo>
                    <a:pt x="10160" y="4346927"/>
                    <a:pt x="6350" y="4152490"/>
                    <a:pt x="7620" y="3954315"/>
                  </a:cubicBezTo>
                  <a:cubicBezTo>
                    <a:pt x="5080" y="3707531"/>
                    <a:pt x="0" y="652638"/>
                    <a:pt x="7620" y="402114"/>
                  </a:cubicBezTo>
                  <a:cubicBezTo>
                    <a:pt x="8890" y="353505"/>
                    <a:pt x="7620" y="301157"/>
                    <a:pt x="8890" y="252548"/>
                  </a:cubicBezTo>
                  <a:cubicBezTo>
                    <a:pt x="10160" y="174026"/>
                    <a:pt x="12700" y="88025"/>
                    <a:pt x="13970" y="44450"/>
                  </a:cubicBezTo>
                  <a:cubicBezTo>
                    <a:pt x="13970" y="41910"/>
                    <a:pt x="15240" y="39370"/>
                    <a:pt x="16510" y="38100"/>
                  </a:cubicBezTo>
                  <a:cubicBezTo>
                    <a:pt x="38100" y="35560"/>
                    <a:pt x="57465" y="30480"/>
                    <a:pt x="73815" y="29210"/>
                  </a:cubicBezTo>
                  <a:cubicBezTo>
                    <a:pt x="101406" y="25400"/>
                    <a:pt x="128996" y="22860"/>
                    <a:pt x="157609" y="20320"/>
                  </a:cubicBezTo>
                  <a:cubicBezTo>
                    <a:pt x="177024" y="17780"/>
                    <a:pt x="196440" y="16510"/>
                    <a:pt x="214833" y="13970"/>
                  </a:cubicBezTo>
                  <a:cubicBezTo>
                    <a:pt x="233227" y="11430"/>
                    <a:pt x="252642" y="8890"/>
                    <a:pt x="271036" y="8890"/>
                  </a:cubicBezTo>
                  <a:cubicBezTo>
                    <a:pt x="291473" y="7620"/>
                    <a:pt x="311911" y="10160"/>
                    <a:pt x="332348" y="8890"/>
                  </a:cubicBezTo>
                  <a:cubicBezTo>
                    <a:pt x="357895" y="8890"/>
                    <a:pt x="820802" y="6350"/>
                    <a:pt x="846349" y="5080"/>
                  </a:cubicBezTo>
                  <a:cubicBezTo>
                    <a:pt x="870874" y="3810"/>
                    <a:pt x="895399" y="2540"/>
                    <a:pt x="920945" y="2540"/>
                  </a:cubicBezTo>
                  <a:cubicBezTo>
                    <a:pt x="962842" y="1270"/>
                    <a:pt x="1003717" y="0"/>
                    <a:pt x="1045613" y="0"/>
                  </a:cubicBezTo>
                  <a:cubicBezTo>
                    <a:pt x="1062985" y="0"/>
                    <a:pt x="1081379" y="2540"/>
                    <a:pt x="1098751" y="2540"/>
                  </a:cubicBezTo>
                  <a:cubicBezTo>
                    <a:pt x="1146779" y="3810"/>
                    <a:pt x="1195828" y="5080"/>
                    <a:pt x="1243856" y="7620"/>
                  </a:cubicBezTo>
                  <a:cubicBezTo>
                    <a:pt x="1269403" y="8890"/>
                    <a:pt x="1294950" y="12700"/>
                    <a:pt x="1320496" y="16510"/>
                  </a:cubicBezTo>
                  <a:cubicBezTo>
                    <a:pt x="1326628" y="16510"/>
                    <a:pt x="1332759" y="16510"/>
                    <a:pt x="1337868" y="16510"/>
                  </a:cubicBezTo>
                  <a:cubicBezTo>
                    <a:pt x="1348283" y="17780"/>
                    <a:pt x="1357173" y="20320"/>
                    <a:pt x="1367333" y="21590"/>
                  </a:cubicBezTo>
                  <a:close/>
                  <a:moveTo>
                    <a:pt x="1377493" y="4780471"/>
                  </a:moveTo>
                  <a:cubicBezTo>
                    <a:pt x="1378763" y="4763961"/>
                    <a:pt x="1380033" y="4751261"/>
                    <a:pt x="1380033" y="4738561"/>
                  </a:cubicBezTo>
                  <a:cubicBezTo>
                    <a:pt x="1378763" y="4530146"/>
                    <a:pt x="1377493" y="4331970"/>
                    <a:pt x="1377493" y="4118838"/>
                  </a:cubicBezTo>
                  <a:cubicBezTo>
                    <a:pt x="1377493" y="4021620"/>
                    <a:pt x="1380033" y="3924402"/>
                    <a:pt x="1378763" y="3827184"/>
                  </a:cubicBezTo>
                  <a:cubicBezTo>
                    <a:pt x="1378763" y="3737444"/>
                    <a:pt x="1377493" y="3643965"/>
                    <a:pt x="1376223" y="3554225"/>
                  </a:cubicBezTo>
                  <a:cubicBezTo>
                    <a:pt x="1371143" y="3415876"/>
                    <a:pt x="1359713" y="551681"/>
                    <a:pt x="1359713" y="413332"/>
                  </a:cubicBezTo>
                  <a:cubicBezTo>
                    <a:pt x="1357173" y="297418"/>
                    <a:pt x="1354633" y="177765"/>
                    <a:pt x="1352093" y="63500"/>
                  </a:cubicBezTo>
                  <a:cubicBezTo>
                    <a:pt x="1350823" y="44450"/>
                    <a:pt x="1349553" y="43180"/>
                    <a:pt x="1334803" y="41910"/>
                  </a:cubicBezTo>
                  <a:cubicBezTo>
                    <a:pt x="1331737" y="41910"/>
                    <a:pt x="1329693" y="41910"/>
                    <a:pt x="1326628" y="40640"/>
                  </a:cubicBezTo>
                  <a:cubicBezTo>
                    <a:pt x="1301081" y="36830"/>
                    <a:pt x="1274512" y="31750"/>
                    <a:pt x="1248965" y="30480"/>
                  </a:cubicBezTo>
                  <a:cubicBezTo>
                    <a:pt x="1186631" y="26670"/>
                    <a:pt x="1123275" y="25400"/>
                    <a:pt x="1060942" y="22860"/>
                  </a:cubicBezTo>
                  <a:cubicBezTo>
                    <a:pt x="1051745" y="22860"/>
                    <a:pt x="1041526" y="22860"/>
                    <a:pt x="1032329" y="22860"/>
                  </a:cubicBezTo>
                  <a:cubicBezTo>
                    <a:pt x="1017001" y="22860"/>
                    <a:pt x="1001673" y="22860"/>
                    <a:pt x="987367" y="22860"/>
                  </a:cubicBezTo>
                  <a:cubicBezTo>
                    <a:pt x="954667" y="22860"/>
                    <a:pt x="921967" y="22860"/>
                    <a:pt x="890289" y="24130"/>
                  </a:cubicBezTo>
                  <a:cubicBezTo>
                    <a:pt x="862699" y="25400"/>
                    <a:pt x="397748" y="29210"/>
                    <a:pt x="370157" y="29210"/>
                  </a:cubicBezTo>
                  <a:cubicBezTo>
                    <a:pt x="325195" y="29210"/>
                    <a:pt x="280233" y="26670"/>
                    <a:pt x="235271" y="33020"/>
                  </a:cubicBezTo>
                  <a:cubicBezTo>
                    <a:pt x="211768" y="36830"/>
                    <a:pt x="189287" y="36830"/>
                    <a:pt x="166805" y="38100"/>
                  </a:cubicBezTo>
                  <a:cubicBezTo>
                    <a:pt x="127974" y="41910"/>
                    <a:pt x="89143" y="45720"/>
                    <a:pt x="49530" y="50800"/>
                  </a:cubicBezTo>
                  <a:cubicBezTo>
                    <a:pt x="36830" y="50800"/>
                    <a:pt x="34290" y="53340"/>
                    <a:pt x="33020" y="76808"/>
                  </a:cubicBezTo>
                  <a:cubicBezTo>
                    <a:pt x="31750" y="144113"/>
                    <a:pt x="31750" y="211417"/>
                    <a:pt x="30480" y="278722"/>
                  </a:cubicBezTo>
                  <a:cubicBezTo>
                    <a:pt x="29210" y="390897"/>
                    <a:pt x="26670" y="499333"/>
                    <a:pt x="25400" y="611507"/>
                  </a:cubicBezTo>
                  <a:cubicBezTo>
                    <a:pt x="20320" y="731160"/>
                    <a:pt x="26670" y="3655182"/>
                    <a:pt x="29210" y="3774835"/>
                  </a:cubicBezTo>
                  <a:cubicBezTo>
                    <a:pt x="29210" y="3901967"/>
                    <a:pt x="29210" y="4032838"/>
                    <a:pt x="30480" y="4159969"/>
                  </a:cubicBezTo>
                  <a:cubicBezTo>
                    <a:pt x="30480" y="4253448"/>
                    <a:pt x="33020" y="4346927"/>
                    <a:pt x="33020" y="4440406"/>
                  </a:cubicBezTo>
                  <a:cubicBezTo>
                    <a:pt x="33020" y="4541363"/>
                    <a:pt x="33020" y="4642321"/>
                    <a:pt x="31750" y="4738561"/>
                  </a:cubicBezTo>
                  <a:cubicBezTo>
                    <a:pt x="31750" y="4742371"/>
                    <a:pt x="31750" y="4744911"/>
                    <a:pt x="31750" y="4748721"/>
                  </a:cubicBezTo>
                  <a:cubicBezTo>
                    <a:pt x="31750" y="4758881"/>
                    <a:pt x="35560" y="4762691"/>
                    <a:pt x="44450" y="4762691"/>
                  </a:cubicBezTo>
                  <a:cubicBezTo>
                    <a:pt x="59509" y="4762691"/>
                    <a:pt x="73815" y="4763961"/>
                    <a:pt x="87100" y="4763961"/>
                  </a:cubicBezTo>
                  <a:cubicBezTo>
                    <a:pt x="106515" y="4763961"/>
                    <a:pt x="126952" y="4761421"/>
                    <a:pt x="146368" y="4763961"/>
                  </a:cubicBezTo>
                  <a:cubicBezTo>
                    <a:pt x="178046" y="4767771"/>
                    <a:pt x="209724" y="4770311"/>
                    <a:pt x="241402" y="4769041"/>
                  </a:cubicBezTo>
                  <a:cubicBezTo>
                    <a:pt x="261839" y="4767771"/>
                    <a:pt x="281255" y="4770311"/>
                    <a:pt x="301692" y="4770311"/>
                  </a:cubicBezTo>
                  <a:cubicBezTo>
                    <a:pt x="331326" y="4770311"/>
                    <a:pt x="360961" y="4769041"/>
                    <a:pt x="390595" y="4770311"/>
                  </a:cubicBezTo>
                  <a:cubicBezTo>
                    <a:pt x="434535" y="4771581"/>
                    <a:pt x="916858" y="4761421"/>
                    <a:pt x="961820" y="4763961"/>
                  </a:cubicBezTo>
                  <a:cubicBezTo>
                    <a:pt x="981236" y="4765231"/>
                    <a:pt x="1000651" y="4766501"/>
                    <a:pt x="1019045" y="4766501"/>
                  </a:cubicBezTo>
                  <a:cubicBezTo>
                    <a:pt x="1052767" y="4769041"/>
                    <a:pt x="1085466" y="4765231"/>
                    <a:pt x="1119188" y="4769041"/>
                  </a:cubicBezTo>
                  <a:cubicBezTo>
                    <a:pt x="1146779" y="4771581"/>
                    <a:pt x="1174369" y="4771581"/>
                    <a:pt x="1201959" y="4774121"/>
                  </a:cubicBezTo>
                  <a:cubicBezTo>
                    <a:pt x="1242834" y="4777931"/>
                    <a:pt x="1283709" y="4780471"/>
                    <a:pt x="1324584" y="4781741"/>
                  </a:cubicBezTo>
                  <a:cubicBezTo>
                    <a:pt x="1339912" y="4781741"/>
                    <a:pt x="1357173" y="4780471"/>
                    <a:pt x="1377493" y="478047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2" name="Google Shape;132;p16"/>
          <p:cNvGrpSpPr/>
          <p:nvPr/>
        </p:nvGrpSpPr>
        <p:grpSpPr>
          <a:xfrm rot="-235444">
            <a:off x="497123" y="598232"/>
            <a:ext cx="3249495" cy="4200963"/>
            <a:chOff x="0" y="-38100"/>
            <a:chExt cx="859595" cy="1098600"/>
          </a:xfrm>
        </p:grpSpPr>
        <p:sp>
          <p:nvSpPr>
            <p:cNvPr id="133" name="Google Shape;133;p16"/>
            <p:cNvSpPr/>
            <p:nvPr/>
          </p:nvSpPr>
          <p:spPr>
            <a:xfrm>
              <a:off x="0" y="0"/>
              <a:ext cx="859595" cy="1060365"/>
            </a:xfrm>
            <a:custGeom>
              <a:rect b="b" l="l" r="r" t="t"/>
              <a:pathLst>
                <a:path extrusionOk="0" h="1060365" w="859595">
                  <a:moveTo>
                    <a:pt x="0" y="0"/>
                  </a:moveTo>
                  <a:lnTo>
                    <a:pt x="859595" y="0"/>
                  </a:lnTo>
                  <a:lnTo>
                    <a:pt x="859595" y="1060365"/>
                  </a:lnTo>
                  <a:lnTo>
                    <a:pt x="0" y="1060365"/>
                  </a:lnTo>
                  <a:close/>
                </a:path>
              </a:pathLst>
            </a:custGeom>
            <a:solidFill>
              <a:srgbClr val="F1AF4B"/>
            </a:solidFill>
            <a:ln cap="sq" cmpd="sng" w="28575">
              <a:solidFill>
                <a:srgbClr val="000000"/>
              </a:solidFill>
              <a:prstDash val="solid"/>
              <a:miter lim="8000"/>
              <a:headEnd len="sm" w="sm" type="none"/>
              <a:tailEnd len="sm" w="sm" type="none"/>
            </a:ln>
          </p:spPr>
        </p:sp>
        <p:sp>
          <p:nvSpPr>
            <p:cNvPr id="134" name="Google Shape;134;p16"/>
            <p:cNvSpPr txBox="1"/>
            <p:nvPr/>
          </p:nvSpPr>
          <p:spPr>
            <a:xfrm>
              <a:off x="0" y="-38100"/>
              <a:ext cx="859500" cy="1098600"/>
            </a:xfrm>
            <a:prstGeom prst="rect">
              <a:avLst/>
            </a:prstGeom>
            <a:noFill/>
            <a:ln>
              <a:noFill/>
            </a:ln>
          </p:spPr>
          <p:txBody>
            <a:bodyPr anchorCtr="0" anchor="ctr" bIns="53600" lIns="53600" spcFirstLastPara="1" rIns="53600" wrap="square" tIns="53600">
              <a:noAutofit/>
            </a:bodyPr>
            <a:lstStyle/>
            <a:p>
              <a:pPr indent="0" lvl="0" marL="0" marR="0" rtl="0" algn="ctr">
                <a:lnSpc>
                  <a:spcPct val="109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5" name="Google Shape;135;p16"/>
          <p:cNvSpPr txBox="1"/>
          <p:nvPr/>
        </p:nvSpPr>
        <p:spPr>
          <a:xfrm>
            <a:off x="0" y="0"/>
            <a:ext cx="7772400" cy="492000"/>
          </a:xfrm>
          <a:prstGeom prst="rect">
            <a:avLst/>
          </a:prstGeom>
          <a:solidFill>
            <a:schemeClr val="lt2"/>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2200">
                <a:latin typeface="Halant"/>
                <a:ea typeface="Halant"/>
                <a:cs typeface="Halant"/>
                <a:sym typeface="Halant"/>
              </a:rPr>
              <a:t>Fossil Profile Card #4</a:t>
            </a:r>
            <a:endParaRPr sz="2200">
              <a:solidFill>
                <a:srgbClr val="000000"/>
              </a:solidFill>
              <a:latin typeface="Halant"/>
              <a:ea typeface="Halant"/>
              <a:cs typeface="Halant"/>
              <a:sym typeface="Halant"/>
            </a:endParaRPr>
          </a:p>
        </p:txBody>
      </p:sp>
      <p:pic>
        <p:nvPicPr>
          <p:cNvPr id="136" name="Google Shape;136;p16"/>
          <p:cNvPicPr preferRelativeResize="0"/>
          <p:nvPr/>
        </p:nvPicPr>
        <p:blipFill>
          <a:blip r:embed="rId3">
            <a:alphaModFix/>
          </a:blip>
          <a:stretch>
            <a:fillRect/>
          </a:stretch>
        </p:blipFill>
        <p:spPr>
          <a:xfrm>
            <a:off x="381544" y="9500671"/>
            <a:ext cx="431174" cy="431174"/>
          </a:xfrm>
          <a:prstGeom prst="rect">
            <a:avLst/>
          </a:prstGeom>
          <a:noFill/>
          <a:ln>
            <a:noFill/>
          </a:ln>
        </p:spPr>
      </p:pic>
      <p:sp>
        <p:nvSpPr>
          <p:cNvPr id="137" name="Google Shape;137;p16"/>
          <p:cNvSpPr txBox="1"/>
          <p:nvPr/>
        </p:nvSpPr>
        <p:spPr>
          <a:xfrm>
            <a:off x="5533766" y="96244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8" name="Google Shape;138;p16"/>
          <p:cNvSpPr txBox="1"/>
          <p:nvPr/>
        </p:nvSpPr>
        <p:spPr>
          <a:xfrm>
            <a:off x="2966288" y="96244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9" name="Google Shape;139;p16"/>
          <p:cNvSpPr/>
          <p:nvPr/>
        </p:nvSpPr>
        <p:spPr>
          <a:xfrm rot="-263868">
            <a:off x="626448" y="1020639"/>
            <a:ext cx="2922505" cy="2916177"/>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0" name="Google Shape;140;p16"/>
          <p:cNvSpPr/>
          <p:nvPr/>
        </p:nvSpPr>
        <p:spPr>
          <a:xfrm rot="-263839">
            <a:off x="805740" y="4008469"/>
            <a:ext cx="2860220" cy="730258"/>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Neanderthal skull from Tabun Cave, Israel, at the Smithsonian's National Museum of Natural History, 2024.</a:t>
            </a:r>
            <a:endParaRPr sz="1100">
              <a:solidFill>
                <a:schemeClr val="dk1"/>
              </a:solidFill>
              <a:highlight>
                <a:srgbClr val="F8F9FA"/>
              </a:highlight>
              <a:latin typeface="Inter"/>
              <a:ea typeface="Inter"/>
              <a:cs typeface="Inter"/>
              <a:sym typeface="Inter"/>
            </a:endParaRPr>
          </a:p>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Jonathan</a:t>
            </a:r>
            <a:r>
              <a:rPr lang="en" sz="1100">
                <a:solidFill>
                  <a:schemeClr val="dk1"/>
                </a:solidFill>
                <a:highlight>
                  <a:srgbClr val="F8F9FA"/>
                </a:highlight>
                <a:latin typeface="Inter"/>
                <a:ea typeface="Inter"/>
                <a:cs typeface="Inter"/>
                <a:sym typeface="Inter"/>
              </a:rPr>
              <a:t> Chen, CC BY-SA 4.0</a:t>
            </a:r>
            <a:endParaRPr sz="1100">
              <a:solidFill>
                <a:schemeClr val="dk1"/>
              </a:solidFill>
              <a:highlight>
                <a:srgbClr val="F8F9FA"/>
              </a:highlight>
              <a:latin typeface="Inter"/>
              <a:ea typeface="Inter"/>
              <a:cs typeface="Inter"/>
              <a:sym typeface="Inter"/>
            </a:endParaRPr>
          </a:p>
        </p:txBody>
      </p:sp>
      <p:sp>
        <p:nvSpPr>
          <p:cNvPr id="141" name="Google Shape;141;p16"/>
          <p:cNvSpPr txBox="1"/>
          <p:nvPr/>
        </p:nvSpPr>
        <p:spPr>
          <a:xfrm>
            <a:off x="3336069" y="1106188"/>
            <a:ext cx="4815600" cy="923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000">
                <a:solidFill>
                  <a:srgbClr val="FFFFFF"/>
                </a:solidFill>
                <a:latin typeface="Plus Jakarta Sans"/>
                <a:ea typeface="Plus Jakarta Sans"/>
                <a:cs typeface="Plus Jakarta Sans"/>
                <a:sym typeface="Plus Jakarta Sans"/>
              </a:rPr>
              <a:t>HOMO </a:t>
            </a:r>
            <a:endParaRPr b="1" sz="3000">
              <a:solidFill>
                <a:srgbClr val="FFFFFF"/>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None/>
            </a:pPr>
            <a:r>
              <a:rPr b="1" lang="en" sz="3000">
                <a:solidFill>
                  <a:srgbClr val="FFFFFF"/>
                </a:solidFill>
                <a:latin typeface="Plus Jakarta Sans"/>
                <a:ea typeface="Plus Jakarta Sans"/>
                <a:cs typeface="Plus Jakarta Sans"/>
                <a:sym typeface="Plus Jakarta Sans"/>
              </a:rPr>
              <a:t>NEANDERTHALENSIS</a:t>
            </a:r>
            <a:endParaRPr b="1" sz="3000">
              <a:solidFill>
                <a:srgbClr val="FFFFFF"/>
              </a:solidFill>
              <a:latin typeface="Plus Jakarta Sans"/>
              <a:ea typeface="Plus Jakarta Sans"/>
              <a:cs typeface="Plus Jakarta Sans"/>
              <a:sym typeface="Plus Jakarta Sans"/>
            </a:endParaRPr>
          </a:p>
        </p:txBody>
      </p:sp>
      <p:sp>
        <p:nvSpPr>
          <p:cNvPr id="142" name="Google Shape;142;p16"/>
          <p:cNvSpPr/>
          <p:nvPr/>
        </p:nvSpPr>
        <p:spPr>
          <a:xfrm>
            <a:off x="4074375" y="2643775"/>
            <a:ext cx="3339000" cy="1779900"/>
          </a:xfrm>
          <a:prstGeom prst="rect">
            <a:avLst/>
          </a:prstGeom>
          <a:no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a:p>
            <a:pPr indent="0" lvl="0" marL="0" rtl="0" algn="ctr">
              <a:spcBef>
                <a:spcPts val="0"/>
              </a:spcBef>
              <a:spcAft>
                <a:spcPts val="0"/>
              </a:spcAft>
              <a:buNone/>
            </a:pPr>
            <a:r>
              <a:t/>
            </a:r>
            <a:endParaRPr/>
          </a:p>
        </p:txBody>
      </p:sp>
      <p:sp>
        <p:nvSpPr>
          <p:cNvPr id="143" name="Google Shape;143;p16"/>
          <p:cNvSpPr txBox="1"/>
          <p:nvPr/>
        </p:nvSpPr>
        <p:spPr>
          <a:xfrm>
            <a:off x="4254825" y="2725325"/>
            <a:ext cx="2978100" cy="197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Inter"/>
                <a:ea typeface="Inter"/>
                <a:cs typeface="Inter"/>
                <a:sym typeface="Inter"/>
              </a:rPr>
              <a:t>Quick Facts</a:t>
            </a:r>
            <a:endParaRPr b="1" sz="1800">
              <a:solidFill>
                <a:schemeClr val="dk1"/>
              </a:solidFill>
              <a:latin typeface="Inter"/>
              <a:ea typeface="Inter"/>
              <a:cs typeface="Inter"/>
              <a:sym typeface="Inter"/>
            </a:endParaRPr>
          </a:p>
          <a:p>
            <a:pPr indent="0" lvl="0" marL="0" rtl="0" algn="ctr">
              <a:spcBef>
                <a:spcPts val="0"/>
              </a:spcBef>
              <a:spcAft>
                <a:spcPts val="0"/>
              </a:spcAft>
              <a:buNone/>
            </a:pPr>
            <a:r>
              <a:t/>
            </a:r>
            <a:endParaRPr b="1" sz="5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Nickname: “</a:t>
            </a:r>
            <a:r>
              <a:rPr lang="en" sz="1200">
                <a:solidFill>
                  <a:schemeClr val="dk1"/>
                </a:solidFill>
                <a:latin typeface="Inter"/>
                <a:ea typeface="Inter"/>
                <a:cs typeface="Inter"/>
                <a:sym typeface="Inter"/>
              </a:rPr>
              <a:t>Neanderthal</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Discovery Date: </a:t>
            </a:r>
            <a:r>
              <a:rPr lang="en" sz="1200">
                <a:solidFill>
                  <a:schemeClr val="dk1"/>
                </a:solidFill>
                <a:latin typeface="Inter"/>
                <a:ea typeface="Inter"/>
                <a:cs typeface="Inter"/>
                <a:sym typeface="Inter"/>
              </a:rPr>
              <a:t>1829</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Where Lived: </a:t>
            </a:r>
            <a:r>
              <a:rPr lang="en" sz="1200">
                <a:solidFill>
                  <a:schemeClr val="dk1"/>
                </a:solidFill>
                <a:latin typeface="Inter"/>
                <a:ea typeface="Inter"/>
                <a:cs typeface="Inter"/>
                <a:sym typeface="Inter"/>
              </a:rPr>
              <a:t>Europe and southwestern to central Asia</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When Lived: </a:t>
            </a:r>
            <a:r>
              <a:rPr lang="en" sz="1200">
                <a:solidFill>
                  <a:schemeClr val="dk1"/>
                </a:solidFill>
                <a:latin typeface="Inter"/>
                <a:ea typeface="Inter"/>
                <a:cs typeface="Inter"/>
                <a:sym typeface="Inter"/>
              </a:rPr>
              <a:t>400,000 - 40,000 years ago</a:t>
            </a:r>
            <a:endParaRPr sz="1200">
              <a:solidFill>
                <a:schemeClr val="dk1"/>
              </a:solidFill>
              <a:latin typeface="Inter"/>
              <a:ea typeface="Inter"/>
              <a:cs typeface="Inter"/>
              <a:sym typeface="Inter"/>
            </a:endParaRPr>
          </a:p>
        </p:txBody>
      </p:sp>
      <p:sp>
        <p:nvSpPr>
          <p:cNvPr id="144" name="Google Shape;144;p16"/>
          <p:cNvSpPr txBox="1"/>
          <p:nvPr/>
        </p:nvSpPr>
        <p:spPr>
          <a:xfrm>
            <a:off x="519000" y="5019113"/>
            <a:ext cx="4600800" cy="38385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Neanderthals were our closest extinct human relatives. They had large faces, strong bodies built for cold climates, and brains as big as or bigger than ours. They made tools, used fire, wore clothes, hunted, gathered plants, and even buried their dead with possible grave offerings—showing complex and symbolic behavior not seen in earlier humans. Neanderthals adapted to colder climates where fewer plants were available in winter, so they relied heavily on meat. They were skilled seasonal hunters, eating animals like reindeer and red deer, and in coastal areas, they also ate seafood. Bone chemistry shows their diets were meat-heavy, though they also ate plants, as proven by starch found on their teeth.</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Neanderthals made advanced stone tools using a technique that allowed them to shape flakes into tools—different from earlier methods. Their tools were used for hunting and making clothes. Injuries suggest close encounters with large animals, and tools like scrapers and awls helped them prepare hides and create loose-fitting garments. They controlled fire, lived in shelters, made symbolic objects, and buried their dead—sometimes with offerings. This behavior shows they were the first humans to express symbolic thinking, which may explain why so many Neanderthal fossils have been preserved.</a:t>
            </a:r>
            <a:endParaRPr sz="1100">
              <a:solidFill>
                <a:schemeClr val="dk1"/>
              </a:solidFill>
              <a:latin typeface="Inter"/>
              <a:ea typeface="Inter"/>
              <a:cs typeface="Inter"/>
              <a:sym typeface="Inter"/>
            </a:endParaRPr>
          </a:p>
        </p:txBody>
      </p:sp>
      <p:sp>
        <p:nvSpPr>
          <p:cNvPr id="145" name="Google Shape;145;p16"/>
          <p:cNvSpPr txBox="1"/>
          <p:nvPr/>
        </p:nvSpPr>
        <p:spPr>
          <a:xfrm>
            <a:off x="484325" y="8971250"/>
            <a:ext cx="7160700" cy="4920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a:t>
            </a:r>
            <a:r>
              <a:rPr lang="en" sz="1200">
                <a:solidFill>
                  <a:schemeClr val="dk1"/>
                </a:solidFill>
                <a:latin typeface="Halant"/>
                <a:ea typeface="Halant"/>
                <a:cs typeface="Halant"/>
                <a:sym typeface="Halant"/>
              </a:rPr>
              <a:t> Smithsonian National Museum of Natural History. "</a:t>
            </a:r>
            <a:r>
              <a:rPr i="1" lang="en" sz="1200">
                <a:solidFill>
                  <a:schemeClr val="dk1"/>
                </a:solidFill>
                <a:latin typeface="Halant"/>
                <a:ea typeface="Halant"/>
                <a:cs typeface="Halant"/>
                <a:sym typeface="Halant"/>
              </a:rPr>
              <a:t>Homo neanderthalensis</a:t>
            </a:r>
            <a:r>
              <a:rPr lang="en" sz="1200">
                <a:solidFill>
                  <a:schemeClr val="dk1"/>
                </a:solidFill>
                <a:latin typeface="Halant"/>
                <a:ea typeface="Halant"/>
                <a:cs typeface="Halant"/>
                <a:sym typeface="Halant"/>
              </a:rPr>
              <a:t>" </a:t>
            </a:r>
            <a:r>
              <a:rPr i="1" lang="en" sz="1200">
                <a:solidFill>
                  <a:schemeClr val="dk1"/>
                </a:solidFill>
                <a:latin typeface="Halant"/>
                <a:ea typeface="Halant"/>
                <a:cs typeface="Halant"/>
                <a:sym typeface="Halant"/>
              </a:rPr>
              <a:t>Human Origins</a:t>
            </a:r>
            <a:r>
              <a:rPr lang="en" sz="1200">
                <a:solidFill>
                  <a:schemeClr val="dk1"/>
                </a:solidFill>
                <a:latin typeface="Halant"/>
                <a:ea typeface="Halant"/>
                <a:cs typeface="Halant"/>
                <a:sym typeface="Halant"/>
              </a:rPr>
              <a:t>, Smithsonian Institution.</a:t>
            </a:r>
            <a:endParaRPr sz="1200">
              <a:solidFill>
                <a:schemeClr val="dk1"/>
              </a:solidFill>
              <a:latin typeface="Halant"/>
              <a:ea typeface="Halant"/>
              <a:cs typeface="Halant"/>
              <a:sym typeface="Halant"/>
            </a:endParaRPr>
          </a:p>
        </p:txBody>
      </p:sp>
      <p:sp>
        <p:nvSpPr>
          <p:cNvPr id="146" name="Google Shape;146;p16"/>
          <p:cNvSpPr/>
          <p:nvPr/>
        </p:nvSpPr>
        <p:spPr>
          <a:xfrm rot="-866">
            <a:off x="5262425" y="7819953"/>
            <a:ext cx="2382600" cy="922800"/>
          </a:xfrm>
          <a:prstGeom prst="rect">
            <a:avLst/>
          </a:prstGeom>
          <a:solidFill>
            <a:schemeClr val="lt1"/>
          </a:solidFill>
          <a:ln cap="flat" cmpd="sng" w="19050">
            <a:solidFill>
              <a:srgbClr val="F1AF4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Reconstruction of a Neanderthal man butchering a goat at the Neanderthal Museum</a:t>
            </a:r>
            <a:r>
              <a:rPr lang="en" sz="1100">
                <a:solidFill>
                  <a:schemeClr val="dk1"/>
                </a:solidFill>
                <a:highlight>
                  <a:srgbClr val="F8F9FA"/>
                </a:highlight>
                <a:latin typeface="Inter"/>
                <a:ea typeface="Inter"/>
                <a:cs typeface="Inter"/>
                <a:sym typeface="Inter"/>
              </a:rPr>
              <a:t> 2008, </a:t>
            </a:r>
            <a:endParaRPr sz="1100">
              <a:solidFill>
                <a:schemeClr val="dk1"/>
              </a:solidFill>
              <a:highlight>
                <a:srgbClr val="F8F9FA"/>
              </a:highlight>
              <a:latin typeface="Inter"/>
              <a:ea typeface="Inter"/>
              <a:cs typeface="Inter"/>
              <a:sym typeface="Inter"/>
            </a:endParaRPr>
          </a:p>
          <a:p>
            <a:pPr indent="0" lvl="0" marL="0" rtl="0" algn="ctr">
              <a:spcBef>
                <a:spcPts val="0"/>
              </a:spcBef>
              <a:spcAft>
                <a:spcPts val="0"/>
              </a:spcAft>
              <a:buNone/>
            </a:pPr>
            <a:r>
              <a:rPr lang="en" sz="1100">
                <a:solidFill>
                  <a:schemeClr val="dk1"/>
                </a:solidFill>
                <a:highlight>
                  <a:srgbClr val="F8F9FA"/>
                </a:highlight>
                <a:latin typeface="Inter"/>
                <a:ea typeface="Inter"/>
                <a:cs typeface="Inter"/>
                <a:sym typeface="Inter"/>
              </a:rPr>
              <a:t>Neanderthal Museum, CC BY-SA 4.0</a:t>
            </a:r>
            <a:endParaRPr sz="1100">
              <a:solidFill>
                <a:schemeClr val="dk1"/>
              </a:solidFill>
              <a:highlight>
                <a:srgbClr val="F8F9FA"/>
              </a:highlight>
              <a:latin typeface="Inter"/>
              <a:ea typeface="Inter"/>
              <a:cs typeface="Inter"/>
              <a:sym typeface="Inter"/>
            </a:endParaRPr>
          </a:p>
        </p:txBody>
      </p:sp>
      <p:pic>
        <p:nvPicPr>
          <p:cNvPr id="147" name="Google Shape;147;p16"/>
          <p:cNvPicPr preferRelativeResize="0"/>
          <p:nvPr/>
        </p:nvPicPr>
        <p:blipFill>
          <a:blip r:embed="rId4">
            <a:alphaModFix/>
          </a:blip>
          <a:stretch>
            <a:fillRect/>
          </a:stretch>
        </p:blipFill>
        <p:spPr>
          <a:xfrm rot="-283606">
            <a:off x="702522" y="1091692"/>
            <a:ext cx="2770356" cy="2774070"/>
          </a:xfrm>
          <a:prstGeom prst="rect">
            <a:avLst/>
          </a:prstGeom>
          <a:noFill/>
          <a:ln>
            <a:noFill/>
          </a:ln>
        </p:spPr>
      </p:pic>
      <p:pic>
        <p:nvPicPr>
          <p:cNvPr id="148" name="Google Shape;148;p16"/>
          <p:cNvPicPr preferRelativeResize="0"/>
          <p:nvPr/>
        </p:nvPicPr>
        <p:blipFill>
          <a:blip r:embed="rId5">
            <a:alphaModFix/>
          </a:blip>
          <a:stretch>
            <a:fillRect/>
          </a:stretch>
        </p:blipFill>
        <p:spPr>
          <a:xfrm>
            <a:off x="5262500" y="5122725"/>
            <a:ext cx="2347800" cy="2497099"/>
          </a:xfrm>
          <a:prstGeom prst="rect">
            <a:avLst/>
          </a:prstGeom>
          <a:noFill/>
          <a:ln>
            <a:noFill/>
          </a:ln>
        </p:spPr>
      </p:pic>
      <p:sp>
        <p:nvSpPr>
          <p:cNvPr id="149" name="Google Shape;149;p16"/>
          <p:cNvSpPr/>
          <p:nvPr/>
        </p:nvSpPr>
        <p:spPr>
          <a:xfrm rot="-5608544">
            <a:off x="110382" y="710026"/>
            <a:ext cx="758987" cy="548506"/>
          </a:xfrm>
          <a:custGeom>
            <a:rect b="b" l="l" r="r" t="t"/>
            <a:pathLst>
              <a:path extrusionOk="0" h="487631" w="657346">
                <a:moveTo>
                  <a:pt x="0" y="0"/>
                </a:moveTo>
                <a:lnTo>
                  <a:pt x="657346" y="0"/>
                </a:lnTo>
                <a:lnTo>
                  <a:pt x="657346" y="487631"/>
                </a:lnTo>
                <a:lnTo>
                  <a:pt x="0" y="487631"/>
                </a:lnTo>
                <a:lnTo>
                  <a:pt x="0" y="0"/>
                </a:lnTo>
                <a:close/>
              </a:path>
            </a:pathLst>
          </a:custGeom>
          <a:blipFill rotWithShape="1">
            <a:blip r:embed="rId6">
              <a:alphaModFix/>
            </a:blip>
            <a:stretch>
              <a:fillRect b="0" l="0" r="0"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