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Lst>
  <p:sldSz cy="10058400" cx="7772400"/>
  <p:notesSz cx="6858000" cy="9144000"/>
  <p:embeddedFontLst>
    <p:embeddedFont>
      <p:font typeface="Plus Jakarta Sans"/>
      <p:regular r:id="rId10"/>
      <p:bold r:id="rId11"/>
      <p:italic r:id="rId12"/>
      <p:boldItalic r:id="rId13"/>
    </p:embeddedFont>
    <p:embeddedFont>
      <p:font typeface="Inter"/>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747775"/>
          </p15:clr>
        </p15:guide>
        <p15:guide id="2" pos="244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PlusJakartaSans-bold.fntdata"/><Relationship Id="rId10" Type="http://schemas.openxmlformats.org/officeDocument/2006/relationships/font" Target="fonts/PlusJakartaSans-regular.fntdata"/><Relationship Id="rId13" Type="http://schemas.openxmlformats.org/officeDocument/2006/relationships/font" Target="fonts/PlusJakartaSans-boldItalic.fntdata"/><Relationship Id="rId12" Type="http://schemas.openxmlformats.org/officeDocument/2006/relationships/font" Target="fonts/PlusJakartaSans-italic.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font" Target="fonts/Inter-bold.fntdata"/><Relationship Id="rId14" Type="http://schemas.openxmlformats.org/officeDocument/2006/relationships/font" Target="fonts/Inter-regular.fntdata"/><Relationship Id="rId17" Type="http://schemas.openxmlformats.org/officeDocument/2006/relationships/font" Target="fonts/Inter-boldItalic.fntdata"/><Relationship Id="rId16" Type="http://schemas.openxmlformats.org/officeDocument/2006/relationships/font" Target="fonts/Inter-italic.fntdata"/><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62" y="685800"/>
            <a:ext cx="2649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5c0b6b182e_0_0:notes"/>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5c0b6b182e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7" name="Shape 67"/>
        <p:cNvGrpSpPr/>
        <p:nvPr/>
      </p:nvGrpSpPr>
      <p:grpSpPr>
        <a:xfrm>
          <a:off x="0" y="0"/>
          <a:ext cx="0" cy="0"/>
          <a:chOff x="0" y="0"/>
          <a:chExt cx="0" cy="0"/>
        </a:xfrm>
      </p:grpSpPr>
      <p:sp>
        <p:nvSpPr>
          <p:cNvPr id="68" name="Google Shape;68;g35c0b6b182e_0_16:notes"/>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69" name="Google Shape;69;g35c0b6b182e_0_1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4" name="Shape 84"/>
        <p:cNvGrpSpPr/>
        <p:nvPr/>
      </p:nvGrpSpPr>
      <p:grpSpPr>
        <a:xfrm>
          <a:off x="0" y="0"/>
          <a:ext cx="0" cy="0"/>
          <a:chOff x="0" y="0"/>
          <a:chExt cx="0" cy="0"/>
        </a:xfrm>
      </p:grpSpPr>
      <p:sp>
        <p:nvSpPr>
          <p:cNvPr id="85" name="Google Shape;85;g357fca96b6a_0_9:notes"/>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86" name="Google Shape;86;g357fca96b6a_0_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1" name="Shape 101"/>
        <p:cNvGrpSpPr/>
        <p:nvPr/>
      </p:nvGrpSpPr>
      <p:grpSpPr>
        <a:xfrm>
          <a:off x="0" y="0"/>
          <a:ext cx="0" cy="0"/>
          <a:chOff x="0" y="0"/>
          <a:chExt cx="0" cy="0"/>
        </a:xfrm>
      </p:grpSpPr>
      <p:sp>
        <p:nvSpPr>
          <p:cNvPr id="102" name="Google Shape;102;g357fca96b6a_0_27:notes"/>
          <p:cNvSpPr/>
          <p:nvPr>
            <p:ph idx="2" type="sldImg"/>
          </p:nvPr>
        </p:nvSpPr>
        <p:spPr>
          <a:xfrm>
            <a:off x="2104481" y="685800"/>
            <a:ext cx="2649900" cy="3429000"/>
          </a:xfrm>
          <a:custGeom>
            <a:rect b="b" l="l" r="r" t="t"/>
            <a:pathLst>
              <a:path extrusionOk="0" h="120000" w="120000">
                <a:moveTo>
                  <a:pt x="0" y="0"/>
                </a:moveTo>
                <a:lnTo>
                  <a:pt x="120000" y="0"/>
                </a:lnTo>
                <a:lnTo>
                  <a:pt x="120000" y="120000"/>
                </a:lnTo>
                <a:lnTo>
                  <a:pt x="0" y="120000"/>
                </a:lnTo>
                <a:close/>
              </a:path>
            </a:pathLst>
          </a:custGeom>
        </p:spPr>
      </p:sp>
      <p:sp>
        <p:nvSpPr>
          <p:cNvPr id="103" name="Google Shape;103;g357fca96b6a_0_2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202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5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80001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202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7201589" y="9119180"/>
            <a:ext cx="466500" cy="7698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 Id="rId4" Type="http://schemas.openxmlformats.org/officeDocument/2006/relationships/hyperlink" Target="https://www.nature.org/en-us/about-us/where-we-work/africa/stories-in-africa/the-hadza-helping-hunter-gatherers-protect-their-homeland/#:~:text=Northern%20Tanzania%20is%20home%20to,survival%20depends%20on%20natural%20resources."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 Id="rId4" Type="http://schemas.openxmlformats.org/officeDocument/2006/relationships/hyperlink" Target="https://www.nature.org/en-us/about-us/where-we-work/africa/stories-in-africa/the-hadza-helping-hunter-gatherers-protect-their-homeland/#:~:text=Northern%20Tanzania%20is%20home%20to,survival%20depends%20on%20natural%20resources."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 Id="rId4" Type="http://schemas.openxmlformats.org/officeDocument/2006/relationships/hyperlink" Target="https://www.nature.org/en-us/about-us/where-we-work/africa/stories-in-africa/the-hadza-helping-hunter-gatherers-protect-their-homeland/#:~:text=Northern%20Tanzania%20is%20home%20to,survival%20depends%20on%20natural%20resources."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1.png"/><Relationship Id="rId4" Type="http://schemas.openxmlformats.org/officeDocument/2006/relationships/hyperlink" Target="https://www.nature.org/en-us/about-us/where-we-work/africa/stories-in-africa/the-hadza-helping-hunter-gatherers-protect-their-homeland/#:~:text=Northern%20Tanzania%20is%20home%20to,survival%20depends%20on%20natural%20resources."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sp>
        <p:nvSpPr>
          <p:cNvPr id="54" name="Google Shape;54;p13"/>
          <p:cNvSpPr txBox="1"/>
          <p:nvPr/>
        </p:nvSpPr>
        <p:spPr>
          <a:xfrm>
            <a:off x="50" y="-9800"/>
            <a:ext cx="7772400" cy="7344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rPr lang="en" sz="2000">
                <a:solidFill>
                  <a:schemeClr val="dk1"/>
                </a:solidFill>
                <a:latin typeface="Plus Jakarta Sans"/>
                <a:ea typeface="Plus Jakarta Sans"/>
                <a:cs typeface="Plus Jakarta Sans"/>
                <a:sym typeface="Plus Jakarta Sans"/>
              </a:rPr>
              <a:t>Modern Foragers:</a:t>
            </a:r>
            <a:endParaRPr sz="2000">
              <a:solidFill>
                <a:schemeClr val="dk1"/>
              </a:solidFill>
              <a:latin typeface="Plus Jakarta Sans"/>
              <a:ea typeface="Plus Jakarta Sans"/>
              <a:cs typeface="Plus Jakarta Sans"/>
              <a:sym typeface="Plus Jakarta Sans"/>
            </a:endParaRPr>
          </a:p>
          <a:p>
            <a:pPr indent="0" lvl="0" marL="0" rtl="0" algn="ctr">
              <a:spcBef>
                <a:spcPts val="0"/>
              </a:spcBef>
              <a:spcAft>
                <a:spcPts val="0"/>
              </a:spcAft>
              <a:buNone/>
            </a:pPr>
            <a:r>
              <a:rPr i="1" lang="en" sz="2000">
                <a:solidFill>
                  <a:schemeClr val="dk1"/>
                </a:solidFill>
                <a:latin typeface="Plus Jakarta Sans"/>
                <a:ea typeface="Plus Jakarta Sans"/>
                <a:cs typeface="Plus Jakarta Sans"/>
                <a:sym typeface="Plus Jakarta Sans"/>
              </a:rPr>
              <a:t>Exploring the Hadza of Tanzania</a:t>
            </a:r>
            <a:endParaRPr i="1" sz="2000">
              <a:solidFill>
                <a:schemeClr val="dk1"/>
              </a:solidFill>
              <a:latin typeface="Plus Jakarta Sans"/>
              <a:ea typeface="Plus Jakarta Sans"/>
              <a:cs typeface="Plus Jakarta Sans"/>
              <a:sym typeface="Plus Jakarta Sans"/>
            </a:endParaRPr>
          </a:p>
        </p:txBody>
      </p:sp>
      <p:pic>
        <p:nvPicPr>
          <p:cNvPr id="55" name="Google Shape;55;p13"/>
          <p:cNvPicPr preferRelativeResize="0"/>
          <p:nvPr/>
        </p:nvPicPr>
        <p:blipFill>
          <a:blip r:embed="rId3">
            <a:alphaModFix/>
          </a:blip>
          <a:stretch>
            <a:fillRect/>
          </a:stretch>
        </p:blipFill>
        <p:spPr>
          <a:xfrm>
            <a:off x="411339" y="138677"/>
            <a:ext cx="1067091" cy="442500"/>
          </a:xfrm>
          <a:prstGeom prst="rect">
            <a:avLst/>
          </a:prstGeom>
          <a:noFill/>
          <a:ln>
            <a:noFill/>
          </a:ln>
        </p:spPr>
      </p:pic>
      <p:sp>
        <p:nvSpPr>
          <p:cNvPr id="56" name="Google Shape;56;p13"/>
          <p:cNvSpPr txBox="1"/>
          <p:nvPr/>
        </p:nvSpPr>
        <p:spPr>
          <a:xfrm>
            <a:off x="400050" y="1190450"/>
            <a:ext cx="6858000" cy="5409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Directions: </a:t>
            </a:r>
            <a:r>
              <a:rPr lang="en" sz="1200">
                <a:latin typeface="Inter"/>
                <a:ea typeface="Inter"/>
                <a:cs typeface="Inter"/>
                <a:sym typeface="Inter"/>
              </a:rPr>
              <a:t>Using this </a:t>
            </a:r>
            <a:r>
              <a:rPr lang="en" sz="1200" u="sng">
                <a:solidFill>
                  <a:schemeClr val="hlink"/>
                </a:solidFill>
                <a:latin typeface="Inter"/>
                <a:ea typeface="Inter"/>
                <a:cs typeface="Inter"/>
                <a:sym typeface="Inter"/>
                <a:hlinkClick r:id="rId4"/>
              </a:rPr>
              <a:t>site,</a:t>
            </a:r>
            <a:r>
              <a:rPr lang="en" sz="1200">
                <a:latin typeface="Inter"/>
                <a:ea typeface="Inter"/>
                <a:cs typeface="Inter"/>
                <a:sym typeface="Inter"/>
              </a:rPr>
              <a:t> complete the table below.</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lnSpc>
                <a:spcPct val="115000"/>
              </a:lnSpc>
              <a:spcBef>
                <a:spcPts val="0"/>
              </a:spcBef>
              <a:spcAft>
                <a:spcPts val="0"/>
              </a:spcAft>
              <a:buClr>
                <a:srgbClr val="000000"/>
              </a:buClr>
              <a:buSzPts val="1100"/>
              <a:buFont typeface="Arial"/>
              <a:buNone/>
            </a:pPr>
            <a:r>
              <a:t/>
            </a:r>
            <a:endParaRPr sz="1200">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p:txBody>
      </p:sp>
      <p:sp>
        <p:nvSpPr>
          <p:cNvPr id="57" name="Google Shape;57;p13"/>
          <p:cNvSpPr txBox="1"/>
          <p:nvPr/>
        </p:nvSpPr>
        <p:spPr>
          <a:xfrm>
            <a:off x="349644" y="724601"/>
            <a:ext cx="7073100" cy="3783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Clr>
                <a:srgbClr val="000000"/>
              </a:buClr>
              <a:buSzPts val="1200"/>
              <a:buFont typeface="Arial"/>
              <a:buNone/>
            </a:pPr>
            <a:r>
              <a:rPr b="1" lang="en" sz="1300">
                <a:solidFill>
                  <a:srgbClr val="000000"/>
                </a:solidFill>
                <a:latin typeface="Inter"/>
                <a:ea typeface="Inter"/>
                <a:cs typeface="Inter"/>
                <a:sym typeface="Inter"/>
              </a:rPr>
              <a:t>Name: ______________________________________  Date: ________ Class: ____________________</a:t>
            </a:r>
            <a:endParaRPr b="1" sz="1300">
              <a:solidFill>
                <a:srgbClr val="000000"/>
              </a:solidFill>
              <a:latin typeface="Inter"/>
              <a:ea typeface="Inter"/>
              <a:cs typeface="Inter"/>
              <a:sym typeface="Inter"/>
            </a:endParaRPr>
          </a:p>
        </p:txBody>
      </p:sp>
      <p:sp>
        <p:nvSpPr>
          <p:cNvPr id="58" name="Google Shape;58;p13"/>
          <p:cNvSpPr/>
          <p:nvPr/>
        </p:nvSpPr>
        <p:spPr>
          <a:xfrm>
            <a:off x="506300" y="1735763"/>
            <a:ext cx="6759900" cy="378300"/>
          </a:xfrm>
          <a:prstGeom prst="rect">
            <a:avLst/>
          </a:prstGeom>
          <a:solidFill>
            <a:srgbClr val="EA5B3D"/>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sz="1700">
                <a:solidFill>
                  <a:schemeClr val="lt1"/>
                </a:solidFill>
                <a:latin typeface="Inter"/>
                <a:ea typeface="Inter"/>
                <a:cs typeface="Inter"/>
                <a:sym typeface="Inter"/>
              </a:rPr>
              <a:t>Lifestyle &amp; Traditions</a:t>
            </a:r>
            <a:endParaRPr b="1" sz="1700">
              <a:solidFill>
                <a:schemeClr val="lt1"/>
              </a:solidFill>
              <a:latin typeface="Inter"/>
              <a:ea typeface="Inter"/>
              <a:cs typeface="Inter"/>
              <a:sym typeface="Inter"/>
            </a:endParaRPr>
          </a:p>
        </p:txBody>
      </p:sp>
      <p:sp>
        <p:nvSpPr>
          <p:cNvPr id="59" name="Google Shape;59;p13"/>
          <p:cNvSpPr/>
          <p:nvPr/>
        </p:nvSpPr>
        <p:spPr>
          <a:xfrm>
            <a:off x="498125" y="2602925"/>
            <a:ext cx="6759900" cy="11043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60" name="Google Shape;60;p13"/>
          <p:cNvSpPr txBox="1"/>
          <p:nvPr/>
        </p:nvSpPr>
        <p:spPr>
          <a:xfrm>
            <a:off x="506300" y="2197200"/>
            <a:ext cx="6759900" cy="28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A.</a:t>
            </a:r>
            <a:r>
              <a:rPr lang="en" sz="1200">
                <a:solidFill>
                  <a:schemeClr val="dk1"/>
                </a:solidFill>
                <a:latin typeface="Inter"/>
                <a:ea typeface="Inter"/>
                <a:cs typeface="Inter"/>
                <a:sym typeface="Inter"/>
              </a:rPr>
              <a:t> What foraging practices have the Hadza kept alive? (</a:t>
            </a:r>
            <a:r>
              <a:rPr i="1" lang="en" sz="1200">
                <a:solidFill>
                  <a:schemeClr val="dk1"/>
                </a:solidFill>
                <a:latin typeface="Inter"/>
                <a:ea typeface="Inter"/>
                <a:cs typeface="Inter"/>
                <a:sym typeface="Inter"/>
              </a:rPr>
              <a:t>Hint: focus on the photos)</a:t>
            </a:r>
            <a:endParaRPr i="1" sz="1200">
              <a:solidFill>
                <a:schemeClr val="dk1"/>
              </a:solidFill>
              <a:latin typeface="Inter"/>
              <a:ea typeface="Inter"/>
              <a:cs typeface="Inter"/>
              <a:sym typeface="Inter"/>
            </a:endParaRPr>
          </a:p>
        </p:txBody>
      </p:sp>
      <p:sp>
        <p:nvSpPr>
          <p:cNvPr id="61" name="Google Shape;61;p13"/>
          <p:cNvSpPr txBox="1"/>
          <p:nvPr/>
        </p:nvSpPr>
        <p:spPr>
          <a:xfrm>
            <a:off x="506300" y="3950900"/>
            <a:ext cx="6759900" cy="28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B. </a:t>
            </a:r>
            <a:r>
              <a:rPr lang="en" sz="1200">
                <a:solidFill>
                  <a:schemeClr val="dk1"/>
                </a:solidFill>
                <a:latin typeface="Inter"/>
                <a:ea typeface="Inter"/>
                <a:cs typeface="Inter"/>
                <a:sym typeface="Inter"/>
              </a:rPr>
              <a:t>How do they compare to ancient foraging societies?</a:t>
            </a:r>
            <a:endParaRPr sz="1200">
              <a:solidFill>
                <a:schemeClr val="dk1"/>
              </a:solidFill>
              <a:latin typeface="Inter"/>
              <a:ea typeface="Inter"/>
              <a:cs typeface="Inter"/>
              <a:sym typeface="Inter"/>
            </a:endParaRPr>
          </a:p>
        </p:txBody>
      </p:sp>
      <p:sp>
        <p:nvSpPr>
          <p:cNvPr id="62" name="Google Shape;62;p13"/>
          <p:cNvSpPr/>
          <p:nvPr/>
        </p:nvSpPr>
        <p:spPr>
          <a:xfrm>
            <a:off x="498125" y="4337700"/>
            <a:ext cx="6759900" cy="11043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63" name="Google Shape;63;p13"/>
          <p:cNvSpPr/>
          <p:nvPr/>
        </p:nvSpPr>
        <p:spPr>
          <a:xfrm>
            <a:off x="506300" y="5704588"/>
            <a:ext cx="6759900" cy="378300"/>
          </a:xfrm>
          <a:prstGeom prst="rect">
            <a:avLst/>
          </a:prstGeom>
          <a:solidFill>
            <a:srgbClr val="EA5B3D"/>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sz="1700">
                <a:solidFill>
                  <a:schemeClr val="lt1"/>
                </a:solidFill>
                <a:latin typeface="Inter"/>
                <a:ea typeface="Inter"/>
                <a:cs typeface="Inter"/>
                <a:sym typeface="Inter"/>
              </a:rPr>
              <a:t>Collaborative Synthesis</a:t>
            </a:r>
            <a:endParaRPr b="1" sz="1700">
              <a:solidFill>
                <a:schemeClr val="lt1"/>
              </a:solidFill>
              <a:latin typeface="Inter"/>
              <a:ea typeface="Inter"/>
              <a:cs typeface="Inter"/>
              <a:sym typeface="Inter"/>
            </a:endParaRPr>
          </a:p>
        </p:txBody>
      </p:sp>
      <p:sp>
        <p:nvSpPr>
          <p:cNvPr id="64" name="Google Shape;64;p13"/>
          <p:cNvSpPr txBox="1"/>
          <p:nvPr/>
        </p:nvSpPr>
        <p:spPr>
          <a:xfrm>
            <a:off x="506300" y="6188575"/>
            <a:ext cx="6759900" cy="5409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Directions: </a:t>
            </a:r>
            <a:r>
              <a:rPr lang="en" sz="1200">
                <a:solidFill>
                  <a:schemeClr val="dk1"/>
                </a:solidFill>
                <a:latin typeface="Inter"/>
                <a:ea typeface="Inter"/>
                <a:cs typeface="Inter"/>
                <a:sym typeface="Inter"/>
              </a:rPr>
              <a:t>With your new partner, take turns teaching what you learned about the Hadza people. Use the space below to jot down notes.</a:t>
            </a:r>
            <a:endParaRPr sz="1200">
              <a:solidFill>
                <a:schemeClr val="dk1"/>
              </a:solidFill>
              <a:latin typeface="Inter"/>
              <a:ea typeface="Inter"/>
              <a:cs typeface="Inter"/>
              <a:sym typeface="Inter"/>
            </a:endParaRPr>
          </a:p>
        </p:txBody>
      </p:sp>
      <p:sp>
        <p:nvSpPr>
          <p:cNvPr id="65" name="Google Shape;65;p13"/>
          <p:cNvSpPr/>
          <p:nvPr/>
        </p:nvSpPr>
        <p:spPr>
          <a:xfrm>
            <a:off x="534750" y="7199350"/>
            <a:ext cx="6858000" cy="27060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66" name="Google Shape;66;p13"/>
          <p:cNvSpPr txBox="1"/>
          <p:nvPr/>
        </p:nvSpPr>
        <p:spPr>
          <a:xfrm>
            <a:off x="534900" y="6775275"/>
            <a:ext cx="6858000" cy="378300"/>
          </a:xfrm>
          <a:prstGeom prst="rect">
            <a:avLst/>
          </a:prstGeom>
          <a:solidFill>
            <a:srgbClr val="EFFEF9"/>
          </a:solid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Changes &amp; Challenges</a:t>
            </a:r>
            <a:endParaRPr b="1">
              <a:solidFill>
                <a:schemeClr val="dk1"/>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0" name="Shape 70"/>
        <p:cNvGrpSpPr/>
        <p:nvPr/>
      </p:nvGrpSpPr>
      <p:grpSpPr>
        <a:xfrm>
          <a:off x="0" y="0"/>
          <a:ext cx="0" cy="0"/>
          <a:chOff x="0" y="0"/>
          <a:chExt cx="0" cy="0"/>
        </a:xfrm>
      </p:grpSpPr>
      <p:sp>
        <p:nvSpPr>
          <p:cNvPr id="71" name="Google Shape;71;p14"/>
          <p:cNvSpPr txBox="1"/>
          <p:nvPr/>
        </p:nvSpPr>
        <p:spPr>
          <a:xfrm>
            <a:off x="50" y="-9800"/>
            <a:ext cx="7772400" cy="7344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rPr lang="en" sz="2000">
                <a:solidFill>
                  <a:schemeClr val="dk1"/>
                </a:solidFill>
                <a:latin typeface="Plus Jakarta Sans"/>
                <a:ea typeface="Plus Jakarta Sans"/>
                <a:cs typeface="Plus Jakarta Sans"/>
                <a:sym typeface="Plus Jakarta Sans"/>
              </a:rPr>
              <a:t>Modern Foragers:</a:t>
            </a:r>
            <a:endParaRPr sz="2000">
              <a:solidFill>
                <a:schemeClr val="dk1"/>
              </a:solidFill>
              <a:latin typeface="Plus Jakarta Sans"/>
              <a:ea typeface="Plus Jakarta Sans"/>
              <a:cs typeface="Plus Jakarta Sans"/>
              <a:sym typeface="Plus Jakarta Sans"/>
            </a:endParaRPr>
          </a:p>
          <a:p>
            <a:pPr indent="0" lvl="0" marL="0" rtl="0" algn="ctr">
              <a:spcBef>
                <a:spcPts val="0"/>
              </a:spcBef>
              <a:spcAft>
                <a:spcPts val="0"/>
              </a:spcAft>
              <a:buNone/>
            </a:pPr>
            <a:r>
              <a:rPr i="1" lang="en" sz="2000">
                <a:solidFill>
                  <a:schemeClr val="dk1"/>
                </a:solidFill>
                <a:latin typeface="Plus Jakarta Sans"/>
                <a:ea typeface="Plus Jakarta Sans"/>
                <a:cs typeface="Plus Jakarta Sans"/>
                <a:sym typeface="Plus Jakarta Sans"/>
              </a:rPr>
              <a:t>Exploring the Hadza of Tanzania</a:t>
            </a:r>
            <a:endParaRPr i="1" sz="2000">
              <a:solidFill>
                <a:schemeClr val="dk1"/>
              </a:solidFill>
              <a:latin typeface="Plus Jakarta Sans"/>
              <a:ea typeface="Plus Jakarta Sans"/>
              <a:cs typeface="Plus Jakarta Sans"/>
              <a:sym typeface="Plus Jakarta Sans"/>
            </a:endParaRPr>
          </a:p>
        </p:txBody>
      </p:sp>
      <p:pic>
        <p:nvPicPr>
          <p:cNvPr id="72" name="Google Shape;72;p14"/>
          <p:cNvPicPr preferRelativeResize="0"/>
          <p:nvPr/>
        </p:nvPicPr>
        <p:blipFill>
          <a:blip r:embed="rId3">
            <a:alphaModFix/>
          </a:blip>
          <a:stretch>
            <a:fillRect/>
          </a:stretch>
        </p:blipFill>
        <p:spPr>
          <a:xfrm>
            <a:off x="411339" y="138677"/>
            <a:ext cx="1067091" cy="442500"/>
          </a:xfrm>
          <a:prstGeom prst="rect">
            <a:avLst/>
          </a:prstGeom>
          <a:noFill/>
          <a:ln>
            <a:noFill/>
          </a:ln>
        </p:spPr>
      </p:pic>
      <p:sp>
        <p:nvSpPr>
          <p:cNvPr id="73" name="Google Shape;73;p14"/>
          <p:cNvSpPr txBox="1"/>
          <p:nvPr/>
        </p:nvSpPr>
        <p:spPr>
          <a:xfrm>
            <a:off x="400050" y="1190450"/>
            <a:ext cx="6858000" cy="5409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Directions: </a:t>
            </a:r>
            <a:r>
              <a:rPr lang="en" sz="1200">
                <a:latin typeface="Inter"/>
                <a:ea typeface="Inter"/>
                <a:cs typeface="Inter"/>
                <a:sym typeface="Inter"/>
              </a:rPr>
              <a:t>Using this </a:t>
            </a:r>
            <a:r>
              <a:rPr lang="en" sz="1200" u="sng">
                <a:solidFill>
                  <a:schemeClr val="hlink"/>
                </a:solidFill>
                <a:latin typeface="Inter"/>
                <a:ea typeface="Inter"/>
                <a:cs typeface="Inter"/>
                <a:sym typeface="Inter"/>
                <a:hlinkClick r:id="rId4"/>
              </a:rPr>
              <a:t>site,</a:t>
            </a:r>
            <a:r>
              <a:rPr lang="en" sz="1200">
                <a:latin typeface="Inter"/>
                <a:ea typeface="Inter"/>
                <a:cs typeface="Inter"/>
                <a:sym typeface="Inter"/>
              </a:rPr>
              <a:t> complete the table below.</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lnSpc>
                <a:spcPct val="115000"/>
              </a:lnSpc>
              <a:spcBef>
                <a:spcPts val="0"/>
              </a:spcBef>
              <a:spcAft>
                <a:spcPts val="0"/>
              </a:spcAft>
              <a:buClr>
                <a:srgbClr val="000000"/>
              </a:buClr>
              <a:buSzPts val="1100"/>
              <a:buFont typeface="Arial"/>
              <a:buNone/>
            </a:pPr>
            <a:r>
              <a:t/>
            </a:r>
            <a:endParaRPr sz="1200">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p:txBody>
      </p:sp>
      <p:sp>
        <p:nvSpPr>
          <p:cNvPr id="74" name="Google Shape;74;p14"/>
          <p:cNvSpPr txBox="1"/>
          <p:nvPr/>
        </p:nvSpPr>
        <p:spPr>
          <a:xfrm>
            <a:off x="349644" y="724601"/>
            <a:ext cx="7073100" cy="3783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Clr>
                <a:srgbClr val="000000"/>
              </a:buClr>
              <a:buSzPts val="1200"/>
              <a:buFont typeface="Arial"/>
              <a:buNone/>
            </a:pPr>
            <a:r>
              <a:rPr b="1" lang="en" sz="1300">
                <a:solidFill>
                  <a:srgbClr val="000000"/>
                </a:solidFill>
                <a:latin typeface="Inter"/>
                <a:ea typeface="Inter"/>
                <a:cs typeface="Inter"/>
                <a:sym typeface="Inter"/>
              </a:rPr>
              <a:t>Name: ______________________________________  Date: ________ Class: ____________________</a:t>
            </a:r>
            <a:endParaRPr b="1" sz="1300">
              <a:solidFill>
                <a:srgbClr val="000000"/>
              </a:solidFill>
              <a:latin typeface="Inter"/>
              <a:ea typeface="Inter"/>
              <a:cs typeface="Inter"/>
              <a:sym typeface="Inter"/>
            </a:endParaRPr>
          </a:p>
        </p:txBody>
      </p:sp>
      <p:sp>
        <p:nvSpPr>
          <p:cNvPr id="75" name="Google Shape;75;p14"/>
          <p:cNvSpPr/>
          <p:nvPr/>
        </p:nvSpPr>
        <p:spPr>
          <a:xfrm>
            <a:off x="506300" y="1735763"/>
            <a:ext cx="6759900" cy="378300"/>
          </a:xfrm>
          <a:prstGeom prst="rect">
            <a:avLst/>
          </a:prstGeom>
          <a:solidFill>
            <a:srgbClr val="F1AF4B"/>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sz="1700">
                <a:solidFill>
                  <a:schemeClr val="dk1"/>
                </a:solidFill>
                <a:latin typeface="Inter"/>
                <a:ea typeface="Inter"/>
                <a:cs typeface="Inter"/>
                <a:sym typeface="Inter"/>
              </a:rPr>
              <a:t>Changes &amp; Challenges</a:t>
            </a:r>
            <a:endParaRPr b="1" sz="1700">
              <a:solidFill>
                <a:schemeClr val="dk1"/>
              </a:solidFill>
              <a:latin typeface="Inter"/>
              <a:ea typeface="Inter"/>
              <a:cs typeface="Inter"/>
              <a:sym typeface="Inter"/>
            </a:endParaRPr>
          </a:p>
        </p:txBody>
      </p:sp>
      <p:sp>
        <p:nvSpPr>
          <p:cNvPr id="76" name="Google Shape;76;p14"/>
          <p:cNvSpPr/>
          <p:nvPr/>
        </p:nvSpPr>
        <p:spPr>
          <a:xfrm>
            <a:off x="498125" y="2602925"/>
            <a:ext cx="6759900" cy="11043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77" name="Google Shape;77;p14"/>
          <p:cNvSpPr txBox="1"/>
          <p:nvPr/>
        </p:nvSpPr>
        <p:spPr>
          <a:xfrm>
            <a:off x="506300" y="2197200"/>
            <a:ext cx="6759900" cy="28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A.</a:t>
            </a:r>
            <a:r>
              <a:rPr lang="en" sz="1200">
                <a:solidFill>
                  <a:schemeClr val="dk1"/>
                </a:solidFill>
                <a:latin typeface="Inter"/>
                <a:ea typeface="Inter"/>
                <a:cs typeface="Inter"/>
                <a:sym typeface="Inter"/>
              </a:rPr>
              <a:t> How is the Hadza way of life threatened today?</a:t>
            </a:r>
            <a:endParaRPr sz="1200">
              <a:solidFill>
                <a:schemeClr val="dk1"/>
              </a:solidFill>
              <a:latin typeface="Inter"/>
              <a:ea typeface="Inter"/>
              <a:cs typeface="Inter"/>
              <a:sym typeface="Inter"/>
            </a:endParaRPr>
          </a:p>
        </p:txBody>
      </p:sp>
      <p:sp>
        <p:nvSpPr>
          <p:cNvPr id="78" name="Google Shape;78;p14"/>
          <p:cNvSpPr txBox="1"/>
          <p:nvPr/>
        </p:nvSpPr>
        <p:spPr>
          <a:xfrm>
            <a:off x="506300" y="3950900"/>
            <a:ext cx="6759900" cy="28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B. </a:t>
            </a:r>
            <a:r>
              <a:rPr lang="en" sz="1200">
                <a:solidFill>
                  <a:schemeClr val="dk1"/>
                </a:solidFill>
                <a:latin typeface="Inter"/>
                <a:ea typeface="Inter"/>
                <a:cs typeface="Inter"/>
                <a:sym typeface="Inter"/>
              </a:rPr>
              <a:t>What actions are being taken to protect their land and rights?</a:t>
            </a:r>
            <a:endParaRPr sz="1200">
              <a:solidFill>
                <a:schemeClr val="dk1"/>
              </a:solidFill>
              <a:latin typeface="Inter"/>
              <a:ea typeface="Inter"/>
              <a:cs typeface="Inter"/>
              <a:sym typeface="Inter"/>
            </a:endParaRPr>
          </a:p>
        </p:txBody>
      </p:sp>
      <p:sp>
        <p:nvSpPr>
          <p:cNvPr id="79" name="Google Shape;79;p14"/>
          <p:cNvSpPr/>
          <p:nvPr/>
        </p:nvSpPr>
        <p:spPr>
          <a:xfrm>
            <a:off x="498125" y="4337700"/>
            <a:ext cx="6759900" cy="11043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80" name="Google Shape;80;p14"/>
          <p:cNvSpPr/>
          <p:nvPr/>
        </p:nvSpPr>
        <p:spPr>
          <a:xfrm>
            <a:off x="506300" y="5704588"/>
            <a:ext cx="6759900" cy="378300"/>
          </a:xfrm>
          <a:prstGeom prst="rect">
            <a:avLst/>
          </a:prstGeom>
          <a:solidFill>
            <a:srgbClr val="F1AF4B"/>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sz="1700">
                <a:solidFill>
                  <a:schemeClr val="dk1"/>
                </a:solidFill>
                <a:latin typeface="Inter"/>
                <a:ea typeface="Inter"/>
                <a:cs typeface="Inter"/>
                <a:sym typeface="Inter"/>
              </a:rPr>
              <a:t>Collaborative Synthesis</a:t>
            </a:r>
            <a:endParaRPr b="1" sz="1700">
              <a:solidFill>
                <a:schemeClr val="dk1"/>
              </a:solidFill>
              <a:latin typeface="Inter"/>
              <a:ea typeface="Inter"/>
              <a:cs typeface="Inter"/>
              <a:sym typeface="Inter"/>
            </a:endParaRPr>
          </a:p>
        </p:txBody>
      </p:sp>
      <p:sp>
        <p:nvSpPr>
          <p:cNvPr id="81" name="Google Shape;81;p14"/>
          <p:cNvSpPr txBox="1"/>
          <p:nvPr/>
        </p:nvSpPr>
        <p:spPr>
          <a:xfrm>
            <a:off x="506300" y="6188575"/>
            <a:ext cx="6759900" cy="5409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Directions: </a:t>
            </a:r>
            <a:r>
              <a:rPr lang="en" sz="1200">
                <a:solidFill>
                  <a:schemeClr val="dk1"/>
                </a:solidFill>
                <a:latin typeface="Inter"/>
                <a:ea typeface="Inter"/>
                <a:cs typeface="Inter"/>
                <a:sym typeface="Inter"/>
              </a:rPr>
              <a:t>Directions: With your new partner, take turns teaching what you learned about the Hadza people. Use the space below to jot down notes.</a:t>
            </a:r>
            <a:endParaRPr sz="1200">
              <a:solidFill>
                <a:schemeClr val="dk1"/>
              </a:solidFill>
              <a:latin typeface="Inter"/>
              <a:ea typeface="Inter"/>
              <a:cs typeface="Inter"/>
              <a:sym typeface="Inter"/>
            </a:endParaRPr>
          </a:p>
        </p:txBody>
      </p:sp>
      <p:sp>
        <p:nvSpPr>
          <p:cNvPr id="82" name="Google Shape;82;p14"/>
          <p:cNvSpPr/>
          <p:nvPr/>
        </p:nvSpPr>
        <p:spPr>
          <a:xfrm>
            <a:off x="534750" y="7199350"/>
            <a:ext cx="6858000" cy="27060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83" name="Google Shape;83;p14"/>
          <p:cNvSpPr txBox="1"/>
          <p:nvPr/>
        </p:nvSpPr>
        <p:spPr>
          <a:xfrm>
            <a:off x="534900" y="6775275"/>
            <a:ext cx="6858000" cy="378300"/>
          </a:xfrm>
          <a:prstGeom prst="rect">
            <a:avLst/>
          </a:prstGeom>
          <a:solidFill>
            <a:srgbClr val="EFFEF9"/>
          </a:solid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Lifestyle &amp; Traditions</a:t>
            </a:r>
            <a:endParaRPr b="1">
              <a:solidFill>
                <a:schemeClr val="dk1"/>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7" name="Shape 87"/>
        <p:cNvGrpSpPr/>
        <p:nvPr/>
      </p:nvGrpSpPr>
      <p:grpSpPr>
        <a:xfrm>
          <a:off x="0" y="0"/>
          <a:ext cx="0" cy="0"/>
          <a:chOff x="0" y="0"/>
          <a:chExt cx="0" cy="0"/>
        </a:xfrm>
      </p:grpSpPr>
      <p:sp>
        <p:nvSpPr>
          <p:cNvPr id="88" name="Google Shape;88;p15"/>
          <p:cNvSpPr txBox="1"/>
          <p:nvPr/>
        </p:nvSpPr>
        <p:spPr>
          <a:xfrm>
            <a:off x="50" y="-9800"/>
            <a:ext cx="7772400" cy="7344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rPr lang="en" sz="2000">
                <a:solidFill>
                  <a:schemeClr val="dk1"/>
                </a:solidFill>
                <a:latin typeface="Plus Jakarta Sans"/>
                <a:ea typeface="Plus Jakarta Sans"/>
                <a:cs typeface="Plus Jakarta Sans"/>
                <a:sym typeface="Plus Jakarta Sans"/>
              </a:rPr>
              <a:t>Modern Foragers:</a:t>
            </a:r>
            <a:endParaRPr sz="2000">
              <a:solidFill>
                <a:schemeClr val="dk1"/>
              </a:solidFill>
              <a:latin typeface="Plus Jakarta Sans"/>
              <a:ea typeface="Plus Jakarta Sans"/>
              <a:cs typeface="Plus Jakarta Sans"/>
              <a:sym typeface="Plus Jakarta Sans"/>
            </a:endParaRPr>
          </a:p>
          <a:p>
            <a:pPr indent="0" lvl="0" marL="0" rtl="0" algn="ctr">
              <a:spcBef>
                <a:spcPts val="0"/>
              </a:spcBef>
              <a:spcAft>
                <a:spcPts val="0"/>
              </a:spcAft>
              <a:buNone/>
            </a:pPr>
            <a:r>
              <a:rPr i="1" lang="en" sz="2000">
                <a:solidFill>
                  <a:schemeClr val="dk1"/>
                </a:solidFill>
                <a:latin typeface="Plus Jakarta Sans"/>
                <a:ea typeface="Plus Jakarta Sans"/>
                <a:cs typeface="Plus Jakarta Sans"/>
                <a:sym typeface="Plus Jakarta Sans"/>
              </a:rPr>
              <a:t>Exploring the Hadza of Tanzania</a:t>
            </a:r>
            <a:endParaRPr i="1" sz="2000">
              <a:solidFill>
                <a:schemeClr val="dk1"/>
              </a:solidFill>
              <a:latin typeface="Plus Jakarta Sans"/>
              <a:ea typeface="Plus Jakarta Sans"/>
              <a:cs typeface="Plus Jakarta Sans"/>
              <a:sym typeface="Plus Jakarta Sans"/>
            </a:endParaRPr>
          </a:p>
        </p:txBody>
      </p:sp>
      <p:pic>
        <p:nvPicPr>
          <p:cNvPr id="89" name="Google Shape;89;p15"/>
          <p:cNvPicPr preferRelativeResize="0"/>
          <p:nvPr/>
        </p:nvPicPr>
        <p:blipFill>
          <a:blip r:embed="rId3">
            <a:alphaModFix/>
          </a:blip>
          <a:stretch>
            <a:fillRect/>
          </a:stretch>
        </p:blipFill>
        <p:spPr>
          <a:xfrm>
            <a:off x="411339" y="138677"/>
            <a:ext cx="1067091" cy="442500"/>
          </a:xfrm>
          <a:prstGeom prst="rect">
            <a:avLst/>
          </a:prstGeom>
          <a:noFill/>
          <a:ln>
            <a:noFill/>
          </a:ln>
        </p:spPr>
      </p:pic>
      <p:sp>
        <p:nvSpPr>
          <p:cNvPr id="90" name="Google Shape;90;p15"/>
          <p:cNvSpPr txBox="1"/>
          <p:nvPr/>
        </p:nvSpPr>
        <p:spPr>
          <a:xfrm>
            <a:off x="400050" y="1190450"/>
            <a:ext cx="6858000" cy="5409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Directions: </a:t>
            </a:r>
            <a:r>
              <a:rPr lang="en" sz="1200">
                <a:latin typeface="Inter"/>
                <a:ea typeface="Inter"/>
                <a:cs typeface="Inter"/>
                <a:sym typeface="Inter"/>
              </a:rPr>
              <a:t>Using this </a:t>
            </a:r>
            <a:r>
              <a:rPr lang="en" sz="1200" u="sng">
                <a:solidFill>
                  <a:schemeClr val="hlink"/>
                </a:solidFill>
                <a:latin typeface="Inter"/>
                <a:ea typeface="Inter"/>
                <a:cs typeface="Inter"/>
                <a:sym typeface="Inter"/>
                <a:hlinkClick r:id="rId4"/>
              </a:rPr>
              <a:t>site,</a:t>
            </a:r>
            <a:r>
              <a:rPr lang="en" sz="1200">
                <a:latin typeface="Inter"/>
                <a:ea typeface="Inter"/>
                <a:cs typeface="Inter"/>
                <a:sym typeface="Inter"/>
              </a:rPr>
              <a:t> complete the table below.</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lnSpc>
                <a:spcPct val="115000"/>
              </a:lnSpc>
              <a:spcBef>
                <a:spcPts val="0"/>
              </a:spcBef>
              <a:spcAft>
                <a:spcPts val="0"/>
              </a:spcAft>
              <a:buClr>
                <a:srgbClr val="000000"/>
              </a:buClr>
              <a:buSzPts val="1100"/>
              <a:buFont typeface="Arial"/>
              <a:buNone/>
            </a:pPr>
            <a:r>
              <a:t/>
            </a:r>
            <a:endParaRPr sz="1200">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p:txBody>
      </p:sp>
      <p:sp>
        <p:nvSpPr>
          <p:cNvPr id="91" name="Google Shape;91;p15"/>
          <p:cNvSpPr txBox="1"/>
          <p:nvPr/>
        </p:nvSpPr>
        <p:spPr>
          <a:xfrm>
            <a:off x="349644" y="724601"/>
            <a:ext cx="7073100" cy="3783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Clr>
                <a:srgbClr val="000000"/>
              </a:buClr>
              <a:buSzPts val="1200"/>
              <a:buFont typeface="Arial"/>
              <a:buNone/>
            </a:pPr>
            <a:r>
              <a:rPr b="1" lang="en" sz="1300">
                <a:solidFill>
                  <a:srgbClr val="000000"/>
                </a:solidFill>
                <a:latin typeface="Inter"/>
                <a:ea typeface="Inter"/>
                <a:cs typeface="Inter"/>
                <a:sym typeface="Inter"/>
              </a:rPr>
              <a:t>Name: ______________________________________  Date: ________ Class: ____________________</a:t>
            </a:r>
            <a:endParaRPr b="1" sz="1300">
              <a:solidFill>
                <a:srgbClr val="000000"/>
              </a:solidFill>
              <a:latin typeface="Inter"/>
              <a:ea typeface="Inter"/>
              <a:cs typeface="Inter"/>
              <a:sym typeface="Inter"/>
            </a:endParaRPr>
          </a:p>
        </p:txBody>
      </p:sp>
      <p:sp>
        <p:nvSpPr>
          <p:cNvPr id="92" name="Google Shape;92;p15"/>
          <p:cNvSpPr/>
          <p:nvPr/>
        </p:nvSpPr>
        <p:spPr>
          <a:xfrm>
            <a:off x="506300" y="1735763"/>
            <a:ext cx="6759900" cy="378300"/>
          </a:xfrm>
          <a:prstGeom prst="rect">
            <a:avLst/>
          </a:prstGeom>
          <a:solidFill>
            <a:srgbClr val="EA5B3D"/>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sz="1700">
                <a:solidFill>
                  <a:schemeClr val="lt1"/>
                </a:solidFill>
                <a:latin typeface="Inter"/>
                <a:ea typeface="Inter"/>
                <a:cs typeface="Inter"/>
                <a:sym typeface="Inter"/>
              </a:rPr>
              <a:t>Lifestyle &amp; Traditions</a:t>
            </a:r>
            <a:endParaRPr b="1" sz="1700">
              <a:solidFill>
                <a:schemeClr val="lt1"/>
              </a:solidFill>
              <a:latin typeface="Inter"/>
              <a:ea typeface="Inter"/>
              <a:cs typeface="Inter"/>
              <a:sym typeface="Inter"/>
            </a:endParaRPr>
          </a:p>
        </p:txBody>
      </p:sp>
      <p:sp>
        <p:nvSpPr>
          <p:cNvPr id="93" name="Google Shape;93;p15"/>
          <p:cNvSpPr/>
          <p:nvPr/>
        </p:nvSpPr>
        <p:spPr>
          <a:xfrm>
            <a:off x="498125" y="2602925"/>
            <a:ext cx="6759900" cy="11043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b="1" lang="en" sz="1200">
                <a:solidFill>
                  <a:srgbClr val="EA5B3D"/>
                </a:solidFill>
                <a:latin typeface="Inter"/>
                <a:ea typeface="Inter"/>
                <a:cs typeface="Inter"/>
                <a:sym typeface="Inter"/>
              </a:rPr>
              <a:t>The Hadza still practice traditional hunting and gathering, using bows and arrows to hunt animals and gathering wild plants, fruits, and honey from their natural environment.</a:t>
            </a:r>
            <a:endParaRPr b="1" sz="1200">
              <a:solidFill>
                <a:srgbClr val="EA5B3D"/>
              </a:solidFill>
              <a:latin typeface="Inter"/>
              <a:ea typeface="Inter"/>
              <a:cs typeface="Inter"/>
              <a:sym typeface="Inter"/>
            </a:endParaRPr>
          </a:p>
        </p:txBody>
      </p:sp>
      <p:sp>
        <p:nvSpPr>
          <p:cNvPr id="94" name="Google Shape;94;p15"/>
          <p:cNvSpPr txBox="1"/>
          <p:nvPr/>
        </p:nvSpPr>
        <p:spPr>
          <a:xfrm>
            <a:off x="506300" y="2197200"/>
            <a:ext cx="6759900" cy="28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A.</a:t>
            </a:r>
            <a:r>
              <a:rPr lang="en" sz="1200">
                <a:solidFill>
                  <a:schemeClr val="dk1"/>
                </a:solidFill>
                <a:latin typeface="Inter"/>
                <a:ea typeface="Inter"/>
                <a:cs typeface="Inter"/>
                <a:sym typeface="Inter"/>
              </a:rPr>
              <a:t> </a:t>
            </a:r>
            <a:r>
              <a:rPr lang="en" sz="1200">
                <a:solidFill>
                  <a:schemeClr val="dk1"/>
                </a:solidFill>
                <a:latin typeface="Inter"/>
                <a:ea typeface="Inter"/>
                <a:cs typeface="Inter"/>
                <a:sym typeface="Inter"/>
              </a:rPr>
              <a:t>What foraging practices have the Hadza kept alive? (</a:t>
            </a:r>
            <a:r>
              <a:rPr i="1" lang="en" sz="1200">
                <a:solidFill>
                  <a:schemeClr val="dk1"/>
                </a:solidFill>
                <a:latin typeface="Inter"/>
                <a:ea typeface="Inter"/>
                <a:cs typeface="Inter"/>
                <a:sym typeface="Inter"/>
              </a:rPr>
              <a:t>Hint: focus on the photos)</a:t>
            </a:r>
            <a:endParaRPr i="1" sz="1200">
              <a:solidFill>
                <a:schemeClr val="dk1"/>
              </a:solidFill>
              <a:latin typeface="Inter"/>
              <a:ea typeface="Inter"/>
              <a:cs typeface="Inter"/>
              <a:sym typeface="Inter"/>
            </a:endParaRPr>
          </a:p>
        </p:txBody>
      </p:sp>
      <p:sp>
        <p:nvSpPr>
          <p:cNvPr id="95" name="Google Shape;95;p15"/>
          <p:cNvSpPr txBox="1"/>
          <p:nvPr/>
        </p:nvSpPr>
        <p:spPr>
          <a:xfrm>
            <a:off x="506300" y="3950900"/>
            <a:ext cx="6759900" cy="28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B. </a:t>
            </a:r>
            <a:r>
              <a:rPr lang="en" sz="1200">
                <a:solidFill>
                  <a:schemeClr val="dk1"/>
                </a:solidFill>
                <a:latin typeface="Inter"/>
                <a:ea typeface="Inter"/>
                <a:cs typeface="Inter"/>
                <a:sym typeface="Inter"/>
              </a:rPr>
              <a:t>How do they compare to ancient foraging societies?</a:t>
            </a:r>
            <a:endParaRPr sz="1200">
              <a:solidFill>
                <a:schemeClr val="dk1"/>
              </a:solidFill>
              <a:latin typeface="Inter"/>
              <a:ea typeface="Inter"/>
              <a:cs typeface="Inter"/>
              <a:sym typeface="Inter"/>
            </a:endParaRPr>
          </a:p>
        </p:txBody>
      </p:sp>
      <p:sp>
        <p:nvSpPr>
          <p:cNvPr id="96" name="Google Shape;96;p15"/>
          <p:cNvSpPr/>
          <p:nvPr/>
        </p:nvSpPr>
        <p:spPr>
          <a:xfrm>
            <a:off x="498125" y="4337700"/>
            <a:ext cx="6759900" cy="11043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b="1" lang="en" sz="1200">
                <a:solidFill>
                  <a:srgbClr val="EA5B3D"/>
                </a:solidFill>
                <a:latin typeface="Inter"/>
                <a:ea typeface="Inter"/>
                <a:cs typeface="Inter"/>
                <a:sym typeface="Inter"/>
              </a:rPr>
              <a:t>Their way of life is very similar to ancient hunter-gatherer societies because they rely on natural resources for survival without farming or raising animals. This makes the Hadza one of the last groups living much like humans did thousands of years ago.</a:t>
            </a:r>
            <a:endParaRPr b="1" sz="1200">
              <a:solidFill>
                <a:srgbClr val="EA5B3D"/>
              </a:solidFill>
              <a:latin typeface="Inter"/>
              <a:ea typeface="Inter"/>
              <a:cs typeface="Inter"/>
              <a:sym typeface="Inter"/>
            </a:endParaRPr>
          </a:p>
        </p:txBody>
      </p:sp>
      <p:sp>
        <p:nvSpPr>
          <p:cNvPr id="97" name="Google Shape;97;p15"/>
          <p:cNvSpPr/>
          <p:nvPr/>
        </p:nvSpPr>
        <p:spPr>
          <a:xfrm>
            <a:off x="506300" y="5704588"/>
            <a:ext cx="6759900" cy="378300"/>
          </a:xfrm>
          <a:prstGeom prst="rect">
            <a:avLst/>
          </a:prstGeom>
          <a:solidFill>
            <a:srgbClr val="EA5B3D"/>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sz="1700">
                <a:solidFill>
                  <a:schemeClr val="lt1"/>
                </a:solidFill>
                <a:latin typeface="Inter"/>
                <a:ea typeface="Inter"/>
                <a:cs typeface="Inter"/>
                <a:sym typeface="Inter"/>
              </a:rPr>
              <a:t>Collaborative Synthesis</a:t>
            </a:r>
            <a:endParaRPr b="1" sz="1700">
              <a:solidFill>
                <a:schemeClr val="lt1"/>
              </a:solidFill>
              <a:latin typeface="Inter"/>
              <a:ea typeface="Inter"/>
              <a:cs typeface="Inter"/>
              <a:sym typeface="Inter"/>
            </a:endParaRPr>
          </a:p>
        </p:txBody>
      </p:sp>
      <p:sp>
        <p:nvSpPr>
          <p:cNvPr id="98" name="Google Shape;98;p15"/>
          <p:cNvSpPr txBox="1"/>
          <p:nvPr/>
        </p:nvSpPr>
        <p:spPr>
          <a:xfrm>
            <a:off x="506300" y="6188575"/>
            <a:ext cx="6759900" cy="5409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Directions: </a:t>
            </a:r>
            <a:r>
              <a:rPr lang="en" sz="1200">
                <a:solidFill>
                  <a:schemeClr val="dk1"/>
                </a:solidFill>
                <a:latin typeface="Inter"/>
                <a:ea typeface="Inter"/>
                <a:cs typeface="Inter"/>
                <a:sym typeface="Inter"/>
              </a:rPr>
              <a:t>With your new partner,</a:t>
            </a:r>
            <a:r>
              <a:rPr lang="en" sz="1200">
                <a:solidFill>
                  <a:schemeClr val="dk1"/>
                </a:solidFill>
                <a:latin typeface="Inter"/>
                <a:ea typeface="Inter"/>
                <a:cs typeface="Inter"/>
                <a:sym typeface="Inter"/>
              </a:rPr>
              <a:t> take turns teaching what you learned about the Hadza people. Use the space below to jot down notes.</a:t>
            </a:r>
            <a:endParaRPr sz="1200">
              <a:solidFill>
                <a:schemeClr val="dk1"/>
              </a:solidFill>
              <a:latin typeface="Inter"/>
              <a:ea typeface="Inter"/>
              <a:cs typeface="Inter"/>
              <a:sym typeface="Inter"/>
            </a:endParaRPr>
          </a:p>
        </p:txBody>
      </p:sp>
      <p:sp>
        <p:nvSpPr>
          <p:cNvPr id="99" name="Google Shape;99;p15"/>
          <p:cNvSpPr/>
          <p:nvPr/>
        </p:nvSpPr>
        <p:spPr>
          <a:xfrm>
            <a:off x="534750" y="7199350"/>
            <a:ext cx="6858000" cy="27060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304800" lvl="0" marL="457200" rtl="0" algn="l">
              <a:spcBef>
                <a:spcPts val="0"/>
              </a:spcBef>
              <a:spcAft>
                <a:spcPts val="0"/>
              </a:spcAft>
              <a:buClr>
                <a:schemeClr val="dk1"/>
              </a:buClr>
              <a:buSzPts val="1200"/>
              <a:buFont typeface="Inter"/>
              <a:buChar char="●"/>
            </a:pPr>
            <a:r>
              <a:rPr b="1" lang="en" sz="1200">
                <a:solidFill>
                  <a:srgbClr val="EA5B3D"/>
                </a:solidFill>
                <a:latin typeface="Inter"/>
                <a:ea typeface="Inter"/>
                <a:cs typeface="Inter"/>
                <a:sym typeface="Inter"/>
              </a:rPr>
              <a:t>The Hadza’s land is being taken over by farming and livestock herding from neighboring communities, which reduces the land and resources they depend on for hunting and gathering.</a:t>
            </a:r>
            <a:endParaRPr b="1" sz="1200">
              <a:solidFill>
                <a:srgbClr val="EA5B3D"/>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Char char="●"/>
            </a:pPr>
            <a:r>
              <a:rPr b="1" lang="en" sz="1200">
                <a:solidFill>
                  <a:srgbClr val="EA5B3D"/>
                </a:solidFill>
                <a:latin typeface="Inter"/>
                <a:ea typeface="Inter"/>
                <a:cs typeface="Inter"/>
                <a:sym typeface="Inter"/>
              </a:rPr>
              <a:t>The Nature Conservancy is helping the Hadza secure legal rights to their land through government certificates that recognize their traditional ownership, allowing them to protect their homeland from outside threats.</a:t>
            </a:r>
            <a:endParaRPr b="1" sz="1200">
              <a:solidFill>
                <a:srgbClr val="EA5B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b="1" sz="1200">
              <a:solidFill>
                <a:srgbClr val="EA5B3D"/>
              </a:solidFill>
              <a:latin typeface="Inter"/>
              <a:ea typeface="Inter"/>
              <a:cs typeface="Inter"/>
              <a:sym typeface="Inter"/>
            </a:endParaRPr>
          </a:p>
          <a:p>
            <a:pPr indent="0" lvl="0" marL="0" rtl="0" algn="ctr">
              <a:spcBef>
                <a:spcPts val="0"/>
              </a:spcBef>
              <a:spcAft>
                <a:spcPts val="0"/>
              </a:spcAft>
              <a:buNone/>
            </a:pPr>
            <a:r>
              <a:t/>
            </a:r>
            <a:endParaRPr/>
          </a:p>
        </p:txBody>
      </p:sp>
      <p:sp>
        <p:nvSpPr>
          <p:cNvPr id="100" name="Google Shape;100;p15"/>
          <p:cNvSpPr txBox="1"/>
          <p:nvPr/>
        </p:nvSpPr>
        <p:spPr>
          <a:xfrm>
            <a:off x="534900" y="6775275"/>
            <a:ext cx="6858000" cy="378300"/>
          </a:xfrm>
          <a:prstGeom prst="rect">
            <a:avLst/>
          </a:prstGeom>
          <a:solidFill>
            <a:srgbClr val="EFFEF9"/>
          </a:solid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Changes &amp; Challenges</a:t>
            </a:r>
            <a:endParaRPr b="1">
              <a:solidFill>
                <a:schemeClr val="dk1"/>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04" name="Shape 104"/>
        <p:cNvGrpSpPr/>
        <p:nvPr/>
      </p:nvGrpSpPr>
      <p:grpSpPr>
        <a:xfrm>
          <a:off x="0" y="0"/>
          <a:ext cx="0" cy="0"/>
          <a:chOff x="0" y="0"/>
          <a:chExt cx="0" cy="0"/>
        </a:xfrm>
      </p:grpSpPr>
      <p:sp>
        <p:nvSpPr>
          <p:cNvPr id="105" name="Google Shape;105;p16"/>
          <p:cNvSpPr txBox="1"/>
          <p:nvPr/>
        </p:nvSpPr>
        <p:spPr>
          <a:xfrm>
            <a:off x="50" y="-9800"/>
            <a:ext cx="7772400" cy="734400"/>
          </a:xfrm>
          <a:prstGeom prst="rect">
            <a:avLst/>
          </a:prstGeom>
          <a:solidFill>
            <a:srgbClr val="38E0A4"/>
          </a:solidFill>
          <a:ln>
            <a:noFill/>
          </a:ln>
        </p:spPr>
        <p:txBody>
          <a:bodyPr anchorCtr="0" anchor="ctr" bIns="96675" lIns="96675" spcFirstLastPara="1" rIns="96675" wrap="square" tIns="96675">
            <a:noAutofit/>
          </a:bodyPr>
          <a:lstStyle/>
          <a:p>
            <a:pPr indent="0" lvl="0" marL="0" rtl="0" algn="ctr">
              <a:spcBef>
                <a:spcPts val="0"/>
              </a:spcBef>
              <a:spcAft>
                <a:spcPts val="0"/>
              </a:spcAft>
              <a:buNone/>
            </a:pPr>
            <a:r>
              <a:rPr lang="en" sz="2000">
                <a:solidFill>
                  <a:schemeClr val="dk1"/>
                </a:solidFill>
                <a:latin typeface="Plus Jakarta Sans"/>
                <a:ea typeface="Plus Jakarta Sans"/>
                <a:cs typeface="Plus Jakarta Sans"/>
                <a:sym typeface="Plus Jakarta Sans"/>
              </a:rPr>
              <a:t>Modern Foragers:</a:t>
            </a:r>
            <a:endParaRPr sz="2000">
              <a:solidFill>
                <a:schemeClr val="dk1"/>
              </a:solidFill>
              <a:latin typeface="Plus Jakarta Sans"/>
              <a:ea typeface="Plus Jakarta Sans"/>
              <a:cs typeface="Plus Jakarta Sans"/>
              <a:sym typeface="Plus Jakarta Sans"/>
            </a:endParaRPr>
          </a:p>
          <a:p>
            <a:pPr indent="0" lvl="0" marL="0" rtl="0" algn="ctr">
              <a:spcBef>
                <a:spcPts val="0"/>
              </a:spcBef>
              <a:spcAft>
                <a:spcPts val="0"/>
              </a:spcAft>
              <a:buNone/>
            </a:pPr>
            <a:r>
              <a:rPr i="1" lang="en" sz="2000">
                <a:solidFill>
                  <a:schemeClr val="dk1"/>
                </a:solidFill>
                <a:latin typeface="Plus Jakarta Sans"/>
                <a:ea typeface="Plus Jakarta Sans"/>
                <a:cs typeface="Plus Jakarta Sans"/>
                <a:sym typeface="Plus Jakarta Sans"/>
              </a:rPr>
              <a:t>Exploring the Hadza of Tanzania</a:t>
            </a:r>
            <a:endParaRPr i="1" sz="2000">
              <a:solidFill>
                <a:schemeClr val="dk1"/>
              </a:solidFill>
              <a:latin typeface="Plus Jakarta Sans"/>
              <a:ea typeface="Plus Jakarta Sans"/>
              <a:cs typeface="Plus Jakarta Sans"/>
              <a:sym typeface="Plus Jakarta Sans"/>
            </a:endParaRPr>
          </a:p>
        </p:txBody>
      </p:sp>
      <p:pic>
        <p:nvPicPr>
          <p:cNvPr id="106" name="Google Shape;106;p16"/>
          <p:cNvPicPr preferRelativeResize="0"/>
          <p:nvPr/>
        </p:nvPicPr>
        <p:blipFill>
          <a:blip r:embed="rId3">
            <a:alphaModFix/>
          </a:blip>
          <a:stretch>
            <a:fillRect/>
          </a:stretch>
        </p:blipFill>
        <p:spPr>
          <a:xfrm>
            <a:off x="411339" y="138677"/>
            <a:ext cx="1067091" cy="442500"/>
          </a:xfrm>
          <a:prstGeom prst="rect">
            <a:avLst/>
          </a:prstGeom>
          <a:noFill/>
          <a:ln>
            <a:noFill/>
          </a:ln>
        </p:spPr>
      </p:pic>
      <p:sp>
        <p:nvSpPr>
          <p:cNvPr id="107" name="Google Shape;107;p16"/>
          <p:cNvSpPr txBox="1"/>
          <p:nvPr/>
        </p:nvSpPr>
        <p:spPr>
          <a:xfrm>
            <a:off x="400050" y="1190450"/>
            <a:ext cx="6858000" cy="5409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Directions: </a:t>
            </a:r>
            <a:r>
              <a:rPr lang="en" sz="1200">
                <a:latin typeface="Inter"/>
                <a:ea typeface="Inter"/>
                <a:cs typeface="Inter"/>
                <a:sym typeface="Inter"/>
              </a:rPr>
              <a:t>Using this </a:t>
            </a:r>
            <a:r>
              <a:rPr lang="en" sz="1200" u="sng">
                <a:solidFill>
                  <a:schemeClr val="hlink"/>
                </a:solidFill>
                <a:latin typeface="Inter"/>
                <a:ea typeface="Inter"/>
                <a:cs typeface="Inter"/>
                <a:sym typeface="Inter"/>
                <a:hlinkClick r:id="rId4"/>
              </a:rPr>
              <a:t>site,</a:t>
            </a:r>
            <a:r>
              <a:rPr lang="en" sz="1200">
                <a:latin typeface="Inter"/>
                <a:ea typeface="Inter"/>
                <a:cs typeface="Inter"/>
                <a:sym typeface="Inter"/>
              </a:rPr>
              <a:t> complete the table below.</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spcBef>
                <a:spcPts val="0"/>
              </a:spcBef>
              <a:spcAft>
                <a:spcPts val="0"/>
              </a:spcAft>
              <a:buNone/>
            </a:pPr>
            <a:r>
              <a:t/>
            </a:r>
            <a:endParaRPr sz="1200">
              <a:latin typeface="Inter"/>
              <a:ea typeface="Inter"/>
              <a:cs typeface="Inter"/>
              <a:sym typeface="Inter"/>
            </a:endParaRPr>
          </a:p>
          <a:p>
            <a:pPr indent="0" lvl="0" marL="0" rtl="0" algn="l">
              <a:lnSpc>
                <a:spcPct val="115000"/>
              </a:lnSpc>
              <a:spcBef>
                <a:spcPts val="0"/>
              </a:spcBef>
              <a:spcAft>
                <a:spcPts val="0"/>
              </a:spcAft>
              <a:buClr>
                <a:srgbClr val="000000"/>
              </a:buClr>
              <a:buSzPts val="1100"/>
              <a:buFont typeface="Arial"/>
              <a:buNone/>
            </a:pPr>
            <a:r>
              <a:t/>
            </a:r>
            <a:endParaRPr sz="1200">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a:p>
            <a:pPr indent="0" lvl="0" marL="0" rtl="0" algn="l">
              <a:spcBef>
                <a:spcPts val="0"/>
              </a:spcBef>
              <a:spcAft>
                <a:spcPts val="0"/>
              </a:spcAft>
              <a:buNone/>
            </a:pPr>
            <a:r>
              <a:t/>
            </a:r>
            <a:endParaRPr sz="1200">
              <a:solidFill>
                <a:srgbClr val="000000"/>
              </a:solidFill>
              <a:latin typeface="Inter"/>
              <a:ea typeface="Inter"/>
              <a:cs typeface="Inter"/>
              <a:sym typeface="Inter"/>
            </a:endParaRPr>
          </a:p>
        </p:txBody>
      </p:sp>
      <p:sp>
        <p:nvSpPr>
          <p:cNvPr id="108" name="Google Shape;108;p16"/>
          <p:cNvSpPr txBox="1"/>
          <p:nvPr/>
        </p:nvSpPr>
        <p:spPr>
          <a:xfrm>
            <a:off x="349644" y="724601"/>
            <a:ext cx="7073100" cy="378300"/>
          </a:xfrm>
          <a:prstGeom prst="rect">
            <a:avLst/>
          </a:prstGeom>
          <a:noFill/>
          <a:ln>
            <a:noFill/>
          </a:ln>
        </p:spPr>
        <p:txBody>
          <a:bodyPr anchorCtr="0" anchor="t" bIns="96675" lIns="96675" spcFirstLastPara="1" rIns="96675" wrap="square" tIns="96675">
            <a:noAutofit/>
          </a:bodyPr>
          <a:lstStyle/>
          <a:p>
            <a:pPr indent="0" lvl="0" marL="0" rtl="0" algn="l">
              <a:spcBef>
                <a:spcPts val="0"/>
              </a:spcBef>
              <a:spcAft>
                <a:spcPts val="0"/>
              </a:spcAft>
              <a:buClr>
                <a:srgbClr val="000000"/>
              </a:buClr>
              <a:buSzPts val="1200"/>
              <a:buFont typeface="Arial"/>
              <a:buNone/>
            </a:pPr>
            <a:r>
              <a:rPr b="1" lang="en" sz="1300">
                <a:solidFill>
                  <a:srgbClr val="000000"/>
                </a:solidFill>
                <a:latin typeface="Inter"/>
                <a:ea typeface="Inter"/>
                <a:cs typeface="Inter"/>
                <a:sym typeface="Inter"/>
              </a:rPr>
              <a:t>Name: ______________________________________  Date: ________ Class: ____________________</a:t>
            </a:r>
            <a:endParaRPr b="1" sz="1300">
              <a:solidFill>
                <a:srgbClr val="000000"/>
              </a:solidFill>
              <a:latin typeface="Inter"/>
              <a:ea typeface="Inter"/>
              <a:cs typeface="Inter"/>
              <a:sym typeface="Inter"/>
            </a:endParaRPr>
          </a:p>
        </p:txBody>
      </p:sp>
      <p:sp>
        <p:nvSpPr>
          <p:cNvPr id="109" name="Google Shape;109;p16"/>
          <p:cNvSpPr/>
          <p:nvPr/>
        </p:nvSpPr>
        <p:spPr>
          <a:xfrm>
            <a:off x="506300" y="1735763"/>
            <a:ext cx="6759900" cy="378300"/>
          </a:xfrm>
          <a:prstGeom prst="rect">
            <a:avLst/>
          </a:prstGeom>
          <a:solidFill>
            <a:srgbClr val="F1AF4B"/>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sz="1700">
                <a:solidFill>
                  <a:schemeClr val="dk1"/>
                </a:solidFill>
                <a:latin typeface="Inter"/>
                <a:ea typeface="Inter"/>
                <a:cs typeface="Inter"/>
                <a:sym typeface="Inter"/>
              </a:rPr>
              <a:t>Changes &amp; Challenges</a:t>
            </a:r>
            <a:endParaRPr b="1" sz="1700">
              <a:solidFill>
                <a:schemeClr val="dk1"/>
              </a:solidFill>
              <a:latin typeface="Inter"/>
              <a:ea typeface="Inter"/>
              <a:cs typeface="Inter"/>
              <a:sym typeface="Inter"/>
            </a:endParaRPr>
          </a:p>
        </p:txBody>
      </p:sp>
      <p:sp>
        <p:nvSpPr>
          <p:cNvPr id="110" name="Google Shape;110;p16"/>
          <p:cNvSpPr/>
          <p:nvPr/>
        </p:nvSpPr>
        <p:spPr>
          <a:xfrm>
            <a:off x="498125" y="2602925"/>
            <a:ext cx="6759900" cy="11043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b="1" lang="en" sz="1200">
                <a:solidFill>
                  <a:srgbClr val="EA5B3D"/>
                </a:solidFill>
                <a:latin typeface="Inter"/>
                <a:ea typeface="Inter"/>
                <a:cs typeface="Inter"/>
                <a:sym typeface="Inter"/>
              </a:rPr>
              <a:t>The Hadza’s land is being taken over by farming and livestock herding from neighboring communities, which reduces the land and resources they depend on for hunting and gathering.</a:t>
            </a:r>
            <a:endParaRPr b="1" sz="1200">
              <a:solidFill>
                <a:srgbClr val="EA5B3D"/>
              </a:solidFill>
              <a:latin typeface="Inter"/>
              <a:ea typeface="Inter"/>
              <a:cs typeface="Inter"/>
              <a:sym typeface="Inter"/>
            </a:endParaRPr>
          </a:p>
        </p:txBody>
      </p:sp>
      <p:sp>
        <p:nvSpPr>
          <p:cNvPr id="111" name="Google Shape;111;p16"/>
          <p:cNvSpPr txBox="1"/>
          <p:nvPr/>
        </p:nvSpPr>
        <p:spPr>
          <a:xfrm>
            <a:off x="506300" y="2197200"/>
            <a:ext cx="6759900" cy="28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A.</a:t>
            </a:r>
            <a:r>
              <a:rPr lang="en" sz="1200">
                <a:solidFill>
                  <a:schemeClr val="dk1"/>
                </a:solidFill>
                <a:latin typeface="Inter"/>
                <a:ea typeface="Inter"/>
                <a:cs typeface="Inter"/>
                <a:sym typeface="Inter"/>
              </a:rPr>
              <a:t> </a:t>
            </a:r>
            <a:r>
              <a:rPr lang="en" sz="1200">
                <a:solidFill>
                  <a:schemeClr val="dk1"/>
                </a:solidFill>
                <a:latin typeface="Inter"/>
                <a:ea typeface="Inter"/>
                <a:cs typeface="Inter"/>
                <a:sym typeface="Inter"/>
              </a:rPr>
              <a:t>How is the Hadza way of life threatened today?</a:t>
            </a:r>
            <a:endParaRPr sz="1200">
              <a:solidFill>
                <a:schemeClr val="dk1"/>
              </a:solidFill>
              <a:latin typeface="Inter"/>
              <a:ea typeface="Inter"/>
              <a:cs typeface="Inter"/>
              <a:sym typeface="Inter"/>
            </a:endParaRPr>
          </a:p>
        </p:txBody>
      </p:sp>
      <p:sp>
        <p:nvSpPr>
          <p:cNvPr id="112" name="Google Shape;112;p16"/>
          <p:cNvSpPr txBox="1"/>
          <p:nvPr/>
        </p:nvSpPr>
        <p:spPr>
          <a:xfrm>
            <a:off x="506300" y="3950900"/>
            <a:ext cx="6759900" cy="28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B. </a:t>
            </a:r>
            <a:r>
              <a:rPr lang="en" sz="1200">
                <a:solidFill>
                  <a:schemeClr val="dk1"/>
                </a:solidFill>
                <a:latin typeface="Inter"/>
                <a:ea typeface="Inter"/>
                <a:cs typeface="Inter"/>
                <a:sym typeface="Inter"/>
              </a:rPr>
              <a:t>What actions are being taken to protect their land and rights?</a:t>
            </a:r>
            <a:endParaRPr sz="1200">
              <a:solidFill>
                <a:schemeClr val="dk1"/>
              </a:solidFill>
              <a:latin typeface="Inter"/>
              <a:ea typeface="Inter"/>
              <a:cs typeface="Inter"/>
              <a:sym typeface="Inter"/>
            </a:endParaRPr>
          </a:p>
        </p:txBody>
      </p:sp>
      <p:sp>
        <p:nvSpPr>
          <p:cNvPr id="113" name="Google Shape;113;p16"/>
          <p:cNvSpPr/>
          <p:nvPr/>
        </p:nvSpPr>
        <p:spPr>
          <a:xfrm>
            <a:off x="498125" y="4337700"/>
            <a:ext cx="6759900" cy="11043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b="1" lang="en" sz="1200">
                <a:solidFill>
                  <a:srgbClr val="EA5B3D"/>
                </a:solidFill>
                <a:latin typeface="Inter"/>
                <a:ea typeface="Inter"/>
                <a:cs typeface="Inter"/>
                <a:sym typeface="Inter"/>
              </a:rPr>
              <a:t>The Nature Conservancy is helping the Hadza secure legal rights to their land through government certificates that recognize their traditional ownership, allowing them to protect their homeland from outside threats.</a:t>
            </a:r>
            <a:endParaRPr b="1" sz="1200">
              <a:solidFill>
                <a:srgbClr val="EA5B3D"/>
              </a:solidFill>
              <a:latin typeface="Inter"/>
              <a:ea typeface="Inter"/>
              <a:cs typeface="Inter"/>
              <a:sym typeface="Inter"/>
            </a:endParaRPr>
          </a:p>
        </p:txBody>
      </p:sp>
      <p:sp>
        <p:nvSpPr>
          <p:cNvPr id="114" name="Google Shape;114;p16"/>
          <p:cNvSpPr/>
          <p:nvPr/>
        </p:nvSpPr>
        <p:spPr>
          <a:xfrm>
            <a:off x="506300" y="5704588"/>
            <a:ext cx="6759900" cy="378300"/>
          </a:xfrm>
          <a:prstGeom prst="rect">
            <a:avLst/>
          </a:prstGeom>
          <a:solidFill>
            <a:srgbClr val="F1AF4B"/>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b="1" lang="en" sz="1700">
                <a:solidFill>
                  <a:schemeClr val="dk1"/>
                </a:solidFill>
                <a:latin typeface="Inter"/>
                <a:ea typeface="Inter"/>
                <a:cs typeface="Inter"/>
                <a:sym typeface="Inter"/>
              </a:rPr>
              <a:t>Collaborative Synthesis</a:t>
            </a:r>
            <a:endParaRPr b="1" sz="1700">
              <a:solidFill>
                <a:schemeClr val="dk1"/>
              </a:solidFill>
              <a:latin typeface="Inter"/>
              <a:ea typeface="Inter"/>
              <a:cs typeface="Inter"/>
              <a:sym typeface="Inter"/>
            </a:endParaRPr>
          </a:p>
        </p:txBody>
      </p:sp>
      <p:sp>
        <p:nvSpPr>
          <p:cNvPr id="115" name="Google Shape;115;p16"/>
          <p:cNvSpPr txBox="1"/>
          <p:nvPr/>
        </p:nvSpPr>
        <p:spPr>
          <a:xfrm>
            <a:off x="506300" y="6188575"/>
            <a:ext cx="6759900" cy="5409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Directions: </a:t>
            </a:r>
            <a:r>
              <a:rPr lang="en" sz="1200">
                <a:solidFill>
                  <a:schemeClr val="dk1"/>
                </a:solidFill>
                <a:latin typeface="Inter"/>
                <a:ea typeface="Inter"/>
                <a:cs typeface="Inter"/>
                <a:sym typeface="Inter"/>
              </a:rPr>
              <a:t>Directions: With your new partner, take turns teaching what you learned about the Hadza people. Use the space below to jot down notes.</a:t>
            </a:r>
            <a:endParaRPr sz="1200">
              <a:solidFill>
                <a:schemeClr val="dk1"/>
              </a:solidFill>
              <a:latin typeface="Inter"/>
              <a:ea typeface="Inter"/>
              <a:cs typeface="Inter"/>
              <a:sym typeface="Inter"/>
            </a:endParaRPr>
          </a:p>
        </p:txBody>
      </p:sp>
      <p:sp>
        <p:nvSpPr>
          <p:cNvPr id="116" name="Google Shape;116;p16"/>
          <p:cNvSpPr/>
          <p:nvPr/>
        </p:nvSpPr>
        <p:spPr>
          <a:xfrm>
            <a:off x="534750" y="7199350"/>
            <a:ext cx="6858000" cy="2706000"/>
          </a:xfrm>
          <a:prstGeom prst="rect">
            <a:avLst/>
          </a:prstGeom>
          <a:noFill/>
          <a:ln cap="flat" cmpd="sng" w="9525">
            <a:solidFill>
              <a:schemeClr val="dk1"/>
            </a:solidFill>
            <a:prstDash val="solid"/>
            <a:round/>
            <a:headEnd len="sm" w="sm" type="none"/>
            <a:tailEnd len="sm" w="sm" type="none"/>
          </a:ln>
        </p:spPr>
        <p:txBody>
          <a:bodyPr anchorCtr="0" anchor="ctr" bIns="91425" lIns="91425" spcFirstLastPara="1" rIns="91425" wrap="square" tIns="91425">
            <a:noAutofit/>
          </a:bodyPr>
          <a:lstStyle/>
          <a:p>
            <a:pPr indent="-317500" lvl="0" marL="457200" rtl="0" algn="l">
              <a:spcBef>
                <a:spcPts val="0"/>
              </a:spcBef>
              <a:spcAft>
                <a:spcPts val="0"/>
              </a:spcAft>
              <a:buSzPts val="1400"/>
              <a:buChar char="●"/>
            </a:pPr>
            <a:r>
              <a:rPr b="1" lang="en" sz="1200">
                <a:solidFill>
                  <a:srgbClr val="EA5B3D"/>
                </a:solidFill>
                <a:latin typeface="Inter"/>
                <a:ea typeface="Inter"/>
                <a:cs typeface="Inter"/>
                <a:sym typeface="Inter"/>
              </a:rPr>
              <a:t>The Hadza still practice traditional hunting and gathering, using bows and arrows to hunt animals and gathering wild plants, fruits, and honey from their natural environment.</a:t>
            </a:r>
            <a:endParaRPr b="1" sz="1200">
              <a:solidFill>
                <a:srgbClr val="EA5B3D"/>
              </a:solidFill>
              <a:latin typeface="Inter"/>
              <a:ea typeface="Inter"/>
              <a:cs typeface="Inter"/>
              <a:sym typeface="Inter"/>
            </a:endParaRPr>
          </a:p>
          <a:p>
            <a:pPr indent="-317500" lvl="0" marL="457200" rtl="0" algn="l">
              <a:spcBef>
                <a:spcPts val="0"/>
              </a:spcBef>
              <a:spcAft>
                <a:spcPts val="0"/>
              </a:spcAft>
              <a:buSzPts val="1400"/>
              <a:buChar char="●"/>
            </a:pPr>
            <a:r>
              <a:rPr b="1" lang="en" sz="1200">
                <a:solidFill>
                  <a:srgbClr val="EA5B3D"/>
                </a:solidFill>
                <a:latin typeface="Inter"/>
                <a:ea typeface="Inter"/>
                <a:cs typeface="Inter"/>
                <a:sym typeface="Inter"/>
              </a:rPr>
              <a:t>Their way of life is very similar to ancient hunter-gatherer societies because they rely on natural resources for survival without farming or raising animals. This makes the Hadza one of the last groups living much like humans did thousands of years ago.</a:t>
            </a:r>
            <a:endParaRPr b="1" sz="1200">
              <a:solidFill>
                <a:srgbClr val="EA5B3D"/>
              </a:solidFill>
              <a:latin typeface="Inter"/>
              <a:ea typeface="Inter"/>
              <a:cs typeface="Inter"/>
              <a:sym typeface="Inter"/>
            </a:endParaRPr>
          </a:p>
          <a:p>
            <a:pPr indent="0" lvl="0" marL="457200" rtl="0" algn="ctr">
              <a:spcBef>
                <a:spcPts val="0"/>
              </a:spcBef>
              <a:spcAft>
                <a:spcPts val="0"/>
              </a:spcAft>
              <a:buNone/>
            </a:pPr>
            <a:r>
              <a:t/>
            </a:r>
            <a:endParaRPr/>
          </a:p>
        </p:txBody>
      </p:sp>
      <p:sp>
        <p:nvSpPr>
          <p:cNvPr id="117" name="Google Shape;117;p16"/>
          <p:cNvSpPr txBox="1"/>
          <p:nvPr/>
        </p:nvSpPr>
        <p:spPr>
          <a:xfrm>
            <a:off x="534900" y="6775275"/>
            <a:ext cx="6858000" cy="378300"/>
          </a:xfrm>
          <a:prstGeom prst="rect">
            <a:avLst/>
          </a:prstGeom>
          <a:solidFill>
            <a:srgbClr val="EFFEF9"/>
          </a:solidFill>
          <a:ln cap="flat" cmpd="sng" w="9525">
            <a:solidFill>
              <a:srgbClr val="000000"/>
            </a:solidFill>
            <a:prstDash val="solid"/>
            <a:round/>
            <a:headEnd len="sm" w="sm" type="none"/>
            <a:tailEnd len="sm" w="sm" type="none"/>
          </a:ln>
        </p:spPr>
        <p:txBody>
          <a:bodyPr anchorCtr="0" anchor="t" bIns="91425" lIns="91425" spcFirstLastPara="1" rIns="91425" wrap="square" tIns="91425">
            <a:noAutofit/>
          </a:bodyPr>
          <a:lstStyle/>
          <a:p>
            <a:pPr indent="0" lvl="0" marL="0" rtl="0" algn="ctr">
              <a:spcBef>
                <a:spcPts val="0"/>
              </a:spcBef>
              <a:spcAft>
                <a:spcPts val="0"/>
              </a:spcAft>
              <a:buNone/>
            </a:pPr>
            <a:r>
              <a:rPr b="1" lang="en">
                <a:solidFill>
                  <a:schemeClr val="dk1"/>
                </a:solidFill>
                <a:latin typeface="Inter"/>
                <a:ea typeface="Inter"/>
                <a:cs typeface="Inter"/>
                <a:sym typeface="Inter"/>
              </a:rPr>
              <a:t>Lifestyle &amp; Traditions</a:t>
            </a:r>
            <a:endParaRPr b="1">
              <a:solidFill>
                <a:schemeClr val="dk1"/>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