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Lst>
  <p:sldSz cy="10058400" cx="7772400"/>
  <p:notesSz cx="6858000" cy="9144000"/>
  <p:embeddedFontLst>
    <p:embeddedFont>
      <p:font typeface="Halant"/>
      <p:regular r:id="rId21"/>
      <p:bold r:id="rId22"/>
    </p:embeddedFont>
    <p:embeddedFont>
      <p:font typeface="Inter"/>
      <p:regular r:id="rId23"/>
      <p:bold r:id="rId24"/>
      <p:italic r:id="rId25"/>
      <p:boldItalic r:id="rId26"/>
    </p:embeddedFont>
    <p:embeddedFont>
      <p:font typeface="Plus Jakarta Sans"/>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27F3BC5-B6AA-4469-A418-2F092ACBE24F}">
  <a:tblStyle styleId="{227F3BC5-B6AA-4469-A418-2F092ACBE24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7771F98-DCC0-4835-89E5-9EEFC8182D34}"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font" Target="fonts/Halant-bold.fntdata"/><Relationship Id="rId21" Type="http://schemas.openxmlformats.org/officeDocument/2006/relationships/font" Target="fonts/Halant-regular.fntdata"/><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Inter-boldItalic.fntdata"/><Relationship Id="rId25" Type="http://schemas.openxmlformats.org/officeDocument/2006/relationships/font" Target="fonts/Inter-italic.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0" Type="http://schemas.openxmlformats.org/officeDocument/2006/relationships/font" Target="fonts/PlusJakartaSans-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6767ce7568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6767ce756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6767ce7568_0_2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6767ce7568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6767ce7568_0_3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6767ce7568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6767ce7568_0_44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6767ce7568_0_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66f82bab10_0_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66f82bab10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6f82bab10_0_2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6f82bab1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66f82bab10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66f82bab10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6767ce7568_0_2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6767ce7568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6767ce7568_0_3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6767ce7568_0_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6767ce7568_0_1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6767ce7568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6767ce7568_0_12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6767ce7568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6767ce7568_0_2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6767ce7568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3.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Paleolithic Art</a:t>
            </a:r>
            <a:endParaRPr sz="1800">
              <a:latin typeface="Halant"/>
              <a:ea typeface="Halant"/>
              <a:cs typeface="Halant"/>
              <a:sym typeface="Halant"/>
            </a:endParaRPr>
          </a:p>
        </p:txBody>
      </p:sp>
      <p:pic>
        <p:nvPicPr>
          <p:cNvPr id="145" name="Google Shape;145;p37"/>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46" name="Google Shape;146;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8" name="Google Shape;148;p37"/>
          <p:cNvGraphicFramePr/>
          <p:nvPr/>
        </p:nvGraphicFramePr>
        <p:xfrm>
          <a:off x="359791" y="1670866"/>
          <a:ext cx="3000000" cy="3000000"/>
        </p:xfrm>
        <a:graphic>
          <a:graphicData uri="http://schemas.openxmlformats.org/drawingml/2006/table">
            <a:tbl>
              <a:tblPr>
                <a:noFill/>
                <a:tableStyleId>{227F3BC5-B6AA-4469-A418-2F092ACBE24F}</a:tableStyleId>
              </a:tblPr>
              <a:tblGrid>
                <a:gridCol w="4823275"/>
                <a:gridCol w="2267225"/>
              </a:tblGrid>
              <a:tr h="733110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Paleolithic Era, long before the invention of writing, early humans found ways to express themselves through images and symbols. Using natural materials like charcoal, ochre (natural earth pigment), and animal fat, they created vivid paintings on cave walls and carved figures out of stone and bone. Some historians believe this early art was deeply spiritual or religious, reflecting a relationship between humans, nature, and the animals they depended on. Others argue that the art was more practical—used to teach, mark territory, or record events. </a:t>
                      </a:r>
                      <a:r>
                        <a:rPr b="1" lang="en" sz="1200">
                          <a:solidFill>
                            <a:schemeClr val="dk1"/>
                          </a:solidFill>
                          <a:latin typeface="Inter"/>
                          <a:ea typeface="Inter"/>
                          <a:cs typeface="Inter"/>
                          <a:sym typeface="Inter"/>
                        </a:rPr>
                        <a:t>(A)</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One of the most famous examples of this kind of art is found in the Lascaux Cave in southern France. Discovered in 1940, the cave contains hundreds of paintings of animals like bison, horses, and deer, all drawn with detailed lines and intentional design. Archaeologists believe the paintings were created around 17,000 years ago by foraging communities who used the cave as a sacred or significant space. The artists likely used torches to light the dark cave walls as they worked.</a:t>
                      </a:r>
                      <a:r>
                        <a:rPr b="1" lang="en" sz="1200">
                          <a:solidFill>
                            <a:schemeClr val="dk1"/>
                          </a:solidFill>
                          <a:latin typeface="Inter"/>
                          <a:ea typeface="Inter"/>
                          <a:cs typeface="Inter"/>
                          <a:sym typeface="Inter"/>
                        </a:rPr>
                        <a:t> (B)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Similar cave paintings have been found in places as far apart as Spain, Indonesia, and Argentina, suggesting that early humans in different parts of the world were independently developing creative traditions. </a:t>
                      </a:r>
                      <a:r>
                        <a:rPr b="1" lang="en" sz="1200">
                          <a:solidFill>
                            <a:schemeClr val="dk1"/>
                          </a:solidFill>
                          <a:latin typeface="Inter"/>
                          <a:ea typeface="Inter"/>
                          <a:cs typeface="Inter"/>
                          <a:sym typeface="Inter"/>
                        </a:rPr>
                        <a:t>(C)</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Many of these sites include repeated symbols like handprints, abstract shapes, or hunting scenes.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While most Paleolithic art features animals, there are also carvings of humans and portable sculptures like the "Venus figurines" found across Europe. These small statues often emphasize fertility or the female form and may have held social or cultural meaning. Because there is no written record, we can only make educated guesses about what these artworks meant to the people who created them. But their existence shows that even in the harsh conditions of the Ice Age, early humans made time for imagination and meaning-making. </a:t>
                      </a:r>
                      <a:r>
                        <a:rPr b="1" lang="en" sz="1200">
                          <a:solidFill>
                            <a:schemeClr val="dk1"/>
                          </a:solidFill>
                          <a:latin typeface="Inter"/>
                          <a:ea typeface="Inter"/>
                          <a:cs typeface="Inter"/>
                          <a:sym typeface="Inter"/>
                        </a:rPr>
                        <a:t>(D)</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Paleolithic art reminds us that creativity and symbolic thinking have always been part of what makes us human. Whether used for teaching, ritual, or storytelling, the artworks of this period show that humans were not only surviving—but also exploring the world through visual expression. </a:t>
                      </a:r>
                      <a:r>
                        <a:rPr b="1" lang="en" sz="1200">
                          <a:solidFill>
                            <a:schemeClr val="dk1"/>
                          </a:solidFill>
                          <a:latin typeface="Inter"/>
                          <a:ea typeface="Inter"/>
                          <a:cs typeface="Inter"/>
                          <a:sym typeface="Inter"/>
                        </a:rPr>
                        <a:t>(E)</a:t>
                      </a:r>
                      <a:endParaRPr b="1" sz="1200">
                        <a:solidFill>
                          <a:schemeClr val="dk1"/>
                        </a:solidFill>
                        <a:latin typeface="Inter"/>
                        <a:ea typeface="Inter"/>
                        <a:cs typeface="Inter"/>
                        <a:sym typeface="Inter"/>
                      </a:endParaRPr>
                    </a:p>
                  </a:txBody>
                  <a:tcPr marT="109750" marB="109750" marR="109725" marL="10972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are two possible purposes for Paleolithic art?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How did Paleolithic people likely create the cave paintings at Lascaux?</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does similar cave art around the world suggest?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b="1" sz="12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do Venus figurines suggest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Why is Paleolithic art considered an important clue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109750" marB="109750" marR="109725" marL="10972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49" name="Google Shape;149;p37"/>
          <p:cNvSpPr txBox="1"/>
          <p:nvPr/>
        </p:nvSpPr>
        <p:spPr>
          <a:xfrm>
            <a:off x="1878102" y="8156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50" name="Google Shape;150;p37"/>
          <p:cNvPicPr preferRelativeResize="0"/>
          <p:nvPr/>
        </p:nvPicPr>
        <p:blipFill rotWithShape="1">
          <a:blip r:embed="rId4">
            <a:alphaModFix/>
          </a:blip>
          <a:srcRect b="0" l="0" r="0" t="0"/>
          <a:stretch/>
        </p:blipFill>
        <p:spPr>
          <a:xfrm>
            <a:off x="694375" y="733359"/>
            <a:ext cx="1004826" cy="1004826"/>
          </a:xfrm>
          <a:prstGeom prst="rect">
            <a:avLst/>
          </a:prstGeom>
          <a:noFill/>
          <a:ln>
            <a:noFill/>
          </a:ln>
        </p:spPr>
      </p:pic>
      <p:sp>
        <p:nvSpPr>
          <p:cNvPr id="151" name="Google Shape;151;p37"/>
          <p:cNvSpPr txBox="1"/>
          <p:nvPr/>
        </p:nvSpPr>
        <p:spPr>
          <a:xfrm>
            <a:off x="359789" y="4970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5" name="Shape 275"/>
        <p:cNvGrpSpPr/>
        <p:nvPr/>
      </p:nvGrpSpPr>
      <p:grpSpPr>
        <a:xfrm>
          <a:off x="0" y="0"/>
          <a:ext cx="0" cy="0"/>
          <a:chOff x="0" y="0"/>
          <a:chExt cx="0" cy="0"/>
        </a:xfrm>
      </p:grpSpPr>
      <p:sp>
        <p:nvSpPr>
          <p:cNvPr id="276" name="Google Shape;276;p4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 (Exemplar)</a:t>
            </a:r>
            <a:endParaRPr sz="1900">
              <a:solidFill>
                <a:schemeClr val="dk1"/>
              </a:solidFill>
              <a:latin typeface="Halant"/>
              <a:ea typeface="Halant"/>
              <a:cs typeface="Halant"/>
              <a:sym typeface="Halant"/>
            </a:endParaRPr>
          </a:p>
        </p:txBody>
      </p:sp>
      <p:pic>
        <p:nvPicPr>
          <p:cNvPr id="277" name="Google Shape;277;p46"/>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78" name="Google Shape;278;p4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9" name="Google Shape;279;p46"/>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80" name="Google Shape;280;p46"/>
          <p:cNvSpPr txBox="1"/>
          <p:nvPr/>
        </p:nvSpPr>
        <p:spPr>
          <a:xfrm>
            <a:off x="421750" y="2832949"/>
            <a:ext cx="3484200" cy="49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Bjørn Christian Tørrissen, “Photo of ‘Venus of Willendorf, c. 30,000 BCE, limestone,’” CC BY-SA 4.0</a:t>
            </a:r>
            <a:endParaRPr sz="1000">
              <a:solidFill>
                <a:srgbClr val="202122"/>
              </a:solidFill>
              <a:latin typeface="Inter"/>
              <a:ea typeface="Inter"/>
              <a:cs typeface="Inter"/>
              <a:sym typeface="Inter"/>
            </a:endParaRPr>
          </a:p>
        </p:txBody>
      </p:sp>
      <p:sp>
        <p:nvSpPr>
          <p:cNvPr id="281" name="Google Shape;281;p4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2" name="Google Shape;282;p46"/>
          <p:cNvPicPr preferRelativeResize="0"/>
          <p:nvPr/>
        </p:nvPicPr>
        <p:blipFill>
          <a:blip r:embed="rId4">
            <a:alphaModFix/>
          </a:blip>
          <a:stretch>
            <a:fillRect/>
          </a:stretch>
        </p:blipFill>
        <p:spPr>
          <a:xfrm>
            <a:off x="421750" y="1150674"/>
            <a:ext cx="3484200" cy="1640475"/>
          </a:xfrm>
          <a:prstGeom prst="rect">
            <a:avLst/>
          </a:prstGeom>
          <a:noFill/>
          <a:ln>
            <a:noFill/>
          </a:ln>
        </p:spPr>
      </p:pic>
      <p:sp>
        <p:nvSpPr>
          <p:cNvPr id="283" name="Google Shape;283;p46"/>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11150" lvl="0" marL="457200" rtl="0" algn="l">
              <a:spcBef>
                <a:spcPts val="0"/>
              </a:spcBef>
              <a:spcAft>
                <a:spcPts val="0"/>
              </a:spcAft>
              <a:buClr>
                <a:srgbClr val="E95C3D"/>
              </a:buClr>
              <a:buSzPts val="1300"/>
              <a:buFont typeface="Inter"/>
              <a:buAutoNum type="arabicPeriod"/>
            </a:pPr>
            <a:r>
              <a:rPr b="1" lang="en" sz="1200">
                <a:solidFill>
                  <a:srgbClr val="E95C3D"/>
                </a:solidFill>
                <a:latin typeface="Inter"/>
                <a:ea typeface="Inter"/>
                <a:cs typeface="Inter"/>
                <a:sym typeface="Inter"/>
              </a:rPr>
              <a:t>The figurine is called the Venus of Willendorf.</a:t>
            </a:r>
            <a:endParaRPr b="1" sz="1200">
              <a:solidFill>
                <a:srgbClr val="E95C3D"/>
              </a:solidFill>
              <a:latin typeface="Inter"/>
              <a:ea typeface="Inter"/>
              <a:cs typeface="Inter"/>
              <a:sym typeface="Inter"/>
            </a:endParaRPr>
          </a:p>
          <a:p>
            <a:pPr indent="-304800" lvl="0" marL="457200" rtl="0" algn="l">
              <a:spcBef>
                <a:spcPts val="1000"/>
              </a:spcBef>
              <a:spcAft>
                <a:spcPts val="0"/>
              </a:spcAft>
              <a:buClr>
                <a:srgbClr val="E95C3D"/>
              </a:buClr>
              <a:buSzPts val="1200"/>
              <a:buAutoNum type="arabicPeriod"/>
            </a:pPr>
            <a:r>
              <a:rPr b="1" lang="en" sz="1200">
                <a:solidFill>
                  <a:srgbClr val="E95C3D"/>
                </a:solidFill>
                <a:latin typeface="Inter"/>
                <a:ea typeface="Inter"/>
                <a:cs typeface="Inter"/>
                <a:sym typeface="Inter"/>
              </a:rPr>
              <a:t>It dates back to around 30,000 BCE.</a:t>
            </a:r>
            <a:endParaRPr b="1" sz="1200">
              <a:solidFill>
                <a:srgbClr val="E95C3D"/>
              </a:solidFill>
              <a:latin typeface="Inter"/>
              <a:ea typeface="Inter"/>
              <a:cs typeface="Inter"/>
              <a:sym typeface="Inter"/>
            </a:endParaRPr>
          </a:p>
          <a:p>
            <a:pPr indent="-304800" lvl="0" marL="457200" rtl="0" algn="l">
              <a:spcBef>
                <a:spcPts val="1000"/>
              </a:spcBef>
              <a:spcAft>
                <a:spcPts val="0"/>
              </a:spcAft>
              <a:buClr>
                <a:srgbClr val="E95C3D"/>
              </a:buClr>
              <a:buSzPts val="1200"/>
              <a:buAutoNum type="arabicPeriod"/>
            </a:pPr>
            <a:r>
              <a:rPr b="1" lang="en" sz="1200">
                <a:solidFill>
                  <a:srgbClr val="E95C3D"/>
                </a:solidFill>
                <a:latin typeface="Inter"/>
                <a:ea typeface="Inter"/>
                <a:cs typeface="Inter"/>
                <a:sym typeface="Inter"/>
              </a:rPr>
              <a:t>It is made of limestone.</a:t>
            </a:r>
            <a:endParaRPr b="1" sz="1200">
              <a:solidFill>
                <a:srgbClr val="E95C3D"/>
              </a:solidFill>
              <a:latin typeface="Inter"/>
              <a:ea typeface="Inter"/>
              <a:cs typeface="Inter"/>
              <a:sym typeface="Inter"/>
            </a:endParaRPr>
          </a:p>
          <a:p>
            <a:pPr indent="-304800" lvl="0" marL="457200" rtl="0" algn="l">
              <a:spcBef>
                <a:spcPts val="1000"/>
              </a:spcBef>
              <a:spcAft>
                <a:spcPts val="1000"/>
              </a:spcAft>
              <a:buClr>
                <a:srgbClr val="E95C3D"/>
              </a:buClr>
              <a:buSzPts val="1200"/>
              <a:buAutoNum type="arabicPeriod"/>
            </a:pPr>
            <a:r>
              <a:rPr b="1" lang="en" sz="1200">
                <a:solidFill>
                  <a:srgbClr val="E95C3D"/>
                </a:solidFill>
                <a:latin typeface="Inter"/>
                <a:ea typeface="Inter"/>
                <a:cs typeface="Inter"/>
                <a:sym typeface="Inter"/>
              </a:rPr>
              <a:t>It is believed to symbolize fertility, motherhood, or goddess worship.</a:t>
            </a:r>
            <a:endParaRPr b="1" sz="1200">
              <a:solidFill>
                <a:schemeClr val="dk1"/>
              </a:solidFill>
              <a:latin typeface="Inter"/>
              <a:ea typeface="Inter"/>
              <a:cs typeface="Inter"/>
              <a:sym typeface="Inter"/>
            </a:endParaRPr>
          </a:p>
        </p:txBody>
      </p:sp>
      <p:sp>
        <p:nvSpPr>
          <p:cNvPr id="284" name="Google Shape;284;p46"/>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85" name="Google Shape;285;p46"/>
          <p:cNvGraphicFramePr/>
          <p:nvPr/>
        </p:nvGraphicFramePr>
        <p:xfrm>
          <a:off x="584600" y="43434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prominent element of the Venus of Willendorf is its exaggerated female features, particularly the large breasts, rounded hips, and prominent belly. These features are highly emphasized, while facial details are minimal or absent, suggesting that the figurine's purpose was focused on symbolizing fertility, health, and reproduction rather than individual identity.</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86" name="Google Shape;286;p46"/>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87" name="Google Shape;287;p46"/>
          <p:cNvGraphicFramePr/>
          <p:nvPr/>
        </p:nvGraphicFramePr>
        <p:xfrm>
          <a:off x="584650" y="6902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purpose of Paleolithic art like the Venus of Willendorf may have been to represent fertility, motherhood, and the continuity of life, symbolizing the community's dependence on reproduction and survival. This suggests that early humans valued concepts of nurturing, fertility, and possibly spiritual beliefs related to the creation of life, indicating an early understanding of the importance of women in community growth and survival.</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1" name="Shape 291"/>
        <p:cNvGrpSpPr/>
        <p:nvPr/>
      </p:nvGrpSpPr>
      <p:grpSpPr>
        <a:xfrm>
          <a:off x="0" y="0"/>
          <a:ext cx="0" cy="0"/>
          <a:chOff x="0" y="0"/>
          <a:chExt cx="0" cy="0"/>
        </a:xfrm>
      </p:grpSpPr>
      <p:sp>
        <p:nvSpPr>
          <p:cNvPr id="292" name="Google Shape;292;p4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 (Exemplar)</a:t>
            </a:r>
            <a:endParaRPr sz="1900">
              <a:solidFill>
                <a:schemeClr val="dk1"/>
              </a:solidFill>
              <a:latin typeface="Halant"/>
              <a:ea typeface="Halant"/>
              <a:cs typeface="Halant"/>
              <a:sym typeface="Halant"/>
            </a:endParaRPr>
          </a:p>
        </p:txBody>
      </p:sp>
      <p:pic>
        <p:nvPicPr>
          <p:cNvPr id="293" name="Google Shape;293;p47"/>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94" name="Google Shape;294;p4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95" name="Google Shape;295;p47"/>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96" name="Google Shape;296;p4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97" name="Google Shape;297;p47"/>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11150" lvl="0" marL="457200" rtl="0" algn="l">
              <a:spcBef>
                <a:spcPts val="0"/>
              </a:spcBef>
              <a:spcAft>
                <a:spcPts val="0"/>
              </a:spcAft>
              <a:buClr>
                <a:srgbClr val="E95C3D"/>
              </a:buClr>
              <a:buSzPts val="1300"/>
              <a:buFont typeface="Inter"/>
              <a:buAutoNum type="arabicPeriod"/>
            </a:pPr>
            <a:r>
              <a:rPr b="1" lang="en" sz="1200">
                <a:solidFill>
                  <a:srgbClr val="E95C3D"/>
                </a:solidFill>
                <a:latin typeface="Inter"/>
                <a:ea typeface="Inter"/>
                <a:cs typeface="Inter"/>
                <a:sym typeface="Inter"/>
              </a:rPr>
              <a:t>It is made from animal bone.</a:t>
            </a:r>
            <a:endParaRPr b="1" sz="1200">
              <a:solidFill>
                <a:srgbClr val="E95C3D"/>
              </a:solidFill>
              <a:latin typeface="Inter"/>
              <a:ea typeface="Inter"/>
              <a:cs typeface="Inter"/>
              <a:sym typeface="Inter"/>
            </a:endParaRPr>
          </a:p>
          <a:p>
            <a:pPr indent="-311150" lvl="0" marL="457200" rtl="0" algn="l">
              <a:spcBef>
                <a:spcPts val="1000"/>
              </a:spcBef>
              <a:spcAft>
                <a:spcPts val="0"/>
              </a:spcAft>
              <a:buClr>
                <a:srgbClr val="E95C3D"/>
              </a:buClr>
              <a:buSzPts val="1300"/>
              <a:buFont typeface="Inter"/>
              <a:buAutoNum type="arabicPeriod"/>
            </a:pPr>
            <a:r>
              <a:rPr b="1" lang="en" sz="1200">
                <a:solidFill>
                  <a:srgbClr val="E95C3D"/>
                </a:solidFill>
                <a:latin typeface="Inter"/>
                <a:ea typeface="Inter"/>
                <a:cs typeface="Inter"/>
                <a:sym typeface="Inter"/>
              </a:rPr>
              <a:t>It dates back approximately 43,000 to 39,000 years ago.</a:t>
            </a:r>
            <a:endParaRPr b="1" sz="1200">
              <a:solidFill>
                <a:srgbClr val="E95C3D"/>
              </a:solidFill>
              <a:latin typeface="Inter"/>
              <a:ea typeface="Inter"/>
              <a:cs typeface="Inter"/>
              <a:sym typeface="Inter"/>
            </a:endParaRPr>
          </a:p>
          <a:p>
            <a:pPr indent="-311150" lvl="0" marL="457200" rtl="0" algn="l">
              <a:spcBef>
                <a:spcPts val="1000"/>
              </a:spcBef>
              <a:spcAft>
                <a:spcPts val="0"/>
              </a:spcAft>
              <a:buClr>
                <a:srgbClr val="E95C3D"/>
              </a:buClr>
              <a:buSzPts val="1300"/>
              <a:buFont typeface="Inter"/>
              <a:buAutoNum type="arabicPeriod"/>
            </a:pPr>
            <a:r>
              <a:rPr b="1" lang="en" sz="1200">
                <a:solidFill>
                  <a:srgbClr val="E95C3D"/>
                </a:solidFill>
                <a:latin typeface="Inter"/>
                <a:ea typeface="Inter"/>
                <a:cs typeface="Inter"/>
                <a:sym typeface="Inter"/>
              </a:rPr>
              <a:t>This is one of the oldest known musical instruments.</a:t>
            </a:r>
            <a:endParaRPr b="1" sz="1200">
              <a:solidFill>
                <a:srgbClr val="E95C3D"/>
              </a:solidFill>
              <a:latin typeface="Inter"/>
              <a:ea typeface="Inter"/>
              <a:cs typeface="Inter"/>
              <a:sym typeface="Inter"/>
            </a:endParaRPr>
          </a:p>
          <a:p>
            <a:pPr indent="-304800" lvl="0" marL="457200" rtl="0" algn="l">
              <a:spcBef>
                <a:spcPts val="1000"/>
              </a:spcBef>
              <a:spcAft>
                <a:spcPts val="1000"/>
              </a:spcAft>
              <a:buClr>
                <a:srgbClr val="E95C3D"/>
              </a:buClr>
              <a:buSzPts val="1200"/>
              <a:buAutoNum type="arabicPeriod"/>
            </a:pPr>
            <a:r>
              <a:rPr b="1" lang="en" sz="1200">
                <a:solidFill>
                  <a:srgbClr val="E95C3D"/>
                </a:solidFill>
                <a:latin typeface="Inter"/>
                <a:ea typeface="Inter"/>
                <a:cs typeface="Inter"/>
                <a:sym typeface="Inter"/>
              </a:rPr>
              <a:t>Its existence indicates that early humans not only created tools for survival but also engaged in musical expression.</a:t>
            </a:r>
            <a:endParaRPr b="1" sz="1200">
              <a:solidFill>
                <a:schemeClr val="dk1"/>
              </a:solidFill>
              <a:latin typeface="Inter"/>
              <a:ea typeface="Inter"/>
              <a:cs typeface="Inter"/>
              <a:sym typeface="Inter"/>
            </a:endParaRPr>
          </a:p>
        </p:txBody>
      </p:sp>
      <p:sp>
        <p:nvSpPr>
          <p:cNvPr id="298" name="Google Shape;298;p47"/>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99" name="Google Shape;299;p47"/>
          <p:cNvGraphicFramePr/>
          <p:nvPr/>
        </p:nvGraphicFramePr>
        <p:xfrm>
          <a:off x="584600" y="43434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prominent element of the Aurignacian flute is its hollowed structure with carefully carved holes, indicating it was deliberately designed to produce sound.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300" name="Google Shape;300;p47"/>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301" name="Google Shape;301;p47"/>
          <p:cNvGraphicFramePr/>
          <p:nvPr/>
        </p:nvGraphicFramePr>
        <p:xfrm>
          <a:off x="584650" y="6902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Aurignacian flute likely served as a tool for music, ritual, or communal gatherings, suggesting that early humans valued artistic expression and shared cultural experiences. This reveals that even tens of thousands of years ago, humans used music to connect with each other, celebrate events, or participate in spiritual practices, highlighting the deep roots of creativity and community bonding in human traditions.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302" name="Google Shape;302;p47"/>
          <p:cNvSpPr txBox="1"/>
          <p:nvPr/>
        </p:nvSpPr>
        <p:spPr>
          <a:xfrm>
            <a:off x="423400" y="2659375"/>
            <a:ext cx="3462600" cy="55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José-Manuel Benito, “Photo of ‘Aurignacian flute made from an animal bone, 43,000 to 39,000 years old,’” CC BY-SA 2.5</a:t>
            </a:r>
            <a:endParaRPr sz="900">
              <a:solidFill>
                <a:srgbClr val="202122"/>
              </a:solidFill>
              <a:latin typeface="Inter"/>
              <a:ea typeface="Inter"/>
              <a:cs typeface="Inter"/>
              <a:sym typeface="Inter"/>
            </a:endParaRPr>
          </a:p>
        </p:txBody>
      </p:sp>
      <p:pic>
        <p:nvPicPr>
          <p:cNvPr id="303" name="Google Shape;303;p47"/>
          <p:cNvPicPr preferRelativeResize="0"/>
          <p:nvPr/>
        </p:nvPicPr>
        <p:blipFill>
          <a:blip r:embed="rId4">
            <a:alphaModFix/>
          </a:blip>
          <a:stretch>
            <a:fillRect/>
          </a:stretch>
        </p:blipFill>
        <p:spPr>
          <a:xfrm>
            <a:off x="423475" y="947425"/>
            <a:ext cx="3462725" cy="14313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7" name="Shape 307"/>
        <p:cNvGrpSpPr/>
        <p:nvPr/>
      </p:nvGrpSpPr>
      <p:grpSpPr>
        <a:xfrm>
          <a:off x="0" y="0"/>
          <a:ext cx="0" cy="0"/>
          <a:chOff x="0" y="0"/>
          <a:chExt cx="0" cy="0"/>
        </a:xfrm>
      </p:grpSpPr>
      <p:sp>
        <p:nvSpPr>
          <p:cNvPr id="308" name="Google Shape;308;p48"/>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Evaluating Evidence (Visual) (Exemplar)</a:t>
            </a:r>
            <a:endParaRPr sz="2300">
              <a:solidFill>
                <a:schemeClr val="dk1"/>
              </a:solidFill>
              <a:latin typeface="Plus Jakarta Sans"/>
              <a:ea typeface="Plus Jakarta Sans"/>
              <a:cs typeface="Plus Jakarta Sans"/>
              <a:sym typeface="Plus Jakarta Sans"/>
            </a:endParaRPr>
          </a:p>
        </p:txBody>
      </p:sp>
      <p:sp>
        <p:nvSpPr>
          <p:cNvPr id="309" name="Google Shape;309;p4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0" name="Google Shape;310;p4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11" name="Google Shape;311;p4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2" name="Google Shape;312;p48"/>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13" name="Google Shape;313;p48"/>
          <p:cNvSpPr txBox="1"/>
          <p:nvPr/>
        </p:nvSpPr>
        <p:spPr>
          <a:xfrm>
            <a:off x="1598575" y="1267300"/>
            <a:ext cx="57048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rgbClr val="FFFFFF"/>
                </a:highlight>
                <a:latin typeface="Plus Jakarta Sans"/>
                <a:ea typeface="Plus Jakarta Sans"/>
                <a:cs typeface="Plus Jakarta Sans"/>
                <a:sym typeface="Plus Jakarta Sans"/>
              </a:rPr>
              <a:t> Identify a claim presented within the context essay.  Provide two elements from the various artworks that illustrate the claim, providing descriptive details. Then, e</a:t>
            </a:r>
            <a:r>
              <a:rPr lang="en" sz="1050">
                <a:solidFill>
                  <a:schemeClr val="dk1"/>
                </a:solidFill>
                <a:highlight>
                  <a:srgbClr val="FFFFFF"/>
                </a:highlight>
                <a:latin typeface="Plus Jakarta Sans"/>
                <a:ea typeface="Plus Jakarta Sans"/>
                <a:cs typeface="Plus Jakarta Sans"/>
                <a:sym typeface="Plus Jakarta Sans"/>
              </a:rPr>
              <a:t>xplain how the elements support the claim.</a:t>
            </a:r>
            <a:r>
              <a:rPr lang="en" sz="1050">
                <a:solidFill>
                  <a:schemeClr val="dk1"/>
                </a:solidFill>
                <a:highlight>
                  <a:srgbClr val="FFFFFF"/>
                </a:highlight>
                <a:latin typeface="Plus Jakarta Sans"/>
                <a:ea typeface="Plus Jakarta Sans"/>
                <a:cs typeface="Plus Jakarta Sans"/>
                <a:sym typeface="Plus Jakarta Sans"/>
              </a:rPr>
              <a:t> Then write one additional piece of evidence, not included by the artworks, that further supports the claim.</a:t>
            </a:r>
            <a:endParaRPr sz="1200">
              <a:solidFill>
                <a:schemeClr val="dk1"/>
              </a:solidFill>
              <a:latin typeface="Plus Jakarta Sans"/>
              <a:ea typeface="Plus Jakarta Sans"/>
              <a:cs typeface="Plus Jakarta Sans"/>
              <a:sym typeface="Plus Jakarta Sans"/>
            </a:endParaRPr>
          </a:p>
        </p:txBody>
      </p:sp>
      <p:sp>
        <p:nvSpPr>
          <p:cNvPr id="314" name="Google Shape;314;p48"/>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rgbClr val="E95C3D"/>
                </a:solidFill>
                <a:latin typeface="Inter"/>
                <a:ea typeface="Inter"/>
                <a:cs typeface="Inter"/>
                <a:sym typeface="Inter"/>
              </a:rPr>
              <a:t>Paleolithic Era</a:t>
            </a:r>
            <a:r>
              <a:rPr lang="en" sz="1200">
                <a:solidFill>
                  <a:schemeClr val="dk1"/>
                </a:solidFill>
                <a:latin typeface="Inter"/>
                <a:ea typeface="Inter"/>
                <a:cs typeface="Inter"/>
                <a:sym typeface="Inter"/>
              </a:rPr>
              <a:t> </a:t>
            </a:r>
            <a:endParaRPr sz="1300">
              <a:latin typeface="Inter"/>
              <a:ea typeface="Inter"/>
              <a:cs typeface="Inter"/>
              <a:sym typeface="Inter"/>
            </a:endParaRPr>
          </a:p>
        </p:txBody>
      </p:sp>
      <p:sp>
        <p:nvSpPr>
          <p:cNvPr id="315" name="Google Shape;315;p48"/>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marR="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Paleolithic art reveals that early humans were capable of symbolic thinking and used creative expression to communicate ideas, beliefs, and experiences.</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pic>
        <p:nvPicPr>
          <p:cNvPr id="316" name="Google Shape;316;p48"/>
          <p:cNvPicPr preferRelativeResize="0"/>
          <p:nvPr/>
        </p:nvPicPr>
        <p:blipFill>
          <a:blip r:embed="rId5">
            <a:alphaModFix/>
          </a:blip>
          <a:stretch>
            <a:fillRect/>
          </a:stretch>
        </p:blipFill>
        <p:spPr>
          <a:xfrm>
            <a:off x="469050" y="1166938"/>
            <a:ext cx="951300" cy="951300"/>
          </a:xfrm>
          <a:prstGeom prst="rect">
            <a:avLst/>
          </a:prstGeom>
          <a:noFill/>
          <a:ln>
            <a:noFill/>
          </a:ln>
        </p:spPr>
      </p:pic>
      <p:graphicFrame>
        <p:nvGraphicFramePr>
          <p:cNvPr id="317" name="Google Shape;317;p48"/>
          <p:cNvGraphicFramePr/>
          <p:nvPr/>
        </p:nvGraphicFramePr>
        <p:xfrm>
          <a:off x="469250" y="4116400"/>
          <a:ext cx="3000000" cy="3000000"/>
        </p:xfrm>
        <a:graphic>
          <a:graphicData uri="http://schemas.openxmlformats.org/drawingml/2006/table">
            <a:tbl>
              <a:tblPr>
                <a:noFill/>
                <a:tableStyleId>{27771F98-DCC0-4835-89E5-9EEFC8182D34}</a:tableStyleId>
              </a:tblPr>
              <a:tblGrid>
                <a:gridCol w="3417150"/>
                <a:gridCol w="3417150"/>
              </a:tblGrid>
              <a:tr h="473275">
                <a:tc>
                  <a:txBody>
                    <a:bodyPr/>
                    <a:lstStyle/>
                    <a:p>
                      <a:pPr indent="0" lvl="0" marL="0" rtl="0" algn="ctr">
                        <a:spcBef>
                          <a:spcPts val="0"/>
                        </a:spcBef>
                        <a:spcAft>
                          <a:spcPts val="0"/>
                        </a:spcAft>
                        <a:buNone/>
                      </a:pPr>
                      <a:r>
                        <a:rPr lang="en">
                          <a:latin typeface="Inter"/>
                          <a:ea typeface="Inter"/>
                          <a:cs typeface="Inter"/>
                          <a:sym typeface="Inter"/>
                        </a:rPr>
                        <a:t>Element 1 to Support Claim</a:t>
                      </a:r>
                      <a:endParaRPr>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en">
                          <a:latin typeface="Inter"/>
                          <a:ea typeface="Inter"/>
                          <a:cs typeface="Inter"/>
                          <a:sym typeface="Inter"/>
                        </a:rPr>
                        <a:t>Element 2 to Support Claim</a:t>
                      </a:r>
                      <a:endParaRPr>
                        <a:latin typeface="Inter"/>
                        <a:ea typeface="Inter"/>
                        <a:cs typeface="Inter"/>
                        <a:sym typeface="Inter"/>
                      </a:endParaRPr>
                    </a:p>
                  </a:txBody>
                  <a:tcPr marT="91425" marB="91425" marR="91425" marL="91425"/>
                </a:tc>
              </a:tr>
              <a:tr h="1103600">
                <a:tc>
                  <a:txBody>
                    <a:bodyPr/>
                    <a:lstStyle/>
                    <a:p>
                      <a:pPr indent="0" lvl="0" marL="0" rtl="0" algn="l">
                        <a:lnSpc>
                          <a:spcPct val="100000"/>
                        </a:lnSpc>
                        <a:spcBef>
                          <a:spcPts val="1200"/>
                        </a:spcBef>
                        <a:spcAft>
                          <a:spcPts val="0"/>
                        </a:spcAft>
                        <a:buClr>
                          <a:schemeClr val="dk1"/>
                        </a:buClr>
                        <a:buSzPts val="1100"/>
                        <a:buFont typeface="Arial"/>
                        <a:buNone/>
                      </a:pPr>
                      <a:r>
                        <a:rPr b="1" lang="en" sz="1200">
                          <a:solidFill>
                            <a:srgbClr val="E95C3D"/>
                          </a:solidFill>
                          <a:latin typeface="Inter"/>
                          <a:ea typeface="Inter"/>
                          <a:cs typeface="Inter"/>
                          <a:sym typeface="Inter"/>
                        </a:rPr>
                        <a:t>Cave Painting of Bull – Lubang Jeriji Saléh, Indonesia</a:t>
                      </a:r>
                      <a:endParaRPr b="1" sz="1200">
                        <a:solidFill>
                          <a:srgbClr val="E95C3D"/>
                        </a:solidFill>
                        <a:latin typeface="Inter"/>
                        <a:ea typeface="Inter"/>
                        <a:cs typeface="Inter"/>
                        <a:sym typeface="Inter"/>
                      </a:endParaRPr>
                    </a:p>
                    <a:p>
                      <a:pPr indent="0" lvl="0" marL="0" rtl="0" algn="l">
                        <a:lnSpc>
                          <a:spcPct val="100000"/>
                        </a:lnSpc>
                        <a:spcBef>
                          <a:spcPts val="1200"/>
                        </a:spcBef>
                        <a:spcAft>
                          <a:spcPts val="0"/>
                        </a:spcAft>
                        <a:buNone/>
                      </a:pPr>
                      <a:r>
                        <a:t/>
                      </a:r>
                      <a:endParaRPr sz="1200">
                        <a:solidFill>
                          <a:srgbClr val="E95C3D"/>
                        </a:solidFill>
                        <a:latin typeface="Inter"/>
                        <a:ea typeface="Inter"/>
                        <a:cs typeface="Inter"/>
                        <a:sym typeface="Inter"/>
                      </a:endParaRPr>
                    </a:p>
                  </a:txBody>
                  <a:tcPr marT="91425" marB="91425" marR="91425" marL="91425"/>
                </a:tc>
                <a:tc>
                  <a:txBody>
                    <a:bodyPr/>
                    <a:lstStyle/>
                    <a:p>
                      <a:pPr indent="0" lvl="0" marL="0" rtl="0" algn="l">
                        <a:lnSpc>
                          <a:spcPct val="100000"/>
                        </a:lnSpc>
                        <a:spcBef>
                          <a:spcPts val="1200"/>
                        </a:spcBef>
                        <a:spcAft>
                          <a:spcPts val="1200"/>
                        </a:spcAft>
                        <a:buNone/>
                      </a:pPr>
                      <a:r>
                        <a:rPr b="1" lang="en" sz="1200">
                          <a:solidFill>
                            <a:srgbClr val="E95C3D"/>
                          </a:solidFill>
                          <a:latin typeface="Inter"/>
                          <a:ea typeface="Inter"/>
                          <a:cs typeface="Inter"/>
                          <a:sym typeface="Inter"/>
                        </a:rPr>
                        <a:t>Venus of Willendorf Figurine – c. 30,000 BCE</a:t>
                      </a:r>
                      <a:endParaRPr sz="1200">
                        <a:solidFill>
                          <a:srgbClr val="E95C3D"/>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element illustrate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The detailed image of the bull, painted over 40,000 years ago, shows that early humans not only observed animals closely but also represented them with artistic intention. Its lifelike form and prominent placement suggest that it had symbolic or cultural meaning, not just decorative value.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quote illustrate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The figurine’s exaggerated features related to fertility show that early humans created symbolic representations of important aspects of life. Its focus on reproduction suggests a cultural or spiritual understanding of the role of women and fertility in survival and community continuity.</a:t>
                      </a:r>
                      <a:endParaRPr>
                        <a:latin typeface="Inter"/>
                        <a:ea typeface="Inter"/>
                        <a:cs typeface="Inter"/>
                        <a:sym typeface="Inter"/>
                      </a:endParaRPr>
                    </a:p>
                  </a:txBody>
                  <a:tcPr marT="91425" marB="91425" marR="91425" marL="91425"/>
                </a:tc>
              </a:tr>
            </a:tbl>
          </a:graphicData>
        </a:graphic>
      </p:graphicFrame>
      <p:sp>
        <p:nvSpPr>
          <p:cNvPr id="318" name="Google Shape;318;p48"/>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9" name="Google Shape;319;p48"/>
          <p:cNvSpPr txBox="1"/>
          <p:nvPr/>
        </p:nvSpPr>
        <p:spPr>
          <a:xfrm>
            <a:off x="469050" y="6994175"/>
            <a:ext cx="6834300" cy="2280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Outside Knowledge that can Support the Claim (Not included in the images)</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The context essay explains that Paleolithic art has been found in places as far apart as Spain, Indonesia, and Argentina. This widespread evidence shows that early humans across different regions independently developed creative traditions, suggesting that symbolic thinking and artistic expression were a shared part of early human life.</a:t>
            </a:r>
            <a:endParaRPr b="1" sz="1200">
              <a:solidFill>
                <a:srgbClr val="E95C3D"/>
              </a:solidFill>
              <a:latin typeface="Inter"/>
              <a:ea typeface="Inter"/>
              <a:cs typeface="Inter"/>
              <a:sym typeface="Inter"/>
            </a:endParaRPr>
          </a:p>
          <a:p>
            <a:pPr indent="0" lvl="0" marL="0" rtl="0" algn="ctr">
              <a:spcBef>
                <a:spcPts val="1200"/>
              </a:spcBef>
              <a:spcAft>
                <a:spcPts val="0"/>
              </a:spcAft>
              <a:buNone/>
            </a:pPr>
            <a:r>
              <a:t/>
            </a:r>
            <a:endParaRPr sz="13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3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57" name="Google Shape;157;p3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8" name="Google Shape;158;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9" name="Google Shape;159;p38"/>
          <p:cNvSpPr txBox="1"/>
          <p:nvPr/>
        </p:nvSpPr>
        <p:spPr>
          <a:xfrm>
            <a:off x="381544" y="563226"/>
            <a:ext cx="7093200" cy="1536900"/>
          </a:xfrm>
          <a:prstGeom prst="rect">
            <a:avLst/>
          </a:prstGeom>
          <a:noFill/>
          <a:ln cap="flat" cmpd="sng" w="9525">
            <a:solidFill>
              <a:srgbClr val="B7B7B7"/>
            </a:solidFill>
            <a:prstDash val="solid"/>
            <a:round/>
            <a:headEnd len="sm" w="sm" type="none"/>
            <a:tailEnd len="sm" w="sm" type="none"/>
          </a:ln>
        </p:spPr>
        <p:txBody>
          <a:bodyPr anchorCtr="0" anchor="ctr" bIns="116075" lIns="116075" spcFirstLastPara="1" rIns="116075" wrap="square" tIns="116075">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160" name="Google Shape;160;p38"/>
          <p:cNvSpPr/>
          <p:nvPr/>
        </p:nvSpPr>
        <p:spPr>
          <a:xfrm>
            <a:off x="381550" y="2171350"/>
            <a:ext cx="3895200" cy="3272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61" name="Google Shape;161;p38"/>
          <p:cNvSpPr txBox="1"/>
          <p:nvPr/>
        </p:nvSpPr>
        <p:spPr>
          <a:xfrm>
            <a:off x="425504" y="48029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rgbClr val="202122"/>
              </a:solidFill>
              <a:latin typeface="Inter"/>
              <a:ea typeface="Inter"/>
              <a:cs typeface="Inter"/>
              <a:sym typeface="Inter"/>
            </a:endParaRPr>
          </a:p>
        </p:txBody>
      </p:sp>
      <p:sp>
        <p:nvSpPr>
          <p:cNvPr id="162" name="Google Shape;162;p38"/>
          <p:cNvSpPr txBox="1"/>
          <p:nvPr/>
        </p:nvSpPr>
        <p:spPr>
          <a:xfrm>
            <a:off x="4481000" y="2162125"/>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163" name="Google Shape;163;p38"/>
          <p:cNvSpPr txBox="1"/>
          <p:nvPr/>
        </p:nvSpPr>
        <p:spPr>
          <a:xfrm>
            <a:off x="339750" y="54866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164" name="Google Shape;164;p38"/>
          <p:cNvGraphicFramePr/>
          <p:nvPr/>
        </p:nvGraphicFramePr>
        <p:xfrm>
          <a:off x="339750" y="5848457"/>
          <a:ext cx="3000000" cy="3000000"/>
        </p:xfrm>
        <a:graphic>
          <a:graphicData uri="http://schemas.openxmlformats.org/drawingml/2006/table">
            <a:tbl>
              <a:tblPr>
                <a:noFill/>
                <a:tableStyleId>{27771F98-DCC0-4835-89E5-9EEFC8182D34}</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165" name="Google Shape;165;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6" name="Google Shape;166;p38"/>
          <p:cNvPicPr preferRelativeResize="0"/>
          <p:nvPr/>
        </p:nvPicPr>
        <p:blipFill>
          <a:blip r:embed="rId4">
            <a:alphaModFix/>
          </a:blip>
          <a:stretch>
            <a:fillRect/>
          </a:stretch>
        </p:blipFill>
        <p:spPr>
          <a:xfrm>
            <a:off x="475752" y="2210586"/>
            <a:ext cx="3706746" cy="2666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72" name="Google Shape;172;p3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73" name="Google Shape;173;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4" name="Google Shape;174;p39"/>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75" name="Google Shape;175;p39"/>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76" name="Google Shape;176;p39"/>
          <p:cNvSpPr txBox="1"/>
          <p:nvPr/>
        </p:nvSpPr>
        <p:spPr>
          <a:xfrm>
            <a:off x="1436900" y="3711871"/>
            <a:ext cx="48987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chemeClr val="dk1"/>
              </a:solidFill>
              <a:latin typeface="Inter"/>
              <a:ea typeface="Inter"/>
              <a:cs typeface="Inter"/>
              <a:sym typeface="Inter"/>
            </a:endParaRPr>
          </a:p>
        </p:txBody>
      </p:sp>
      <p:graphicFrame>
        <p:nvGraphicFramePr>
          <p:cNvPr id="177" name="Google Shape;177;p39"/>
          <p:cNvGraphicFramePr/>
          <p:nvPr/>
        </p:nvGraphicFramePr>
        <p:xfrm>
          <a:off x="584600" y="48006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78" name="Google Shape;178;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9" name="Google Shape;179;p39"/>
          <p:cNvPicPr preferRelativeResize="0"/>
          <p:nvPr/>
        </p:nvPicPr>
        <p:blipFill>
          <a:blip r:embed="rId4">
            <a:alphaModFix/>
          </a:blip>
          <a:stretch>
            <a:fillRect/>
          </a:stretch>
        </p:blipFill>
        <p:spPr>
          <a:xfrm>
            <a:off x="1469338" y="634200"/>
            <a:ext cx="4833725" cy="3077674"/>
          </a:xfrm>
          <a:prstGeom prst="rect">
            <a:avLst/>
          </a:prstGeom>
          <a:noFill/>
          <a:ln>
            <a:noFill/>
          </a:ln>
        </p:spPr>
      </p:pic>
      <p:sp>
        <p:nvSpPr>
          <p:cNvPr id="180" name="Google Shape;180;p39"/>
          <p:cNvSpPr txBox="1"/>
          <p:nvPr/>
        </p:nvSpPr>
        <p:spPr>
          <a:xfrm>
            <a:off x="469100" y="6713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cave paintings?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81" name="Google Shape;181;p39"/>
          <p:cNvGraphicFramePr/>
          <p:nvPr/>
        </p:nvGraphicFramePr>
        <p:xfrm>
          <a:off x="584650" y="7283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5" name="Shape 185"/>
        <p:cNvGrpSpPr/>
        <p:nvPr/>
      </p:nvGrpSpPr>
      <p:grpSpPr>
        <a:xfrm>
          <a:off x="0" y="0"/>
          <a:ext cx="0" cy="0"/>
          <a:chOff x="0" y="0"/>
          <a:chExt cx="0" cy="0"/>
        </a:xfrm>
      </p:grpSpPr>
      <p:sp>
        <p:nvSpPr>
          <p:cNvPr id="186" name="Google Shape;186;p4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87" name="Google Shape;187;p4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88" name="Google Shape;188;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9" name="Google Shape;189;p40"/>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90" name="Google Shape;190;p40"/>
          <p:cNvSpPr txBox="1"/>
          <p:nvPr/>
        </p:nvSpPr>
        <p:spPr>
          <a:xfrm>
            <a:off x="421750" y="2756749"/>
            <a:ext cx="3484200" cy="49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a:t>
            </a:r>
            <a:r>
              <a:rPr lang="en" sz="900">
                <a:solidFill>
                  <a:srgbClr val="202122"/>
                </a:solidFill>
                <a:latin typeface="Inter"/>
                <a:ea typeface="Inter"/>
                <a:cs typeface="Inter"/>
                <a:sym typeface="Inter"/>
              </a:rPr>
              <a:t>Bjørn Christian Tørrissen, “Photo of ‘</a:t>
            </a:r>
            <a:r>
              <a:rPr lang="en" sz="900">
                <a:solidFill>
                  <a:srgbClr val="202122"/>
                </a:solidFill>
                <a:latin typeface="Inter"/>
                <a:ea typeface="Inter"/>
                <a:cs typeface="Inter"/>
                <a:sym typeface="Inter"/>
              </a:rPr>
              <a:t>Venus of Willendorf, c. 30,000 BCE, limestone,’” CC BY-SA 4.0</a:t>
            </a:r>
            <a:endParaRPr sz="900">
              <a:solidFill>
                <a:srgbClr val="202122"/>
              </a:solidFill>
              <a:latin typeface="Inter"/>
              <a:ea typeface="Inter"/>
              <a:cs typeface="Inter"/>
              <a:sym typeface="Inter"/>
            </a:endParaRPr>
          </a:p>
        </p:txBody>
      </p:sp>
      <p:sp>
        <p:nvSpPr>
          <p:cNvPr id="191" name="Google Shape;191;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2" name="Google Shape;192;p40"/>
          <p:cNvPicPr preferRelativeResize="0"/>
          <p:nvPr/>
        </p:nvPicPr>
        <p:blipFill>
          <a:blip r:embed="rId4">
            <a:alphaModFix/>
          </a:blip>
          <a:stretch>
            <a:fillRect/>
          </a:stretch>
        </p:blipFill>
        <p:spPr>
          <a:xfrm>
            <a:off x="421750" y="998274"/>
            <a:ext cx="3484200" cy="1640475"/>
          </a:xfrm>
          <a:prstGeom prst="rect">
            <a:avLst/>
          </a:prstGeom>
          <a:noFill/>
          <a:ln>
            <a:noFill/>
          </a:ln>
        </p:spPr>
      </p:pic>
      <p:sp>
        <p:nvSpPr>
          <p:cNvPr id="193" name="Google Shape;193;p40"/>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194" name="Google Shape;194;p40"/>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5" name="Google Shape;195;p40"/>
          <p:cNvGraphicFramePr/>
          <p:nvPr/>
        </p:nvGraphicFramePr>
        <p:xfrm>
          <a:off x="584600" y="43434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96" name="Google Shape;196;p40"/>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7" name="Google Shape;197;p40"/>
          <p:cNvGraphicFramePr/>
          <p:nvPr/>
        </p:nvGraphicFramePr>
        <p:xfrm>
          <a:off x="584650" y="6902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sp>
        <p:nvSpPr>
          <p:cNvPr id="202" name="Google Shape;202;p4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203" name="Google Shape;203;p4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4" name="Google Shape;204;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5" name="Google Shape;205;p41"/>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06" name="Google Shape;206;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7" name="Google Shape;207;p41"/>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208" name="Google Shape;208;p41"/>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09" name="Google Shape;209;p41"/>
          <p:cNvGraphicFramePr/>
          <p:nvPr/>
        </p:nvGraphicFramePr>
        <p:xfrm>
          <a:off x="584600" y="43434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10" name="Google Shape;210;p41"/>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11" name="Google Shape;211;p41"/>
          <p:cNvGraphicFramePr/>
          <p:nvPr/>
        </p:nvGraphicFramePr>
        <p:xfrm>
          <a:off x="584650" y="6902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12" name="Google Shape;212;p41"/>
          <p:cNvSpPr txBox="1"/>
          <p:nvPr/>
        </p:nvSpPr>
        <p:spPr>
          <a:xfrm>
            <a:off x="423400" y="2659375"/>
            <a:ext cx="3462600" cy="55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a:t>
            </a:r>
            <a:r>
              <a:rPr lang="en" sz="900">
                <a:solidFill>
                  <a:srgbClr val="202122"/>
                </a:solidFill>
                <a:latin typeface="Inter"/>
                <a:ea typeface="Inter"/>
                <a:cs typeface="Inter"/>
                <a:sym typeface="Inter"/>
              </a:rPr>
              <a:t>José-Manuel Benito, “Photo of ‘</a:t>
            </a:r>
            <a:r>
              <a:rPr lang="en" sz="900">
                <a:solidFill>
                  <a:srgbClr val="202122"/>
                </a:solidFill>
                <a:latin typeface="Inter"/>
                <a:ea typeface="Inter"/>
                <a:cs typeface="Inter"/>
                <a:sym typeface="Inter"/>
              </a:rPr>
              <a:t>Aurignacian flute made from an animal bone, 43,000 to 39,000 years old,’” CC BY-SA 2.5</a:t>
            </a:r>
            <a:endParaRPr sz="900">
              <a:solidFill>
                <a:srgbClr val="202122"/>
              </a:solidFill>
              <a:latin typeface="Inter"/>
              <a:ea typeface="Inter"/>
              <a:cs typeface="Inter"/>
              <a:sym typeface="Inter"/>
            </a:endParaRPr>
          </a:p>
        </p:txBody>
      </p:sp>
      <p:pic>
        <p:nvPicPr>
          <p:cNvPr id="213" name="Google Shape;213;p41"/>
          <p:cNvPicPr preferRelativeResize="0"/>
          <p:nvPr/>
        </p:nvPicPr>
        <p:blipFill>
          <a:blip r:embed="rId4">
            <a:alphaModFix/>
          </a:blip>
          <a:stretch>
            <a:fillRect/>
          </a:stretch>
        </p:blipFill>
        <p:spPr>
          <a:xfrm>
            <a:off x="423475" y="947425"/>
            <a:ext cx="3462725" cy="14313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7" name="Shape 217"/>
        <p:cNvGrpSpPr/>
        <p:nvPr/>
      </p:nvGrpSpPr>
      <p:grpSpPr>
        <a:xfrm>
          <a:off x="0" y="0"/>
          <a:ext cx="0" cy="0"/>
          <a:chOff x="0" y="0"/>
          <a:chExt cx="0" cy="0"/>
        </a:xfrm>
      </p:grpSpPr>
      <p:sp>
        <p:nvSpPr>
          <p:cNvPr id="218" name="Google Shape;218;p4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(Visual)</a:t>
            </a:r>
            <a:endParaRPr sz="2500">
              <a:solidFill>
                <a:schemeClr val="dk1"/>
              </a:solidFill>
              <a:latin typeface="Plus Jakarta Sans"/>
              <a:ea typeface="Plus Jakarta Sans"/>
              <a:cs typeface="Plus Jakarta Sans"/>
              <a:sym typeface="Plus Jakarta Sans"/>
            </a:endParaRPr>
          </a:p>
        </p:txBody>
      </p:sp>
      <p:sp>
        <p:nvSpPr>
          <p:cNvPr id="219" name="Google Shape;219;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0" name="Google Shape;220;p4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21" name="Google Shape;221;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2" name="Google Shape;222;p4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23" name="Google Shape;223;p42"/>
          <p:cNvSpPr txBox="1"/>
          <p:nvPr/>
        </p:nvSpPr>
        <p:spPr>
          <a:xfrm>
            <a:off x="1598575" y="1267300"/>
            <a:ext cx="57048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rgbClr val="FFFFFF"/>
                </a:highlight>
                <a:latin typeface="Plus Jakarta Sans"/>
                <a:ea typeface="Plus Jakarta Sans"/>
                <a:cs typeface="Plus Jakarta Sans"/>
                <a:sym typeface="Plus Jakarta Sans"/>
              </a:rPr>
              <a:t> Identify a claim presented within the context essay.  Provide two elements from the various artworks that illustrate the claim, providing descriptive details. Then, e</a:t>
            </a:r>
            <a:r>
              <a:rPr lang="en" sz="1050">
                <a:solidFill>
                  <a:schemeClr val="dk1"/>
                </a:solidFill>
                <a:highlight>
                  <a:srgbClr val="FFFFFF"/>
                </a:highlight>
                <a:latin typeface="Plus Jakarta Sans"/>
                <a:ea typeface="Plus Jakarta Sans"/>
                <a:cs typeface="Plus Jakarta Sans"/>
                <a:sym typeface="Plus Jakarta Sans"/>
              </a:rPr>
              <a:t>xplain how the elements support the claim.</a:t>
            </a:r>
            <a:r>
              <a:rPr lang="en" sz="1050">
                <a:solidFill>
                  <a:schemeClr val="dk1"/>
                </a:solidFill>
                <a:highlight>
                  <a:srgbClr val="FFFFFF"/>
                </a:highlight>
                <a:latin typeface="Plus Jakarta Sans"/>
                <a:ea typeface="Plus Jakarta Sans"/>
                <a:cs typeface="Plus Jakarta Sans"/>
                <a:sym typeface="Plus Jakarta Sans"/>
              </a:rPr>
              <a:t> Then write one additional piece of evidence, not included by the artworks, that further supports the claim.</a:t>
            </a:r>
            <a:endParaRPr sz="1200">
              <a:solidFill>
                <a:schemeClr val="dk1"/>
              </a:solidFill>
              <a:latin typeface="Plus Jakarta Sans"/>
              <a:ea typeface="Plus Jakarta Sans"/>
              <a:cs typeface="Plus Jakarta Sans"/>
              <a:sym typeface="Plus Jakarta Sans"/>
            </a:endParaRPr>
          </a:p>
        </p:txBody>
      </p:sp>
      <p:sp>
        <p:nvSpPr>
          <p:cNvPr id="224" name="Google Shape;224;p42"/>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Paleolithic Era</a:t>
            </a:r>
            <a:r>
              <a:rPr lang="en">
                <a:solidFill>
                  <a:schemeClr val="dk1"/>
                </a:solidFill>
                <a:latin typeface="Inter"/>
                <a:ea typeface="Inter"/>
                <a:cs typeface="Inter"/>
                <a:sym typeface="Inter"/>
              </a:rPr>
              <a:t> </a:t>
            </a:r>
            <a:endParaRPr>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25" name="Google Shape;225;p42"/>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pic>
        <p:nvPicPr>
          <p:cNvPr id="226" name="Google Shape;226;p42"/>
          <p:cNvPicPr preferRelativeResize="0"/>
          <p:nvPr/>
        </p:nvPicPr>
        <p:blipFill>
          <a:blip r:embed="rId5">
            <a:alphaModFix/>
          </a:blip>
          <a:stretch>
            <a:fillRect/>
          </a:stretch>
        </p:blipFill>
        <p:spPr>
          <a:xfrm>
            <a:off x="469050" y="1166938"/>
            <a:ext cx="951300" cy="951300"/>
          </a:xfrm>
          <a:prstGeom prst="rect">
            <a:avLst/>
          </a:prstGeom>
          <a:noFill/>
          <a:ln>
            <a:noFill/>
          </a:ln>
        </p:spPr>
      </p:pic>
      <p:graphicFrame>
        <p:nvGraphicFramePr>
          <p:cNvPr id="227" name="Google Shape;227;p42"/>
          <p:cNvGraphicFramePr/>
          <p:nvPr/>
        </p:nvGraphicFramePr>
        <p:xfrm>
          <a:off x="469250" y="4116400"/>
          <a:ext cx="3000000" cy="3000000"/>
        </p:xfrm>
        <a:graphic>
          <a:graphicData uri="http://schemas.openxmlformats.org/drawingml/2006/table">
            <a:tbl>
              <a:tblPr>
                <a:noFill/>
                <a:tableStyleId>{27771F98-DCC0-4835-89E5-9EEFC8182D34}</a:tableStyleId>
              </a:tblPr>
              <a:tblGrid>
                <a:gridCol w="3417150"/>
                <a:gridCol w="3417150"/>
              </a:tblGrid>
              <a:tr h="473275">
                <a:tc>
                  <a:txBody>
                    <a:bodyPr/>
                    <a:lstStyle/>
                    <a:p>
                      <a:pPr indent="0" lvl="0" marL="0" rtl="0" algn="ctr">
                        <a:spcBef>
                          <a:spcPts val="0"/>
                        </a:spcBef>
                        <a:spcAft>
                          <a:spcPts val="0"/>
                        </a:spcAft>
                        <a:buNone/>
                      </a:pPr>
                      <a:r>
                        <a:rPr lang="en">
                          <a:latin typeface="Inter"/>
                          <a:ea typeface="Inter"/>
                          <a:cs typeface="Inter"/>
                          <a:sym typeface="Inter"/>
                        </a:rPr>
                        <a:t>Element 1 to Support Claim</a:t>
                      </a:r>
                      <a:endParaRPr>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en">
                          <a:latin typeface="Inter"/>
                          <a:ea typeface="Inter"/>
                          <a:cs typeface="Inter"/>
                          <a:sym typeface="Inter"/>
                        </a:rPr>
                        <a:t>Element 2 to Support Claim</a:t>
                      </a:r>
                      <a:endParaRPr>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element illustrate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quote illustrate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228" name="Google Shape;228;p42"/>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9" name="Google Shape;229;p42"/>
          <p:cNvSpPr txBox="1"/>
          <p:nvPr/>
        </p:nvSpPr>
        <p:spPr>
          <a:xfrm>
            <a:off x="469050" y="6994175"/>
            <a:ext cx="6834300" cy="2280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Outside Knowledge that can Support the Claim (Not included in the images)</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3" name="Shape 233"/>
        <p:cNvGrpSpPr/>
        <p:nvPr/>
      </p:nvGrpSpPr>
      <p:grpSpPr>
        <a:xfrm>
          <a:off x="0" y="0"/>
          <a:ext cx="0" cy="0"/>
          <a:chOff x="0" y="0"/>
          <a:chExt cx="0" cy="0"/>
        </a:xfrm>
      </p:grpSpPr>
      <p:sp>
        <p:nvSpPr>
          <p:cNvPr id="234" name="Google Shape;234;p4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Paleolithic Art (Exemplar)</a:t>
            </a:r>
            <a:endParaRPr sz="1800">
              <a:latin typeface="Halant"/>
              <a:ea typeface="Halant"/>
              <a:cs typeface="Halant"/>
              <a:sym typeface="Halant"/>
            </a:endParaRPr>
          </a:p>
        </p:txBody>
      </p:sp>
      <p:pic>
        <p:nvPicPr>
          <p:cNvPr id="235" name="Google Shape;235;p43"/>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36" name="Google Shape;236;p4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7" name="Google Shape;237;p4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38" name="Google Shape;238;p43"/>
          <p:cNvGraphicFramePr/>
          <p:nvPr/>
        </p:nvGraphicFramePr>
        <p:xfrm>
          <a:off x="359791" y="1670866"/>
          <a:ext cx="3000000" cy="3000000"/>
        </p:xfrm>
        <a:graphic>
          <a:graphicData uri="http://schemas.openxmlformats.org/drawingml/2006/table">
            <a:tbl>
              <a:tblPr>
                <a:noFill/>
                <a:tableStyleId>{227F3BC5-B6AA-4469-A418-2F092ACBE24F}</a:tableStyleId>
              </a:tblPr>
              <a:tblGrid>
                <a:gridCol w="4823275"/>
                <a:gridCol w="2267225"/>
              </a:tblGrid>
              <a:tr h="733110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Paleolithic Era, long before the invention of writing, early humans found ways to express themselves through images and symbols. Using natural materials like charcoal, ochre (natural earth pigment), and animal fat, they created vivid paintings on cave walls and carved figures out of stone and bone. Some historians believe this early art was deeply spiritual or religious, reflecting a relationship between humans, nature, and the animals they depended on. Others argue that the art was more practical—used to teach, mark territory, or record events. </a:t>
                      </a:r>
                      <a:r>
                        <a:rPr b="1" lang="en" sz="1200">
                          <a:solidFill>
                            <a:schemeClr val="dk1"/>
                          </a:solidFill>
                          <a:latin typeface="Inter"/>
                          <a:ea typeface="Inter"/>
                          <a:cs typeface="Inter"/>
                          <a:sym typeface="Inter"/>
                        </a:rPr>
                        <a:t>(A)</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One of the most famous examples of this kind of art is found in the Lascaux Cave in southern France. Discovered in 1940, the cave contains hundreds of paintings of animals like bison, horses, and deer, all drawn with detailed lines and intentional design. Archaeologists believe the paintings were created around 17,000 years ago by foraging communities who used the cave as a sacred or significant space. The artists likely used torches to light the dark cave walls as they worked.</a:t>
                      </a:r>
                      <a:r>
                        <a:rPr b="1" lang="en" sz="1200">
                          <a:solidFill>
                            <a:schemeClr val="dk1"/>
                          </a:solidFill>
                          <a:latin typeface="Inter"/>
                          <a:ea typeface="Inter"/>
                          <a:cs typeface="Inter"/>
                          <a:sym typeface="Inter"/>
                        </a:rPr>
                        <a:t> (B)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Similar cave paintings have been found in places as far apart as Spain, Indonesia, and Argentina, suggesting that early humans in different parts of the world were independently developing creative traditions. </a:t>
                      </a:r>
                      <a:r>
                        <a:rPr b="1" lang="en" sz="1200">
                          <a:solidFill>
                            <a:schemeClr val="dk1"/>
                          </a:solidFill>
                          <a:latin typeface="Inter"/>
                          <a:ea typeface="Inter"/>
                          <a:cs typeface="Inter"/>
                          <a:sym typeface="Inter"/>
                        </a:rPr>
                        <a:t>(C)</a:t>
                      </a:r>
                      <a:r>
                        <a:rPr lang="en" sz="1200">
                          <a:solidFill>
                            <a:schemeClr val="dk1"/>
                          </a:solidFill>
                          <a:latin typeface="Inter"/>
                          <a:ea typeface="Inter"/>
                          <a:cs typeface="Inter"/>
                          <a:sym typeface="Inter"/>
                        </a:rPr>
                        <a:t> Many of these sites include repeated symbols like handprints, abstract shapes, or hunting scenes.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While most Paleolithic art features animals, there are also carvings of humans and portable sculptures like the "Venus figurines" found across Europe. These small statues often emphasize fertility or the female form and may have held social or cultural meaning. Because there is no written record, we can only make educated guesses about what these artworks meant to the people who created them. But their existence shows that even in the harsh conditions of the Ice Age, early humans made time for imagination and meaning-making. </a:t>
                      </a:r>
                      <a:r>
                        <a:rPr b="1" lang="en" sz="1200">
                          <a:solidFill>
                            <a:schemeClr val="dk1"/>
                          </a:solidFill>
                          <a:latin typeface="Inter"/>
                          <a:ea typeface="Inter"/>
                          <a:cs typeface="Inter"/>
                          <a:sym typeface="Inter"/>
                        </a:rPr>
                        <a:t>(D)</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Paleolithic art reminds us that creativity and symbolic thinking have always been part of what makes us human. Whether used for teaching, ritual, or storytelling, the artworks of this period show that humans were not only surviving—but also exploring the world through visual expression. </a:t>
                      </a:r>
                      <a:r>
                        <a:rPr b="1" lang="en" sz="1200">
                          <a:solidFill>
                            <a:schemeClr val="dk1"/>
                          </a:solidFill>
                          <a:latin typeface="Inter"/>
                          <a:ea typeface="Inter"/>
                          <a:cs typeface="Inter"/>
                          <a:sym typeface="Inter"/>
                        </a:rPr>
                        <a:t>(E)</a:t>
                      </a:r>
                      <a:endParaRPr b="1" sz="1200">
                        <a:solidFill>
                          <a:schemeClr val="dk1"/>
                        </a:solidFill>
                        <a:latin typeface="Inter"/>
                        <a:ea typeface="Inter"/>
                        <a:cs typeface="Inter"/>
                        <a:sym typeface="Inter"/>
                      </a:endParaRPr>
                    </a:p>
                  </a:txBody>
                  <a:tcPr marT="109750" marB="109750" marR="109725" marL="10972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are two possible purposes for Paleolithic art?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1) It had a spiritual or symbolic purpose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2) It was practical, used for teaching, storytelling, or marking territory</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How did Paleolithic people likely create the cave paintings at Lascaux?</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They probably used natural materials like charcoal and ochre and lit the caves with torches.</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does similar cave art around the world suggest?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That different groups of early humans, even in distant regions, shared common creative practices</a:t>
                      </a:r>
                      <a:endParaRPr b="1" sz="12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b="1" sz="12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do Venus figurines suggest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The emphasis on fertility and the female form may suggest that reproduction, survival, and female roles were especially valued in those communities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Why is Paleolithic art considered an important clue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It shows that early humans were capable of symbolic thinking and creativity</a:t>
                      </a:r>
                      <a:endParaRPr b="1" sz="1200">
                        <a:solidFill>
                          <a:srgbClr val="E95C3D"/>
                        </a:solidFill>
                        <a:latin typeface="Inter"/>
                        <a:ea typeface="Inter"/>
                        <a:cs typeface="Inter"/>
                        <a:sym typeface="Inter"/>
                      </a:endParaRPr>
                    </a:p>
                  </a:txBody>
                  <a:tcPr marT="109750" marB="109750" marR="109725" marL="10972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239" name="Google Shape;239;p43"/>
          <p:cNvSpPr txBox="1"/>
          <p:nvPr/>
        </p:nvSpPr>
        <p:spPr>
          <a:xfrm>
            <a:off x="1878102" y="8156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240" name="Google Shape;240;p43"/>
          <p:cNvPicPr preferRelativeResize="0"/>
          <p:nvPr/>
        </p:nvPicPr>
        <p:blipFill rotWithShape="1">
          <a:blip r:embed="rId4">
            <a:alphaModFix/>
          </a:blip>
          <a:srcRect b="0" l="0" r="0" t="0"/>
          <a:stretch/>
        </p:blipFill>
        <p:spPr>
          <a:xfrm>
            <a:off x="694375" y="733359"/>
            <a:ext cx="1004826" cy="1004826"/>
          </a:xfrm>
          <a:prstGeom prst="rect">
            <a:avLst/>
          </a:prstGeom>
          <a:noFill/>
          <a:ln>
            <a:noFill/>
          </a:ln>
        </p:spPr>
      </p:pic>
      <p:sp>
        <p:nvSpPr>
          <p:cNvPr id="241" name="Google Shape;241;p43"/>
          <p:cNvSpPr txBox="1"/>
          <p:nvPr/>
        </p:nvSpPr>
        <p:spPr>
          <a:xfrm>
            <a:off x="359789" y="4970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5" name="Shape 245"/>
        <p:cNvGrpSpPr/>
        <p:nvPr/>
      </p:nvGrpSpPr>
      <p:grpSpPr>
        <a:xfrm>
          <a:off x="0" y="0"/>
          <a:ext cx="0" cy="0"/>
          <a:chOff x="0" y="0"/>
          <a:chExt cx="0" cy="0"/>
        </a:xfrm>
      </p:grpSpPr>
      <p:sp>
        <p:nvSpPr>
          <p:cNvPr id="246" name="Google Shape;246;p4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 (Exemplar)</a:t>
            </a:r>
            <a:endParaRPr sz="1900">
              <a:solidFill>
                <a:schemeClr val="dk1"/>
              </a:solidFill>
              <a:latin typeface="Halant"/>
              <a:ea typeface="Halant"/>
              <a:cs typeface="Halant"/>
              <a:sym typeface="Halant"/>
            </a:endParaRPr>
          </a:p>
        </p:txBody>
      </p:sp>
      <p:pic>
        <p:nvPicPr>
          <p:cNvPr id="247" name="Google Shape;247;p4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48" name="Google Shape;248;p4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9" name="Google Shape;249;p44"/>
          <p:cNvSpPr txBox="1"/>
          <p:nvPr/>
        </p:nvSpPr>
        <p:spPr>
          <a:xfrm>
            <a:off x="381544" y="563226"/>
            <a:ext cx="7093200" cy="1536900"/>
          </a:xfrm>
          <a:prstGeom prst="rect">
            <a:avLst/>
          </a:prstGeom>
          <a:noFill/>
          <a:ln cap="flat" cmpd="sng" w="9525">
            <a:solidFill>
              <a:srgbClr val="B7B7B7"/>
            </a:solidFill>
            <a:prstDash val="solid"/>
            <a:round/>
            <a:headEnd len="sm" w="sm" type="none"/>
            <a:tailEnd len="sm" w="sm" type="none"/>
          </a:ln>
        </p:spPr>
        <p:txBody>
          <a:bodyPr anchorCtr="0" anchor="ctr" bIns="116075" lIns="116075" spcFirstLastPara="1" rIns="116075" wrap="square" tIns="116075">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250" name="Google Shape;250;p44"/>
          <p:cNvSpPr/>
          <p:nvPr/>
        </p:nvSpPr>
        <p:spPr>
          <a:xfrm>
            <a:off x="381550" y="2171350"/>
            <a:ext cx="3895200" cy="3272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51" name="Google Shape;251;p44"/>
          <p:cNvSpPr txBox="1"/>
          <p:nvPr/>
        </p:nvSpPr>
        <p:spPr>
          <a:xfrm>
            <a:off x="425504" y="48029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rgbClr val="202122"/>
              </a:solidFill>
              <a:latin typeface="Inter"/>
              <a:ea typeface="Inter"/>
              <a:cs typeface="Inter"/>
              <a:sym typeface="Inter"/>
            </a:endParaRPr>
          </a:p>
        </p:txBody>
      </p:sp>
      <p:sp>
        <p:nvSpPr>
          <p:cNvPr id="252" name="Google Shape;252;p44"/>
          <p:cNvSpPr txBox="1"/>
          <p:nvPr/>
        </p:nvSpPr>
        <p:spPr>
          <a:xfrm>
            <a:off x="4481000" y="2162125"/>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The oldest known figurative painting shows a bull.</a:t>
            </a:r>
            <a:endParaRPr b="1" sz="1200">
              <a:solidFill>
                <a:srgbClr val="E95C3D"/>
              </a:solidFill>
              <a:latin typeface="Inter"/>
              <a:ea typeface="Inter"/>
              <a:cs typeface="Inter"/>
              <a:sym typeface="Inter"/>
            </a:endParaRPr>
          </a:p>
          <a:p>
            <a:pPr indent="-304800" lvl="0" marL="457200" rtl="0" algn="l">
              <a:spcBef>
                <a:spcPts val="100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The painting dates back between 40,000 and 52,000 years ago, or possibly even older.</a:t>
            </a:r>
            <a:endParaRPr b="1" sz="1200">
              <a:solidFill>
                <a:srgbClr val="E95C3D"/>
              </a:solidFill>
              <a:latin typeface="Inter"/>
              <a:ea typeface="Inter"/>
              <a:cs typeface="Inter"/>
              <a:sym typeface="Inter"/>
            </a:endParaRPr>
          </a:p>
          <a:p>
            <a:pPr indent="-304800" lvl="0" marL="457200" rtl="0" algn="l">
              <a:spcBef>
                <a:spcPts val="100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Found in the Lubang Jeriji Saléh cave in Indonesia.</a:t>
            </a:r>
            <a:endParaRPr b="1" sz="1200">
              <a:solidFill>
                <a:srgbClr val="E95C3D"/>
              </a:solidFill>
              <a:latin typeface="Inter"/>
              <a:ea typeface="Inter"/>
              <a:cs typeface="Inter"/>
              <a:sym typeface="Inter"/>
            </a:endParaRPr>
          </a:p>
          <a:p>
            <a:pPr indent="-304800" lvl="0" marL="457200" rtl="0" algn="l">
              <a:spcBef>
                <a:spcPts val="1000"/>
              </a:spcBef>
              <a:spcAft>
                <a:spcPts val="1000"/>
              </a:spcAft>
              <a:buClr>
                <a:srgbClr val="E95C3D"/>
              </a:buClr>
              <a:buSzPts val="1200"/>
              <a:buFont typeface="Inter"/>
              <a:buAutoNum type="arabicPeriod"/>
            </a:pPr>
            <a:r>
              <a:rPr b="1" lang="en" sz="1200">
                <a:solidFill>
                  <a:srgbClr val="E95C3D"/>
                </a:solidFill>
                <a:latin typeface="Inter"/>
                <a:ea typeface="Inter"/>
                <a:cs typeface="Inter"/>
                <a:sym typeface="Inter"/>
              </a:rPr>
              <a:t>Figurative means it clearly represents a real object or animal.</a:t>
            </a:r>
            <a:endParaRPr sz="1200">
              <a:solidFill>
                <a:schemeClr val="dk1"/>
              </a:solidFill>
              <a:latin typeface="Inter"/>
              <a:ea typeface="Inter"/>
              <a:cs typeface="Inter"/>
              <a:sym typeface="Inter"/>
            </a:endParaRPr>
          </a:p>
        </p:txBody>
      </p:sp>
      <p:sp>
        <p:nvSpPr>
          <p:cNvPr id="253" name="Google Shape;253;p44"/>
          <p:cNvSpPr txBox="1"/>
          <p:nvPr/>
        </p:nvSpPr>
        <p:spPr>
          <a:xfrm>
            <a:off x="339750" y="54866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254" name="Google Shape;254;p44"/>
          <p:cNvGraphicFramePr/>
          <p:nvPr/>
        </p:nvGraphicFramePr>
        <p:xfrm>
          <a:off x="339750" y="5848457"/>
          <a:ext cx="3000000" cy="3000000"/>
        </p:xfrm>
        <a:graphic>
          <a:graphicData uri="http://schemas.openxmlformats.org/drawingml/2006/table">
            <a:tbl>
              <a:tblPr>
                <a:noFill/>
                <a:tableStyleId>{27771F98-DCC0-4835-89E5-9EEFC8182D34}</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255" name="Google Shape;255;p4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56" name="Google Shape;256;p44"/>
          <p:cNvPicPr preferRelativeResize="0"/>
          <p:nvPr/>
        </p:nvPicPr>
        <p:blipFill>
          <a:blip r:embed="rId4">
            <a:alphaModFix/>
          </a:blip>
          <a:stretch>
            <a:fillRect/>
          </a:stretch>
        </p:blipFill>
        <p:spPr>
          <a:xfrm>
            <a:off x="475752" y="2210586"/>
            <a:ext cx="3706746" cy="26662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0" name="Shape 260"/>
        <p:cNvGrpSpPr/>
        <p:nvPr/>
      </p:nvGrpSpPr>
      <p:grpSpPr>
        <a:xfrm>
          <a:off x="0" y="0"/>
          <a:ext cx="0" cy="0"/>
          <a:chOff x="0" y="0"/>
          <a:chExt cx="0" cy="0"/>
        </a:xfrm>
      </p:grpSpPr>
      <p:sp>
        <p:nvSpPr>
          <p:cNvPr id="261" name="Google Shape;261;p4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 (Exemplar)</a:t>
            </a:r>
            <a:endParaRPr sz="1900">
              <a:solidFill>
                <a:schemeClr val="dk1"/>
              </a:solidFill>
              <a:latin typeface="Halant"/>
              <a:ea typeface="Halant"/>
              <a:cs typeface="Halant"/>
              <a:sym typeface="Halant"/>
            </a:endParaRPr>
          </a:p>
        </p:txBody>
      </p:sp>
      <p:pic>
        <p:nvPicPr>
          <p:cNvPr id="262" name="Google Shape;262;p4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63" name="Google Shape;263;p4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4" name="Google Shape;264;p45"/>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65" name="Google Shape;265;p45"/>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266" name="Google Shape;266;p45"/>
          <p:cNvSpPr txBox="1"/>
          <p:nvPr/>
        </p:nvSpPr>
        <p:spPr>
          <a:xfrm>
            <a:off x="1436900" y="3711871"/>
            <a:ext cx="48987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chemeClr val="dk1"/>
              </a:solidFill>
              <a:latin typeface="Inter"/>
              <a:ea typeface="Inter"/>
              <a:cs typeface="Inter"/>
              <a:sym typeface="Inter"/>
            </a:endParaRPr>
          </a:p>
        </p:txBody>
      </p:sp>
      <p:graphicFrame>
        <p:nvGraphicFramePr>
          <p:cNvPr id="267" name="Google Shape;267;p45"/>
          <p:cNvGraphicFramePr/>
          <p:nvPr/>
        </p:nvGraphicFramePr>
        <p:xfrm>
          <a:off x="584600" y="4800600"/>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prominent element in the image is the large, detailed bull painted on the cave wall. It stands out because of its clear outline, strong use of color and shading, and the way it fills much of the space, making it the central focus of the artwork.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68" name="Google Shape;268;p4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69" name="Google Shape;269;p45"/>
          <p:cNvPicPr preferRelativeResize="0"/>
          <p:nvPr/>
        </p:nvPicPr>
        <p:blipFill>
          <a:blip r:embed="rId4">
            <a:alphaModFix/>
          </a:blip>
          <a:stretch>
            <a:fillRect/>
          </a:stretch>
        </p:blipFill>
        <p:spPr>
          <a:xfrm>
            <a:off x="1469338" y="634200"/>
            <a:ext cx="4833725" cy="3077674"/>
          </a:xfrm>
          <a:prstGeom prst="rect">
            <a:avLst/>
          </a:prstGeom>
          <a:noFill/>
          <a:ln>
            <a:noFill/>
          </a:ln>
        </p:spPr>
      </p:pic>
      <p:sp>
        <p:nvSpPr>
          <p:cNvPr id="270" name="Google Shape;270;p45"/>
          <p:cNvSpPr txBox="1"/>
          <p:nvPr/>
        </p:nvSpPr>
        <p:spPr>
          <a:xfrm>
            <a:off x="469100" y="6713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cave paintings?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71" name="Google Shape;271;p45"/>
          <p:cNvGraphicFramePr/>
          <p:nvPr/>
        </p:nvGraphicFramePr>
        <p:xfrm>
          <a:off x="584650" y="7283338"/>
          <a:ext cx="3000000" cy="3000000"/>
        </p:xfrm>
        <a:graphic>
          <a:graphicData uri="http://schemas.openxmlformats.org/drawingml/2006/table">
            <a:tbl>
              <a:tblPr>
                <a:noFill/>
                <a:tableStyleId>{27771F98-DCC0-4835-89E5-9EEFC8182D34}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Paleolithic art, such as cave paintings, may have been created for spiritual or ritualistic purposes, perhaps to honor animals they hunted, tell stories, or connect with the natural world. This suggests that early humans had complex beliefs, possibly viewing animals as sacred, symbolic, or connected to survival and community rituals, reflecting early signs of symbolic thinking and collective learning.</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