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Lst>
  <p:sldSz cy="10058400" cx="7772400"/>
  <p:notesSz cx="6858000" cy="9144000"/>
  <p:embeddedFontLst>
    <p:embeddedFont>
      <p:font typeface="Halant"/>
      <p:regular r:id="rId18"/>
      <p:bold r:id="rId19"/>
    </p:embeddedFont>
    <p:embeddedFont>
      <p:font typeface="Inter SemiBold"/>
      <p:regular r:id="rId20"/>
      <p:bold r:id="rId21"/>
      <p:italic r:id="rId22"/>
      <p:boldItalic r:id="rId23"/>
    </p:embeddedFont>
    <p:embeddedFont>
      <p:font typeface="Inter"/>
      <p:regular r:id="rId24"/>
      <p:bold r:id="rId25"/>
      <p:italic r:id="rId26"/>
      <p:boldItalic r:id="rId27"/>
    </p:embeddedFont>
    <p:embeddedFont>
      <p:font typeface="Plus Jakarta Sans"/>
      <p:regular r:id="rId28"/>
      <p:bold r:id="rId29"/>
      <p:italic r:id="rId30"/>
      <p:boldItalic r:id="rId31"/>
    </p:embeddedFont>
    <p:embeddedFont>
      <p:font typeface="Plus Jakarta Sans Medium"/>
      <p:regular r:id="rId32"/>
      <p:bold r:id="rId33"/>
      <p:italic r:id="rId34"/>
      <p:boldItalic r:id="rId3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747775"/>
          </p15:clr>
        </p15:guide>
        <p15:guide id="2" pos="2448">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608CFDDA-17D1-4361-A11E-C0039C62C24F}">
  <a:tblStyle styleId="{608CFDDA-17D1-4361-A11E-C0039C62C24F}"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B9460F7A-2532-48CD-8206-937563D688BC}" styleName="Table_1">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SemiBold-regular.fntdata"/><Relationship Id="rId22" Type="http://schemas.openxmlformats.org/officeDocument/2006/relationships/font" Target="fonts/InterSemiBold-italic.fntdata"/><Relationship Id="rId21" Type="http://schemas.openxmlformats.org/officeDocument/2006/relationships/font" Target="fonts/InterSemiBold-bold.fntdata"/><Relationship Id="rId24" Type="http://schemas.openxmlformats.org/officeDocument/2006/relationships/font" Target="fonts/Inter-regular.fntdata"/><Relationship Id="rId23" Type="http://schemas.openxmlformats.org/officeDocument/2006/relationships/font" Target="fonts/InterSemiBold-bold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font" Target="fonts/Inter-italic.fntdata"/><Relationship Id="rId25" Type="http://schemas.openxmlformats.org/officeDocument/2006/relationships/font" Target="fonts/Inter-bold.fntdata"/><Relationship Id="rId28" Type="http://schemas.openxmlformats.org/officeDocument/2006/relationships/font" Target="fonts/PlusJakartaSans-regular.fntdata"/><Relationship Id="rId27" Type="http://schemas.openxmlformats.org/officeDocument/2006/relationships/font" Target="fonts/Inter-boldItalic.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font" Target="fonts/PlusJakartaSans-bold.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PlusJakartaSans-boldItalic.fntdata"/><Relationship Id="rId30" Type="http://schemas.openxmlformats.org/officeDocument/2006/relationships/font" Target="fonts/PlusJakartaSans-italic.fntdata"/><Relationship Id="rId11" Type="http://schemas.openxmlformats.org/officeDocument/2006/relationships/slide" Target="slides/slide5.xml"/><Relationship Id="rId33" Type="http://schemas.openxmlformats.org/officeDocument/2006/relationships/font" Target="fonts/PlusJakartaSansMedium-bold.fntdata"/><Relationship Id="rId10" Type="http://schemas.openxmlformats.org/officeDocument/2006/relationships/slide" Target="slides/slide4.xml"/><Relationship Id="rId32" Type="http://schemas.openxmlformats.org/officeDocument/2006/relationships/font" Target="fonts/PlusJakartaSansMedium-regular.fntdata"/><Relationship Id="rId13" Type="http://schemas.openxmlformats.org/officeDocument/2006/relationships/slide" Target="slides/slide7.xml"/><Relationship Id="rId35" Type="http://schemas.openxmlformats.org/officeDocument/2006/relationships/font" Target="fonts/PlusJakartaSansMedium-boldItalic.fntdata"/><Relationship Id="rId12" Type="http://schemas.openxmlformats.org/officeDocument/2006/relationships/slide" Target="slides/slide6.xml"/><Relationship Id="rId34" Type="http://schemas.openxmlformats.org/officeDocument/2006/relationships/font" Target="fonts/PlusJakartaSansMedium-italic.fntdata"/><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font" Target="fonts/Halant-bold.fntdata"/><Relationship Id="rId18" Type="http://schemas.openxmlformats.org/officeDocument/2006/relationships/font" Target="fonts/Halant-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3385a8a1a5_0_11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33385a8a1a5_0_1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g339da5b2d75_0_243: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59" name="Google Shape;159;g339da5b2d75_0_2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g339da5b2d75_0_27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76" name="Google Shape;176;g339da5b2d75_0_2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 name="Shape 61"/>
        <p:cNvGrpSpPr/>
        <p:nvPr/>
      </p:nvGrpSpPr>
      <p:grpSpPr>
        <a:xfrm>
          <a:off x="0" y="0"/>
          <a:ext cx="0" cy="0"/>
          <a:chOff x="0" y="0"/>
          <a:chExt cx="0" cy="0"/>
        </a:xfrm>
      </p:grpSpPr>
      <p:sp>
        <p:nvSpPr>
          <p:cNvPr id="62" name="Google Shape;62;g339da5b2d75_0_233: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63" name="Google Shape;63;g339da5b2d75_0_2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 name="Shape 72"/>
        <p:cNvGrpSpPr/>
        <p:nvPr/>
      </p:nvGrpSpPr>
      <p:grpSpPr>
        <a:xfrm>
          <a:off x="0" y="0"/>
          <a:ext cx="0" cy="0"/>
          <a:chOff x="0" y="0"/>
          <a:chExt cx="0" cy="0"/>
        </a:xfrm>
      </p:grpSpPr>
      <p:sp>
        <p:nvSpPr>
          <p:cNvPr id="73" name="Google Shape;73;g339da5b2d75_0_5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74" name="Google Shape;74;g339da5b2d75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g339da5b2d75_0_6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84" name="Google Shape;84;g339da5b2d75_0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g339da5b2d75_0_9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8" name="Google Shape;98;g339da5b2d75_0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g339da5b2d75_0_15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11" name="Google Shape;111;g339da5b2d75_0_1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g339da5b2d75_0_17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28" name="Google Shape;128;g339da5b2d75_0_1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g33936dc9dab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37" name="Google Shape;137;g33936dc9da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g339da5b2d75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48" name="Google Shape;148;g339da5b2d7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201589" y="9119180"/>
            <a:ext cx="466500" cy="7698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11.jpg"/><Relationship Id="rId6" Type="http://schemas.openxmlformats.org/officeDocument/2006/relationships/image" Target="../media/image1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png"/><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53" name="Shape 53"/>
        <p:cNvGrpSpPr/>
        <p:nvPr/>
      </p:nvGrpSpPr>
      <p:grpSpPr>
        <a:xfrm>
          <a:off x="0" y="0"/>
          <a:ext cx="0" cy="0"/>
          <a:chOff x="0" y="0"/>
          <a:chExt cx="0" cy="0"/>
        </a:xfrm>
      </p:grpSpPr>
      <p:sp>
        <p:nvSpPr>
          <p:cNvPr id="54" name="Google Shape;54;p13"/>
          <p:cNvSpPr txBox="1"/>
          <p:nvPr/>
        </p:nvSpPr>
        <p:spPr>
          <a:xfrm>
            <a:off x="0" y="0"/>
            <a:ext cx="7772400" cy="655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Imperialism</a:t>
            </a:r>
            <a:r>
              <a:rPr lang="en" sz="1900">
                <a:solidFill>
                  <a:schemeClr val="dk1"/>
                </a:solidFill>
                <a:latin typeface="Halant"/>
                <a:ea typeface="Halant"/>
                <a:cs typeface="Halant"/>
                <a:sym typeface="Halant"/>
              </a:rPr>
              <a:t> Guided Notes</a:t>
            </a:r>
            <a:endParaRPr sz="1900">
              <a:solidFill>
                <a:schemeClr val="dk1"/>
              </a:solidFill>
              <a:latin typeface="Halant"/>
              <a:ea typeface="Halant"/>
              <a:cs typeface="Halant"/>
              <a:sym typeface="Halant"/>
            </a:endParaRPr>
          </a:p>
        </p:txBody>
      </p:sp>
      <p:pic>
        <p:nvPicPr>
          <p:cNvPr id="55" name="Google Shape;55;p13"/>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56" name="Google Shape;56;p1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57" name="Google Shape;57;p1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58" name="Google Shape;58;p13"/>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59" name="Google Shape;59;p13"/>
          <p:cNvSpPr txBox="1"/>
          <p:nvPr/>
        </p:nvSpPr>
        <p:spPr>
          <a:xfrm>
            <a:off x="594300" y="807688"/>
            <a:ext cx="6583800" cy="53565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Complete the guided notes while going through the Causes &amp; Justifications for Imperialism Presentation.</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None/>
            </a:pPr>
            <a:r>
              <a:t/>
            </a:r>
            <a:endParaRPr sz="1200">
              <a:solidFill>
                <a:schemeClr val="dk1"/>
              </a:solidFill>
              <a:latin typeface="Halant"/>
              <a:ea typeface="Halant"/>
              <a:cs typeface="Halant"/>
              <a:sym typeface="Halant"/>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Slide 2: Say-it-in-6: Define Imperialism in your own words.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Slide 3: Identify and explain 2 new technologies/ discoveries that made imperialism possible.</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Slide 4: Explain each motivation for imperialism in your own words.</a:t>
            </a:r>
            <a:endParaRPr sz="1200">
              <a:solidFill>
                <a:schemeClr val="dk1"/>
              </a:solidFill>
              <a:latin typeface="Inter"/>
              <a:ea typeface="Inter"/>
              <a:cs typeface="Inter"/>
              <a:sym typeface="Inter"/>
            </a:endParaRPr>
          </a:p>
          <a:p>
            <a:pPr indent="-304800" lvl="0" marL="914400" rtl="0" algn="l">
              <a:lnSpc>
                <a:spcPct val="100000"/>
              </a:lnSpc>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Economic Resources: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0" marL="914400" rtl="0" algn="l">
              <a:lnSpc>
                <a:spcPct val="100000"/>
              </a:lnSpc>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Political</a:t>
            </a:r>
            <a:r>
              <a:rPr lang="en" sz="1200">
                <a:solidFill>
                  <a:schemeClr val="dk1"/>
                </a:solidFill>
                <a:latin typeface="Inter"/>
                <a:ea typeface="Inter"/>
                <a:cs typeface="Inter"/>
                <a:sym typeface="Inter"/>
              </a:rPr>
              <a:t> Power:</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0" marL="914400" rtl="0" algn="l">
              <a:lnSpc>
                <a:spcPct val="100000"/>
              </a:lnSpc>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a:t>
            </a:r>
            <a:r>
              <a:rPr lang="en" sz="1200">
                <a:solidFill>
                  <a:schemeClr val="dk1"/>
                </a:solidFill>
                <a:latin typeface="Inter"/>
                <a:ea typeface="Inter"/>
                <a:cs typeface="Inter"/>
                <a:sym typeface="Inter"/>
              </a:rPr>
              <a:t>Civilizing</a:t>
            </a:r>
            <a:r>
              <a:rPr lang="en" sz="1200">
                <a:solidFill>
                  <a:schemeClr val="dk1"/>
                </a:solidFill>
                <a:latin typeface="Inter"/>
                <a:ea typeface="Inter"/>
                <a:cs typeface="Inter"/>
                <a:sym typeface="Inter"/>
              </a:rPr>
              <a:t> Mission”:</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Slides 6-9: Complete the Notice, Wonder, Think Chart below based on the pages you see of “An ABC for Baby Patriots.”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p:txBody>
      </p:sp>
      <p:graphicFrame>
        <p:nvGraphicFramePr>
          <p:cNvPr id="60" name="Google Shape;60;p13"/>
          <p:cNvGraphicFramePr/>
          <p:nvPr/>
        </p:nvGraphicFramePr>
        <p:xfrm>
          <a:off x="487925" y="5741325"/>
          <a:ext cx="3000000" cy="3000000"/>
        </p:xfrm>
        <a:graphic>
          <a:graphicData uri="http://schemas.openxmlformats.org/drawingml/2006/table">
            <a:tbl>
              <a:tblPr>
                <a:noFill/>
                <a:tableStyleId>{608CFDDA-17D1-4361-A11E-C0039C62C24F}</a:tableStyleId>
              </a:tblPr>
              <a:tblGrid>
                <a:gridCol w="2235500"/>
                <a:gridCol w="2295525"/>
                <a:gridCol w="2265525"/>
              </a:tblGrid>
              <a:tr h="607575">
                <a:tc>
                  <a:txBody>
                    <a:bodyPr/>
                    <a:lstStyle/>
                    <a:p>
                      <a:pPr indent="0" lvl="0" marL="0" rtl="0" algn="l">
                        <a:spcBef>
                          <a:spcPts val="0"/>
                        </a:spcBef>
                        <a:spcAft>
                          <a:spcPts val="0"/>
                        </a:spcAft>
                        <a:buNone/>
                      </a:pPr>
                      <a:r>
                        <a:rPr b="1" lang="en" sz="1200">
                          <a:latin typeface="Inter"/>
                          <a:ea typeface="Inter"/>
                          <a:cs typeface="Inter"/>
                          <a:sym typeface="Inter"/>
                        </a:rPr>
                        <a:t>Notice:</a:t>
                      </a:r>
                      <a:r>
                        <a:rPr lang="en" sz="1200">
                          <a:latin typeface="Inter"/>
                          <a:ea typeface="Inter"/>
                          <a:cs typeface="Inter"/>
                          <a:sym typeface="Inter"/>
                        </a:rPr>
                        <a:t> What do you notice about how imperialism is portrayed in these images?</a:t>
                      </a:r>
                      <a:endParaRPr sz="1200">
                        <a:latin typeface="Inter"/>
                        <a:ea typeface="Inter"/>
                        <a:cs typeface="Inter"/>
                        <a:sym typeface="Inter"/>
                      </a:endParaRPr>
                    </a:p>
                  </a:txBody>
                  <a:tcPr marT="91425" marB="91425" marR="91425" marL="91425" anchor="ctr"/>
                </a:tc>
                <a:tc gridSpan="2">
                  <a:txBody>
                    <a:bodyPr/>
                    <a:lstStyle/>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91425" marB="91425" marR="91425" marL="91425"/>
                </a:tc>
                <a:tc hMerge="1"/>
              </a:tr>
              <a:tr h="677850">
                <a:tc>
                  <a:txBody>
                    <a:bodyPr/>
                    <a:lstStyle/>
                    <a:p>
                      <a:pPr indent="0" lvl="0" marL="0" rtl="0" algn="l">
                        <a:spcBef>
                          <a:spcPts val="0"/>
                        </a:spcBef>
                        <a:spcAft>
                          <a:spcPts val="0"/>
                        </a:spcAft>
                        <a:buNone/>
                      </a:pPr>
                      <a:r>
                        <a:rPr b="1" lang="en" sz="1200">
                          <a:latin typeface="Inter"/>
                          <a:ea typeface="Inter"/>
                          <a:cs typeface="Inter"/>
                          <a:sym typeface="Inter"/>
                        </a:rPr>
                        <a:t>Wonder:</a:t>
                      </a:r>
                      <a:r>
                        <a:rPr lang="en" sz="1200">
                          <a:latin typeface="Inter"/>
                          <a:ea typeface="Inter"/>
                          <a:cs typeface="Inter"/>
                          <a:sym typeface="Inter"/>
                        </a:rPr>
                        <a:t> What questions do you have about these book pages?</a:t>
                      </a:r>
                      <a:endParaRPr sz="1200">
                        <a:latin typeface="Inter"/>
                        <a:ea typeface="Inter"/>
                        <a:cs typeface="Inter"/>
                        <a:sym typeface="Inter"/>
                      </a:endParaRPr>
                    </a:p>
                  </a:txBody>
                  <a:tcPr marT="91425" marB="91425" marR="91425" marL="91425" anchor="ctr"/>
                </a:tc>
                <a:tc gridSpan="2">
                  <a:txBody>
                    <a:bodyPr/>
                    <a:lstStyle/>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91425" marB="91425" marR="91425" marL="91425"/>
                </a:tc>
                <a:tc hMerge="1"/>
              </a:tr>
              <a:tr h="708825">
                <a:tc>
                  <a:txBody>
                    <a:bodyPr/>
                    <a:lstStyle/>
                    <a:p>
                      <a:pPr indent="0" lvl="0" marL="0" rtl="0" algn="l">
                        <a:spcBef>
                          <a:spcPts val="0"/>
                        </a:spcBef>
                        <a:spcAft>
                          <a:spcPts val="0"/>
                        </a:spcAft>
                        <a:buNone/>
                      </a:pPr>
                      <a:r>
                        <a:rPr b="1" lang="en" sz="1200">
                          <a:latin typeface="Inter"/>
                          <a:ea typeface="Inter"/>
                          <a:cs typeface="Inter"/>
                          <a:sym typeface="Inter"/>
                        </a:rPr>
                        <a:t>Think:</a:t>
                      </a:r>
                      <a:r>
                        <a:rPr lang="en" sz="1200">
                          <a:latin typeface="Inter"/>
                          <a:ea typeface="Inter"/>
                          <a:cs typeface="Inter"/>
                          <a:sym typeface="Inter"/>
                        </a:rPr>
                        <a:t> What do you think is the purpose of this book? Why?</a:t>
                      </a:r>
                      <a:endParaRPr sz="1200">
                        <a:latin typeface="Inter"/>
                        <a:ea typeface="Inter"/>
                        <a:cs typeface="Inter"/>
                        <a:sym typeface="Inter"/>
                      </a:endParaRPr>
                    </a:p>
                  </a:txBody>
                  <a:tcPr marT="91425" marB="91425" marR="91425" marL="91425" anchor="ctr"/>
                </a:tc>
                <a:tc gridSpan="2">
                  <a:txBody>
                    <a:bodyPr/>
                    <a:lstStyle/>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91425" marB="91425" marR="91425" marL="91425"/>
                </a:tc>
                <a:tc hMerge="1"/>
              </a:tr>
            </a:tbl>
          </a:graphicData>
        </a:graphic>
      </p:graphicFrame>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60" name="Shape 160"/>
        <p:cNvGrpSpPr/>
        <p:nvPr/>
      </p:nvGrpSpPr>
      <p:grpSpPr>
        <a:xfrm>
          <a:off x="0" y="0"/>
          <a:ext cx="0" cy="0"/>
          <a:chOff x="0" y="0"/>
          <a:chExt cx="0" cy="0"/>
        </a:xfrm>
      </p:grpSpPr>
      <p:sp>
        <p:nvSpPr>
          <p:cNvPr id="161" name="Google Shape;161;p22"/>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Disciplinary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Evaluating Evidence (Exemplar)</a:t>
            </a:r>
            <a:endParaRPr sz="2500">
              <a:solidFill>
                <a:schemeClr val="dk1"/>
              </a:solidFill>
              <a:latin typeface="Plus Jakarta Sans"/>
              <a:ea typeface="Plus Jakarta Sans"/>
              <a:cs typeface="Plus Jakarta Sans"/>
              <a:sym typeface="Plus Jakarta Sans"/>
            </a:endParaRPr>
          </a:p>
        </p:txBody>
      </p:sp>
      <p:sp>
        <p:nvSpPr>
          <p:cNvPr id="162" name="Google Shape;162;p22"/>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63" name="Google Shape;163;p22"/>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164" name="Google Shape;164;p22"/>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65" name="Google Shape;165;p22"/>
          <p:cNvPicPr preferRelativeResize="0"/>
          <p:nvPr/>
        </p:nvPicPr>
        <p:blipFill>
          <a:blip r:embed="rId4">
            <a:alphaModFix/>
          </a:blip>
          <a:stretch>
            <a:fillRect/>
          </a:stretch>
        </p:blipFill>
        <p:spPr>
          <a:xfrm>
            <a:off x="216272" y="230997"/>
            <a:ext cx="1041739" cy="431978"/>
          </a:xfrm>
          <a:prstGeom prst="rect">
            <a:avLst/>
          </a:prstGeom>
          <a:noFill/>
          <a:ln>
            <a:noFill/>
          </a:ln>
        </p:spPr>
      </p:pic>
      <p:sp>
        <p:nvSpPr>
          <p:cNvPr id="166" name="Google Shape;166;p22"/>
          <p:cNvSpPr txBox="1"/>
          <p:nvPr/>
        </p:nvSpPr>
        <p:spPr>
          <a:xfrm>
            <a:off x="1598575" y="1064719"/>
            <a:ext cx="5704800" cy="919800"/>
          </a:xfrm>
          <a:prstGeom prst="rect">
            <a:avLst/>
          </a:prstGeom>
          <a:noFill/>
          <a:ln>
            <a:noFill/>
          </a:ln>
        </p:spPr>
        <p:txBody>
          <a:bodyPr anchorCtr="0" anchor="ctr" bIns="113100" lIns="113100" spcFirstLastPara="1" rIns="113100" wrap="square" tIns="113100">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Plus Jakarta Sans"/>
                <a:ea typeface="Plus Jakarta Sans"/>
                <a:cs typeface="Plus Jakarta Sans"/>
                <a:sym typeface="Plus Jakarta Sans"/>
              </a:rPr>
              <a:t>Directions</a:t>
            </a:r>
            <a:r>
              <a:rPr lang="en" sz="1200">
                <a:solidFill>
                  <a:schemeClr val="dk1"/>
                </a:solidFill>
                <a:latin typeface="Plus Jakarta Sans"/>
                <a:ea typeface="Plus Jakarta Sans"/>
                <a:cs typeface="Plus Jakarta Sans"/>
                <a:sym typeface="Plus Jakarta Sans"/>
              </a:rPr>
              <a:t>: </a:t>
            </a:r>
            <a:r>
              <a:rPr lang="en" sz="1050">
                <a:solidFill>
                  <a:schemeClr val="dk1"/>
                </a:solidFill>
                <a:highlight>
                  <a:schemeClr val="lt1"/>
                </a:highlight>
                <a:latin typeface="Plus Jakarta Sans"/>
                <a:ea typeface="Plus Jakarta Sans"/>
                <a:cs typeface="Plus Jakarta Sans"/>
                <a:sym typeface="Plus Jakarta Sans"/>
              </a:rPr>
              <a:t> In the claim box, fill in Civilizing Mission, Economic Gains, or Political Power &amp; Nationalism. Provide two quotes and/or description of images from the primary or secondary sources that illustrates the claim. Explain how the quote supports the claim. Then write summaries of any other information that supports the claim. In the final box, explain if any other causes were identified and supported with evidence and reasoning.</a:t>
            </a:r>
            <a:endParaRPr sz="1200">
              <a:solidFill>
                <a:schemeClr val="dk1"/>
              </a:solidFill>
              <a:latin typeface="Plus Jakarta Sans"/>
              <a:ea typeface="Plus Jakarta Sans"/>
              <a:cs typeface="Plus Jakarta Sans"/>
              <a:sym typeface="Plus Jakarta Sans"/>
            </a:endParaRPr>
          </a:p>
        </p:txBody>
      </p:sp>
      <p:sp>
        <p:nvSpPr>
          <p:cNvPr id="167" name="Google Shape;167;p22"/>
          <p:cNvSpPr txBox="1"/>
          <p:nvPr/>
        </p:nvSpPr>
        <p:spPr>
          <a:xfrm>
            <a:off x="469050" y="2060575"/>
            <a:ext cx="21519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Historical</a:t>
            </a:r>
            <a:r>
              <a:rPr lang="en" sz="1200">
                <a:solidFill>
                  <a:schemeClr val="dk1"/>
                </a:solidFill>
                <a:latin typeface="Inter"/>
                <a:ea typeface="Inter"/>
                <a:cs typeface="Inter"/>
                <a:sym typeface="Inter"/>
              </a:rPr>
              <a:t> Event/Topic/Idea:</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b="1" lang="en">
                <a:solidFill>
                  <a:schemeClr val="dk1"/>
                </a:solidFill>
                <a:latin typeface="Inter"/>
                <a:ea typeface="Inter"/>
                <a:cs typeface="Inter"/>
                <a:sym typeface="Inter"/>
              </a:rPr>
              <a:t>Causes and Justifications of Imperialism</a:t>
            </a:r>
            <a:endParaRPr>
              <a:solidFill>
                <a:schemeClr val="dk1"/>
              </a:solidFill>
              <a:latin typeface="Inter"/>
              <a:ea typeface="Inter"/>
              <a:cs typeface="Inter"/>
              <a:sym typeface="Inter"/>
            </a:endParaRPr>
          </a:p>
          <a:p>
            <a:pPr indent="0" lvl="0" marL="0" rtl="0" algn="ctr">
              <a:spcBef>
                <a:spcPts val="0"/>
              </a:spcBef>
              <a:spcAft>
                <a:spcPts val="0"/>
              </a:spcAft>
              <a:buNone/>
            </a:pPr>
            <a:r>
              <a:t/>
            </a:r>
            <a:endParaRPr sz="1300">
              <a:latin typeface="Inter"/>
              <a:ea typeface="Inter"/>
              <a:cs typeface="Inter"/>
              <a:sym typeface="Inter"/>
            </a:endParaRPr>
          </a:p>
        </p:txBody>
      </p:sp>
      <p:sp>
        <p:nvSpPr>
          <p:cNvPr id="168" name="Google Shape;168;p22"/>
          <p:cNvSpPr txBox="1"/>
          <p:nvPr/>
        </p:nvSpPr>
        <p:spPr>
          <a:xfrm>
            <a:off x="2907050" y="2060575"/>
            <a:ext cx="43965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Claim</a:t>
            </a:r>
            <a:endParaRPr sz="1300">
              <a:solidFill>
                <a:schemeClr val="dk1"/>
              </a:solidFill>
              <a:latin typeface="Inter"/>
              <a:ea typeface="Inter"/>
              <a:cs typeface="Inter"/>
              <a:sym typeface="Inter"/>
            </a:endParaRPr>
          </a:p>
          <a:p>
            <a:pPr indent="0" lvl="0" marL="0" rtl="0" algn="ctr">
              <a:spcBef>
                <a:spcPts val="0"/>
              </a:spcBef>
              <a:spcAft>
                <a:spcPts val="0"/>
              </a:spcAft>
              <a:buNone/>
            </a:pPr>
            <a:r>
              <a:t/>
            </a:r>
            <a:endParaRPr b="1" sz="1300">
              <a:latin typeface="Inter"/>
              <a:ea typeface="Inter"/>
              <a:cs typeface="Inter"/>
              <a:sym typeface="Inter"/>
            </a:endParaRPr>
          </a:p>
          <a:p>
            <a:pPr indent="0" lvl="0" marL="0" rtl="0" algn="ctr">
              <a:lnSpc>
                <a:spcPct val="200000"/>
              </a:lnSpc>
              <a:spcBef>
                <a:spcPts val="0"/>
              </a:spcBef>
              <a:spcAft>
                <a:spcPts val="0"/>
              </a:spcAft>
              <a:buNone/>
            </a:pPr>
            <a:r>
              <a:rPr b="1" lang="en" sz="1300">
                <a:latin typeface="Inter"/>
                <a:ea typeface="Inter"/>
                <a:cs typeface="Inter"/>
                <a:sym typeface="Inter"/>
              </a:rPr>
              <a:t>A significant cause/justification of Imperialism was </a:t>
            </a:r>
            <a:r>
              <a:rPr b="1" lang="en" sz="1300" u="sng">
                <a:solidFill>
                  <a:srgbClr val="E95C3D"/>
                </a:solidFill>
                <a:latin typeface="Inter"/>
                <a:ea typeface="Inter"/>
                <a:cs typeface="Inter"/>
                <a:sym typeface="Inter"/>
              </a:rPr>
              <a:t>the Civilizing Mission</a:t>
            </a:r>
            <a:r>
              <a:rPr b="1" lang="en" sz="1300">
                <a:latin typeface="Inter"/>
                <a:ea typeface="Inter"/>
                <a:cs typeface="Inter"/>
                <a:sym typeface="Inter"/>
              </a:rPr>
              <a:t>.</a:t>
            </a:r>
            <a:endParaRPr b="1" sz="1300">
              <a:latin typeface="Inter"/>
              <a:ea typeface="Inter"/>
              <a:cs typeface="Inter"/>
              <a:sym typeface="Inter"/>
            </a:endParaRPr>
          </a:p>
        </p:txBody>
      </p:sp>
      <p:pic>
        <p:nvPicPr>
          <p:cNvPr id="169" name="Google Shape;169;p22"/>
          <p:cNvPicPr preferRelativeResize="0"/>
          <p:nvPr/>
        </p:nvPicPr>
        <p:blipFill>
          <a:blip r:embed="rId5">
            <a:alphaModFix/>
          </a:blip>
          <a:stretch>
            <a:fillRect/>
          </a:stretch>
        </p:blipFill>
        <p:spPr>
          <a:xfrm>
            <a:off x="469050" y="1048969"/>
            <a:ext cx="951300" cy="951300"/>
          </a:xfrm>
          <a:prstGeom prst="rect">
            <a:avLst/>
          </a:prstGeom>
          <a:noFill/>
          <a:ln>
            <a:noFill/>
          </a:ln>
        </p:spPr>
      </p:pic>
      <p:graphicFrame>
        <p:nvGraphicFramePr>
          <p:cNvPr id="170" name="Google Shape;170;p22"/>
          <p:cNvGraphicFramePr/>
          <p:nvPr/>
        </p:nvGraphicFramePr>
        <p:xfrm>
          <a:off x="469250" y="3811600"/>
          <a:ext cx="3000000" cy="3000000"/>
        </p:xfrm>
        <a:graphic>
          <a:graphicData uri="http://schemas.openxmlformats.org/drawingml/2006/table">
            <a:tbl>
              <a:tblPr>
                <a:noFill/>
                <a:tableStyleId>{608CFDDA-17D1-4361-A11E-C0039C62C24F}</a:tableStyleId>
              </a:tblPr>
              <a:tblGrid>
                <a:gridCol w="3417150"/>
                <a:gridCol w="3417150"/>
              </a:tblGrid>
              <a:tr h="473275">
                <a:tc>
                  <a:txBody>
                    <a:bodyPr/>
                    <a:lstStyle/>
                    <a:p>
                      <a:pPr indent="0" lvl="0" marL="0" rtl="0" algn="ctr">
                        <a:spcBef>
                          <a:spcPts val="0"/>
                        </a:spcBef>
                        <a:spcAft>
                          <a:spcPts val="0"/>
                        </a:spcAft>
                        <a:buNone/>
                      </a:pPr>
                      <a:r>
                        <a:rPr lang="en" sz="1200">
                          <a:latin typeface="Inter"/>
                          <a:ea typeface="Inter"/>
                          <a:cs typeface="Inter"/>
                          <a:sym typeface="Inter"/>
                        </a:rPr>
                        <a:t>Quote 1/Image Description to Support Claim</a:t>
                      </a:r>
                      <a:endParaRPr sz="12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Quote 2/Image Description to Support Claim</a:t>
                      </a:r>
                      <a:endParaRPr sz="1200">
                        <a:latin typeface="Inter"/>
                        <a:ea typeface="Inter"/>
                        <a:cs typeface="Inter"/>
                        <a:sym typeface="Inter"/>
                      </a:endParaRPr>
                    </a:p>
                  </a:txBody>
                  <a:tcPr marT="91425" marB="91425" marR="91425" marL="91425" anchor="ctr"/>
                </a:tc>
              </a:tr>
              <a:tr h="1268650">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"Take up the White Man’s burden—Send forth the best ye breed—Go bind your sons to exile to serve your captives' need.</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rPr lang="en" sz="1000">
                          <a:latin typeface="Inter"/>
                          <a:ea typeface="Inter"/>
                          <a:cs typeface="Inter"/>
                          <a:sym typeface="Inter"/>
                        </a:rPr>
                        <a:t>Source: </a:t>
                      </a:r>
                      <a:r>
                        <a:rPr b="1" lang="en" sz="1000">
                          <a:solidFill>
                            <a:srgbClr val="E95C3D"/>
                          </a:solidFill>
                          <a:latin typeface="Inter"/>
                          <a:ea typeface="Inter"/>
                          <a:cs typeface="Inter"/>
                          <a:sym typeface="Inter"/>
                        </a:rPr>
                        <a:t>Rudyard Kipling, “The White Man’s Burden” (1899)</a:t>
                      </a:r>
                      <a:endParaRPr b="1" sz="10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The ad depicts a white child being “cleaned” with soap, implying that non-European people are dirty and need Western products to become civilized.</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Source: </a:t>
                      </a:r>
                      <a:r>
                        <a:rPr b="1" lang="en" sz="1000">
                          <a:solidFill>
                            <a:srgbClr val="E95C3D"/>
                          </a:solidFill>
                          <a:latin typeface="Inter"/>
                          <a:ea typeface="Inter"/>
                          <a:cs typeface="Inter"/>
                          <a:sym typeface="Inter"/>
                        </a:rPr>
                        <a:t>Pears' Soap Advertisement (1884)</a:t>
                      </a:r>
                      <a:endParaRPr sz="1000">
                        <a:solidFill>
                          <a:srgbClr val="E95C3D"/>
                        </a:solidFill>
                        <a:latin typeface="Inter"/>
                        <a:ea typeface="Inter"/>
                        <a:cs typeface="Inter"/>
                        <a:sym typeface="Inter"/>
                      </a:endParaRPr>
                    </a:p>
                  </a:txBody>
                  <a:tcPr marT="91425" marB="91425" marR="91425" marL="91425"/>
                </a:tc>
              </a:tr>
              <a:tr h="1103600">
                <a:tc>
                  <a:txBody>
                    <a:bodyPr/>
                    <a:lstStyle/>
                    <a:p>
                      <a:pPr indent="0" lvl="0" marL="0" rtl="0" algn="l">
                        <a:spcBef>
                          <a:spcPts val="0"/>
                        </a:spcBef>
                        <a:spcAft>
                          <a:spcPts val="0"/>
                        </a:spcAft>
                        <a:buNone/>
                      </a:pPr>
                      <a:r>
                        <a:rPr lang="en" sz="1000">
                          <a:latin typeface="Inter"/>
                          <a:ea typeface="Inter"/>
                          <a:cs typeface="Inter"/>
                          <a:sym typeface="Inter"/>
                        </a:rPr>
                        <a:t>How does this source support the claim?</a:t>
                      </a:r>
                      <a:endParaRPr sz="1000">
                        <a:latin typeface="Inter"/>
                        <a:ea typeface="Inter"/>
                        <a:cs typeface="Inter"/>
                        <a:sym typeface="Inter"/>
                      </a:endParaRPr>
                    </a:p>
                    <a:p>
                      <a:pPr indent="0" lvl="0" marL="0" rtl="0" algn="l">
                        <a:spcBef>
                          <a:spcPts val="0"/>
                        </a:spcBef>
                        <a:spcAft>
                          <a:spcPts val="0"/>
                        </a:spcAft>
                        <a:buNone/>
                      </a:pPr>
                      <a:r>
                        <a:rPr b="1" lang="en" sz="1000">
                          <a:solidFill>
                            <a:srgbClr val="E95C3D"/>
                          </a:solidFill>
                          <a:latin typeface="Inter"/>
                          <a:ea typeface="Inter"/>
                          <a:cs typeface="Inter"/>
                          <a:sym typeface="Inter"/>
                        </a:rPr>
                        <a:t>This quote reflects the belief that imperialism was a noble duty, portraying non-Europeans as people who needed to be “saved” or “civilized” by Europeans. Kipling presents imperialism as a burden that Europeans must endure for the benefit of the colonized.</a:t>
                      </a:r>
                      <a:endParaRPr b="1" sz="10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How does this source support the claim?</a:t>
                      </a:r>
                      <a:endParaRPr sz="1000">
                        <a:solidFill>
                          <a:schemeClr val="dk1"/>
                        </a:solidFill>
                        <a:latin typeface="Inter"/>
                        <a:ea typeface="Inter"/>
                        <a:cs typeface="Inter"/>
                        <a:sym typeface="Inter"/>
                      </a:endParaRPr>
                    </a:p>
                    <a:p>
                      <a:pPr indent="0" lvl="0" marL="0" rtl="0" algn="l">
                        <a:spcBef>
                          <a:spcPts val="0"/>
                        </a:spcBef>
                        <a:spcAft>
                          <a:spcPts val="0"/>
                        </a:spcAft>
                        <a:buNone/>
                      </a:pPr>
                      <a:r>
                        <a:rPr b="1" lang="en" sz="1000">
                          <a:solidFill>
                            <a:srgbClr val="E95C3D"/>
                          </a:solidFill>
                          <a:latin typeface="Inter"/>
                          <a:ea typeface="Inter"/>
                          <a:cs typeface="Inter"/>
                          <a:sym typeface="Inter"/>
                        </a:rPr>
                        <a:t>The ad connects hygiene to civilization, reinforcing the racist idea that Europeans had a duty to “cleanse” and civilize other races. It was used to justify imperialism as an act of cultural and moral improvement.</a:t>
                      </a:r>
                      <a:endParaRPr b="1" sz="1000">
                        <a:solidFill>
                          <a:srgbClr val="E95C3D"/>
                        </a:solidFill>
                        <a:latin typeface="Inter"/>
                        <a:ea typeface="Inter"/>
                        <a:cs typeface="Inter"/>
                        <a:sym typeface="Inter"/>
                      </a:endParaRPr>
                    </a:p>
                  </a:txBody>
                  <a:tcPr marT="91425" marB="91425" marR="91425" marL="91425"/>
                </a:tc>
              </a:tr>
            </a:tbl>
          </a:graphicData>
        </a:graphic>
      </p:graphicFrame>
      <p:sp>
        <p:nvSpPr>
          <p:cNvPr id="171" name="Google Shape;171;p22"/>
          <p:cNvSpPr/>
          <p:nvPr/>
        </p:nvSpPr>
        <p:spPr>
          <a:xfrm rot="-5400000">
            <a:off x="4045000" y="1050100"/>
            <a:ext cx="460800" cy="5062200"/>
          </a:xfrm>
          <a:prstGeom prst="rightBrace">
            <a:avLst>
              <a:gd fmla="val 50000" name="adj1"/>
              <a:gd fmla="val 65897" name="adj2"/>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72" name="Google Shape;172;p22"/>
          <p:cNvSpPr txBox="1"/>
          <p:nvPr/>
        </p:nvSpPr>
        <p:spPr>
          <a:xfrm>
            <a:off x="469050" y="6859463"/>
            <a:ext cx="6834300" cy="11478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Additional Information that can Support the Claim</a:t>
            </a:r>
            <a:endParaRPr sz="13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The Political Cartoon “The White Man’s Burden” (1899) also supports this claim by showing European powers physically carrying indigenous people up a mountain labeled “Civilization.” This reflects the idea that Westerners believed they had to force progress onto other societies, justifying colonial rule.</a:t>
            </a:r>
            <a:endParaRPr b="1" sz="1200">
              <a:solidFill>
                <a:srgbClr val="E95C3D"/>
              </a:solidFill>
              <a:latin typeface="Inter"/>
              <a:ea typeface="Inter"/>
              <a:cs typeface="Inter"/>
              <a:sym typeface="Inter"/>
            </a:endParaRPr>
          </a:p>
        </p:txBody>
      </p:sp>
      <p:sp>
        <p:nvSpPr>
          <p:cNvPr id="173" name="Google Shape;173;p22"/>
          <p:cNvSpPr txBox="1"/>
          <p:nvPr/>
        </p:nvSpPr>
        <p:spPr>
          <a:xfrm>
            <a:off x="469050" y="8137175"/>
            <a:ext cx="6834300" cy="11478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Additional Causes Identified</a:t>
            </a:r>
            <a:endParaRPr sz="13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rgbClr val="E95C3D"/>
                </a:solidFill>
                <a:latin typeface="Inter"/>
                <a:ea typeface="Inter"/>
                <a:cs typeface="Inter"/>
                <a:sym typeface="Inter"/>
              </a:rPr>
              <a:t>Economic Gains: Imperialists sought raw materials, cheap labor, and new markets (e.g., Scramble for Africa)</a:t>
            </a:r>
            <a:r>
              <a:rPr b="1" lang="en" sz="1200">
                <a:solidFill>
                  <a:srgbClr val="E95C3D"/>
                </a:solidFill>
                <a:latin typeface="Inter"/>
                <a:ea typeface="Inter"/>
                <a:cs typeface="Inter"/>
                <a:sym typeface="Inter"/>
              </a:rPr>
              <a:t>	</a:t>
            </a:r>
            <a:endParaRPr b="1" sz="1200">
              <a:solidFill>
                <a:srgbClr val="E95C3D"/>
              </a:solidFill>
              <a:latin typeface="Inter"/>
              <a:ea typeface="Inter"/>
              <a:cs typeface="Inter"/>
              <a:sym typeface="Inte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77" name="Shape 177"/>
        <p:cNvGrpSpPr/>
        <p:nvPr/>
      </p:nvGrpSpPr>
      <p:grpSpPr>
        <a:xfrm>
          <a:off x="0" y="0"/>
          <a:ext cx="0" cy="0"/>
          <a:chOff x="0" y="0"/>
          <a:chExt cx="0" cy="0"/>
        </a:xfrm>
      </p:grpSpPr>
      <p:sp>
        <p:nvSpPr>
          <p:cNvPr id="178" name="Google Shape;178;p23"/>
          <p:cNvSpPr txBox="1"/>
          <p:nvPr/>
        </p:nvSpPr>
        <p:spPr>
          <a:xfrm>
            <a:off x="0" y="0"/>
            <a:ext cx="7772400" cy="661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You Be the Judge: Motivations &amp; Justifications of Imperialism (Exemplar)</a:t>
            </a:r>
            <a:endParaRPr sz="1900">
              <a:latin typeface="Halant"/>
              <a:ea typeface="Halant"/>
              <a:cs typeface="Halant"/>
              <a:sym typeface="Halant"/>
            </a:endParaRPr>
          </a:p>
        </p:txBody>
      </p:sp>
      <p:pic>
        <p:nvPicPr>
          <p:cNvPr id="179" name="Google Shape;179;p23"/>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80" name="Google Shape;180;p2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81" name="Google Shape;181;p23"/>
          <p:cNvSpPr txBox="1"/>
          <p:nvPr/>
        </p:nvSpPr>
        <p:spPr>
          <a:xfrm>
            <a:off x="381550" y="587850"/>
            <a:ext cx="7070400" cy="8884200"/>
          </a:xfrm>
          <a:prstGeom prst="rect">
            <a:avLst/>
          </a:prstGeom>
          <a:noFill/>
          <a:ln>
            <a:noFill/>
          </a:ln>
        </p:spPr>
        <p:txBody>
          <a:bodyPr anchorCtr="0" anchor="t" bIns="113100" lIns="113100" spcFirstLastPara="1" rIns="113100" wrap="square" tIns="113100">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a:t>
            </a:r>
            <a:r>
              <a:rPr lang="en" sz="1200">
                <a:solidFill>
                  <a:schemeClr val="dk1"/>
                </a:solidFill>
                <a:highlight>
                  <a:schemeClr val="lt1"/>
                </a:highlight>
                <a:latin typeface="Halant"/>
                <a:ea typeface="Halant"/>
                <a:cs typeface="Halant"/>
                <a:sym typeface="Halant"/>
              </a:rPr>
              <a:t>As you listen to each group, take notes on their claim and the evidence they provide.</a:t>
            </a:r>
            <a:endParaRPr sz="1200">
              <a:solidFill>
                <a:schemeClr val="dk1"/>
              </a:solidFill>
              <a:highlight>
                <a:schemeClr val="lt1"/>
              </a:highlight>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t/>
            </a:r>
            <a:endParaRPr sz="1200">
              <a:solidFill>
                <a:schemeClr val="dk1"/>
              </a:solidFill>
              <a:highlight>
                <a:schemeClr val="lt1"/>
              </a:highlight>
              <a:latin typeface="Halant"/>
              <a:ea typeface="Halant"/>
              <a:cs typeface="Halant"/>
              <a:sym typeface="Halant"/>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Group Presentation Notes:</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Write three key ideas that were shared by your classmates:</a:t>
            </a:r>
            <a:endParaRPr sz="1200">
              <a:solidFill>
                <a:schemeClr val="dk1"/>
              </a:solidFill>
              <a:highlight>
                <a:schemeClr val="lt1"/>
              </a:highlight>
              <a:latin typeface="Inter"/>
              <a:ea typeface="Inter"/>
              <a:cs typeface="Inter"/>
              <a:sym typeface="Inter"/>
            </a:endParaRPr>
          </a:p>
          <a:p>
            <a:pPr indent="-304800" lvl="0" marL="914400" rtl="0" algn="l">
              <a:lnSpc>
                <a:spcPct val="100000"/>
              </a:lnSpc>
              <a:spcBef>
                <a:spcPts val="0"/>
              </a:spcBef>
              <a:spcAft>
                <a:spcPts val="0"/>
              </a:spcAft>
              <a:buClr>
                <a:schemeClr val="dk1"/>
              </a:buClr>
              <a:buSzPts val="1200"/>
              <a:buFont typeface="Inter"/>
              <a:buChar char="●"/>
            </a:pPr>
            <a:r>
              <a:rPr b="1" lang="en" sz="1200">
                <a:solidFill>
                  <a:srgbClr val="E95C3D"/>
                </a:solidFill>
                <a:highlight>
                  <a:schemeClr val="lt1"/>
                </a:highlight>
                <a:latin typeface="Inter"/>
                <a:ea typeface="Inter"/>
                <a:cs typeface="Inter"/>
                <a:sym typeface="Inter"/>
              </a:rPr>
              <a:t>The Civilizing Mission portrayed non-Europeans as inferior, needing Western intervention.</a:t>
            </a:r>
            <a:endParaRPr b="1" sz="1200">
              <a:solidFill>
                <a:srgbClr val="E95C3D"/>
              </a:solidFill>
              <a:highlight>
                <a:schemeClr val="lt1"/>
              </a:highlight>
              <a:latin typeface="Inter"/>
              <a:ea typeface="Inter"/>
              <a:cs typeface="Inter"/>
              <a:sym typeface="Inter"/>
            </a:endParaRPr>
          </a:p>
          <a:p>
            <a:pPr indent="-304800" lvl="0" marL="914400" rtl="0" algn="l">
              <a:lnSpc>
                <a:spcPct val="100000"/>
              </a:lnSpc>
              <a:spcBef>
                <a:spcPts val="0"/>
              </a:spcBef>
              <a:spcAft>
                <a:spcPts val="0"/>
              </a:spcAft>
              <a:buClr>
                <a:schemeClr val="dk1"/>
              </a:buClr>
              <a:buSzPts val="1200"/>
              <a:buFont typeface="Inter"/>
              <a:buChar char="●"/>
            </a:pPr>
            <a:r>
              <a:rPr b="1" lang="en" sz="1200">
                <a:solidFill>
                  <a:srgbClr val="E95C3D"/>
                </a:solidFill>
                <a:highlight>
                  <a:schemeClr val="lt1"/>
                </a:highlight>
                <a:latin typeface="Inter"/>
                <a:ea typeface="Inter"/>
                <a:cs typeface="Inter"/>
                <a:sym typeface="Inter"/>
              </a:rPr>
              <a:t>Industrialization increased demand for resources and led to imperial expansion.</a:t>
            </a:r>
            <a:endParaRPr b="1" sz="1200">
              <a:solidFill>
                <a:srgbClr val="E95C3D"/>
              </a:solidFill>
              <a:highlight>
                <a:schemeClr val="lt1"/>
              </a:highlight>
              <a:latin typeface="Inter"/>
              <a:ea typeface="Inter"/>
              <a:cs typeface="Inter"/>
              <a:sym typeface="Inter"/>
            </a:endParaRPr>
          </a:p>
          <a:p>
            <a:pPr indent="-304800" lvl="0" marL="914400" rtl="0" algn="l">
              <a:lnSpc>
                <a:spcPct val="100000"/>
              </a:lnSpc>
              <a:spcBef>
                <a:spcPts val="0"/>
              </a:spcBef>
              <a:spcAft>
                <a:spcPts val="0"/>
              </a:spcAft>
              <a:buClr>
                <a:schemeClr val="dk1"/>
              </a:buClr>
              <a:buSzPts val="1200"/>
              <a:buFont typeface="Inter"/>
              <a:buChar char="●"/>
            </a:pPr>
            <a:r>
              <a:rPr b="1" lang="en" sz="1200">
                <a:solidFill>
                  <a:srgbClr val="E95C3D"/>
                </a:solidFill>
                <a:highlight>
                  <a:schemeClr val="lt1"/>
                </a:highlight>
                <a:latin typeface="Inter"/>
                <a:ea typeface="Inter"/>
                <a:cs typeface="Inter"/>
                <a:sym typeface="Inter"/>
              </a:rPr>
              <a:t>The Japanese used Pan-Asianism as a justification for </a:t>
            </a:r>
            <a:r>
              <a:rPr b="1" lang="en" sz="1200">
                <a:solidFill>
                  <a:srgbClr val="E95C3D"/>
                </a:solidFill>
                <a:highlight>
                  <a:schemeClr val="lt1"/>
                </a:highlight>
                <a:latin typeface="Inter"/>
                <a:ea typeface="Inter"/>
                <a:cs typeface="Inter"/>
                <a:sym typeface="Inter"/>
              </a:rPr>
              <a:t>imperialism</a:t>
            </a:r>
            <a:r>
              <a:rPr b="1" lang="en" sz="1200">
                <a:solidFill>
                  <a:srgbClr val="E95C3D"/>
                </a:solidFill>
                <a:highlight>
                  <a:schemeClr val="lt1"/>
                </a:highlight>
                <a:latin typeface="Inter"/>
                <a:ea typeface="Inter"/>
                <a:cs typeface="Inter"/>
                <a:sym typeface="Inter"/>
              </a:rPr>
              <a:t> even though it often resulted in Japanese domination rather than true independence.</a:t>
            </a:r>
            <a:endParaRPr b="1" sz="1200">
              <a:solidFill>
                <a:srgbClr val="E95C3D"/>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Which argument do you find most convincing? Why?</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rPr b="1" lang="en" sz="1200">
                <a:solidFill>
                  <a:srgbClr val="E95C3D"/>
                </a:solidFill>
                <a:latin typeface="Inter"/>
                <a:ea typeface="Inter"/>
                <a:cs typeface="Inter"/>
                <a:sym typeface="Inter"/>
              </a:rPr>
              <a:t>Economic Gains: Imperialism was primarily driven by the need for resources, cheap labor, and new markets to fuel industrial economies. Even political and cultural justifications often masked economic motives</a:t>
            </a:r>
            <a:endParaRPr b="1" sz="1200">
              <a:solidFill>
                <a:srgbClr val="E95C3D"/>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What is one counterargument you might make against another group’s claim?</a:t>
            </a:r>
            <a:endParaRPr sz="1200">
              <a:solidFill>
                <a:schemeClr val="dk1"/>
              </a:solidFill>
              <a:highlight>
                <a:schemeClr val="lt1"/>
              </a:highlight>
              <a:latin typeface="Inter"/>
              <a:ea typeface="Inter"/>
              <a:cs typeface="Inter"/>
              <a:sym typeface="Inter"/>
            </a:endParaRPr>
          </a:p>
          <a:p>
            <a:pPr indent="0" lvl="0" marL="457200" rtl="0" algn="l">
              <a:lnSpc>
                <a:spcPct val="100000"/>
              </a:lnSpc>
              <a:spcBef>
                <a:spcPts val="0"/>
              </a:spcBef>
              <a:spcAft>
                <a:spcPts val="0"/>
              </a:spcAft>
              <a:buNone/>
            </a:pPr>
            <a:r>
              <a:rPr b="1" lang="en" sz="1200">
                <a:solidFill>
                  <a:srgbClr val="E95C3D"/>
                </a:solidFill>
                <a:latin typeface="Inter"/>
                <a:ea typeface="Inter"/>
                <a:cs typeface="Inter"/>
                <a:sym typeface="Inter"/>
              </a:rPr>
              <a:t>The Civilizing Mission was often just a moral cover for economic and political exploitation. Many European leaders claimed they were bringing progress to colonized societies, but in reality, they extracted wealth, imposed forced labor, and suppressed local cultures.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Discuss with a partner: What do you think was the most significant motivation or justification of Imperialism? Why? (Consider Immediacy, Profundity, Scope)</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rPr b="1" lang="en" sz="1200">
                <a:solidFill>
                  <a:srgbClr val="E95C3D"/>
                </a:solidFill>
                <a:latin typeface="Inter"/>
                <a:ea typeface="Inter"/>
                <a:cs typeface="Inter"/>
                <a:sym typeface="Inter"/>
              </a:rPr>
              <a:t>Economic gains were the most immediate and far-reaching motivation for imperialism because industrialized nations depended on colonies for resources, labor, and market expansion. It extended across </a:t>
            </a:r>
            <a:r>
              <a:rPr b="1" lang="en" sz="1200">
                <a:solidFill>
                  <a:srgbClr val="E95C3D"/>
                </a:solidFill>
                <a:latin typeface="Inter"/>
                <a:ea typeface="Inter"/>
                <a:cs typeface="Inter"/>
                <a:sym typeface="Inter"/>
              </a:rPr>
              <a:t>continents</a:t>
            </a:r>
            <a:r>
              <a:rPr b="1" lang="en" sz="1200">
                <a:solidFill>
                  <a:srgbClr val="E95C3D"/>
                </a:solidFill>
                <a:latin typeface="Inter"/>
                <a:ea typeface="Inter"/>
                <a:cs typeface="Inter"/>
                <a:sym typeface="Inter"/>
              </a:rPr>
              <a:t> and shaped global economies, leaving lasting wealth disparities and dependencies that persist today.</a:t>
            </a:r>
            <a:endParaRPr b="1" sz="1200">
              <a:solidFill>
                <a:srgbClr val="E95C3D"/>
              </a:solidFill>
              <a:highlight>
                <a:schemeClr val="lt1"/>
              </a:highlight>
              <a:latin typeface="Inter"/>
              <a:ea typeface="Inter"/>
              <a:cs typeface="Inter"/>
              <a:sym typeface="Inter"/>
            </a:endParaRPr>
          </a:p>
        </p:txBody>
      </p:sp>
      <p:graphicFrame>
        <p:nvGraphicFramePr>
          <p:cNvPr id="182" name="Google Shape;182;p23"/>
          <p:cNvGraphicFramePr/>
          <p:nvPr/>
        </p:nvGraphicFramePr>
        <p:xfrm>
          <a:off x="983050" y="1285675"/>
          <a:ext cx="3000000" cy="3000000"/>
        </p:xfrm>
        <a:graphic>
          <a:graphicData uri="http://schemas.openxmlformats.org/drawingml/2006/table">
            <a:tbl>
              <a:tblPr>
                <a:noFill/>
                <a:tableStyleId>{608CFDDA-17D1-4361-A11E-C0039C62C24F}</a:tableStyleId>
              </a:tblPr>
              <a:tblGrid>
                <a:gridCol w="1534000"/>
                <a:gridCol w="1663775"/>
                <a:gridCol w="2669625"/>
              </a:tblGrid>
              <a:tr h="345675">
                <a:tc>
                  <a:txBody>
                    <a:bodyPr/>
                    <a:lstStyle/>
                    <a:p>
                      <a:pPr indent="0" lvl="0" marL="0" rtl="0" algn="ctr">
                        <a:spcBef>
                          <a:spcPts val="0"/>
                        </a:spcBef>
                        <a:spcAft>
                          <a:spcPts val="0"/>
                        </a:spcAft>
                        <a:buNone/>
                      </a:pPr>
                      <a:r>
                        <a:rPr b="1" lang="en" sz="1200">
                          <a:latin typeface="Inter"/>
                          <a:ea typeface="Inter"/>
                          <a:cs typeface="Inter"/>
                          <a:sym typeface="Inter"/>
                        </a:rPr>
                        <a:t>Group</a:t>
                      </a:r>
                      <a:endParaRPr b="1" sz="1200">
                        <a:latin typeface="Inter"/>
                        <a:ea typeface="Inter"/>
                        <a:cs typeface="Inter"/>
                        <a:sym typeface="Inter"/>
                      </a:endParaRPr>
                    </a:p>
                  </a:txBody>
                  <a:tcPr marT="91425" marB="91425" marR="91425" marL="91425">
                    <a:solidFill>
                      <a:srgbClr val="CCCCCC"/>
                    </a:solidFill>
                  </a:tcPr>
                </a:tc>
                <a:tc>
                  <a:txBody>
                    <a:bodyPr/>
                    <a:lstStyle/>
                    <a:p>
                      <a:pPr indent="0" lvl="0" marL="0" rtl="0" algn="ctr">
                        <a:spcBef>
                          <a:spcPts val="0"/>
                        </a:spcBef>
                        <a:spcAft>
                          <a:spcPts val="0"/>
                        </a:spcAft>
                        <a:buNone/>
                      </a:pPr>
                      <a:r>
                        <a:rPr b="1" lang="en" sz="1200">
                          <a:latin typeface="Inter"/>
                          <a:ea typeface="Inter"/>
                          <a:cs typeface="Inter"/>
                          <a:sym typeface="Inter"/>
                        </a:rPr>
                        <a:t>Key Evidence</a:t>
                      </a:r>
                      <a:endParaRPr b="1" sz="1200">
                        <a:latin typeface="Inter"/>
                        <a:ea typeface="Inter"/>
                        <a:cs typeface="Inter"/>
                        <a:sym typeface="Inter"/>
                      </a:endParaRPr>
                    </a:p>
                  </a:txBody>
                  <a:tcPr marT="91425" marB="91425" marR="91425" marL="91425">
                    <a:solidFill>
                      <a:srgbClr val="CCCCCC"/>
                    </a:solidFill>
                  </a:tcPr>
                </a:tc>
                <a:tc>
                  <a:txBody>
                    <a:bodyPr/>
                    <a:lstStyle/>
                    <a:p>
                      <a:pPr indent="0" lvl="0" marL="0" rtl="0" algn="ctr">
                        <a:spcBef>
                          <a:spcPts val="0"/>
                        </a:spcBef>
                        <a:spcAft>
                          <a:spcPts val="0"/>
                        </a:spcAft>
                        <a:buNone/>
                      </a:pPr>
                      <a:r>
                        <a:rPr b="1" lang="en" sz="1200">
                          <a:latin typeface="Inter"/>
                          <a:ea typeface="Inter"/>
                          <a:cs typeface="Inter"/>
                          <a:sym typeface="Inter"/>
                        </a:rPr>
                        <a:t>Summary</a:t>
                      </a:r>
                      <a:endParaRPr b="1" sz="1200">
                        <a:latin typeface="Inter"/>
                        <a:ea typeface="Inter"/>
                        <a:cs typeface="Inter"/>
                        <a:sym typeface="Inter"/>
                      </a:endParaRPr>
                    </a:p>
                  </a:txBody>
                  <a:tcPr marT="91425" marB="91425" marR="91425" marL="91425">
                    <a:solidFill>
                      <a:srgbClr val="CCCCCC"/>
                    </a:solidFill>
                  </a:tcPr>
                </a:tc>
              </a:tr>
              <a:tr h="1037100">
                <a:tc>
                  <a:txBody>
                    <a:bodyPr/>
                    <a:lstStyle/>
                    <a:p>
                      <a:pPr indent="0" lvl="0" marL="0" rtl="0" algn="ctr">
                        <a:spcBef>
                          <a:spcPts val="0"/>
                        </a:spcBef>
                        <a:spcAft>
                          <a:spcPts val="0"/>
                        </a:spcAft>
                        <a:buNone/>
                      </a:pPr>
                      <a:r>
                        <a:rPr b="1" lang="en" sz="1200">
                          <a:latin typeface="Inter"/>
                          <a:ea typeface="Inter"/>
                          <a:cs typeface="Inter"/>
                          <a:sym typeface="Inter"/>
                        </a:rPr>
                        <a:t>Civilizing Mission</a:t>
                      </a:r>
                      <a:endParaRPr b="1" sz="1200">
                        <a:latin typeface="Inter"/>
                        <a:ea typeface="Inter"/>
                        <a:cs typeface="Inter"/>
                        <a:sym typeface="Inter"/>
                      </a:endParaRPr>
                    </a:p>
                  </a:txBody>
                  <a:tcPr marT="91425" marB="91425" marR="91425" marL="91425" anchor="ctr"/>
                </a:tc>
                <a:tc>
                  <a:txBody>
                    <a:bodyPr/>
                    <a:lstStyle/>
                    <a:p>
                      <a:pPr indent="-304800" lvl="0" marL="457200" rtl="0" algn="l">
                        <a:spcBef>
                          <a:spcPts val="0"/>
                        </a:spcBef>
                        <a:spcAft>
                          <a:spcPts val="0"/>
                        </a:spcAft>
                        <a:buClr>
                          <a:srgbClr val="E95C3D"/>
                        </a:buClr>
                        <a:buSzPts val="1200"/>
                        <a:buFont typeface="Inter"/>
                        <a:buChar char="●"/>
                      </a:pPr>
                      <a:r>
                        <a:rPr b="1" lang="en" sz="1200">
                          <a:solidFill>
                            <a:srgbClr val="E95C3D"/>
                          </a:solidFill>
                          <a:latin typeface="Inter"/>
                          <a:ea typeface="Inter"/>
                          <a:cs typeface="Inter"/>
                          <a:sym typeface="Inter"/>
                        </a:rPr>
                        <a:t>The White Man’s Burden</a:t>
                      </a:r>
                      <a:endParaRPr b="1" sz="1200">
                        <a:solidFill>
                          <a:srgbClr val="E95C3D"/>
                        </a:solidFill>
                        <a:latin typeface="Inter"/>
                        <a:ea typeface="Inter"/>
                        <a:cs typeface="Inter"/>
                        <a:sym typeface="Inter"/>
                      </a:endParaRPr>
                    </a:p>
                    <a:p>
                      <a:pPr indent="-304800" lvl="0" marL="457200" rtl="0" algn="l">
                        <a:spcBef>
                          <a:spcPts val="0"/>
                        </a:spcBef>
                        <a:spcAft>
                          <a:spcPts val="0"/>
                        </a:spcAft>
                        <a:buClr>
                          <a:srgbClr val="E95C3D"/>
                        </a:buClr>
                        <a:buSzPts val="1200"/>
                        <a:buFont typeface="Inter"/>
                        <a:buChar char="●"/>
                      </a:pPr>
                      <a:r>
                        <a:rPr b="1" lang="en" sz="1200">
                          <a:solidFill>
                            <a:srgbClr val="E95C3D"/>
                          </a:solidFill>
                          <a:latin typeface="Inter"/>
                          <a:ea typeface="Inter"/>
                          <a:cs typeface="Inter"/>
                          <a:sym typeface="Inter"/>
                        </a:rPr>
                        <a:t>Pear Soap Ads</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Claimed Western nations had a duty to bring progress, Christianity, and order to non-European societies. It was rooted in racism.</a:t>
                      </a:r>
                      <a:endParaRPr b="1" sz="1200">
                        <a:solidFill>
                          <a:srgbClr val="E95C3D"/>
                        </a:solidFill>
                        <a:latin typeface="Inter"/>
                        <a:ea typeface="Inter"/>
                        <a:cs typeface="Inter"/>
                        <a:sym typeface="Inter"/>
                      </a:endParaRPr>
                    </a:p>
                  </a:txBody>
                  <a:tcPr marT="91425" marB="91425" marR="91425" marL="91425"/>
                </a:tc>
              </a:tr>
              <a:tr h="864225">
                <a:tc>
                  <a:txBody>
                    <a:bodyPr/>
                    <a:lstStyle/>
                    <a:p>
                      <a:pPr indent="0" lvl="0" marL="0" rtl="0" algn="ctr">
                        <a:spcBef>
                          <a:spcPts val="0"/>
                        </a:spcBef>
                        <a:spcAft>
                          <a:spcPts val="0"/>
                        </a:spcAft>
                        <a:buNone/>
                      </a:pPr>
                      <a:r>
                        <a:rPr b="1" lang="en" sz="1200">
                          <a:latin typeface="Inter"/>
                          <a:ea typeface="Inter"/>
                          <a:cs typeface="Inter"/>
                          <a:sym typeface="Inter"/>
                        </a:rPr>
                        <a:t>Economic Gains</a:t>
                      </a:r>
                      <a:endParaRPr b="1" sz="1200">
                        <a:latin typeface="Inter"/>
                        <a:ea typeface="Inter"/>
                        <a:cs typeface="Inter"/>
                        <a:sym typeface="Inter"/>
                      </a:endParaRPr>
                    </a:p>
                  </a:txBody>
                  <a:tcPr marT="91425" marB="91425" marR="91425" marL="91425" anchor="ctr"/>
                </a:tc>
                <a:tc>
                  <a:txBody>
                    <a:bodyPr/>
                    <a:lstStyle/>
                    <a:p>
                      <a:pPr indent="-304800" lvl="0" marL="457200" rtl="0" algn="l">
                        <a:spcBef>
                          <a:spcPts val="0"/>
                        </a:spcBef>
                        <a:spcAft>
                          <a:spcPts val="0"/>
                        </a:spcAft>
                        <a:buClr>
                          <a:srgbClr val="E95C3D"/>
                        </a:buClr>
                        <a:buSzPts val="1200"/>
                        <a:buFont typeface="Inter"/>
                        <a:buChar char="●"/>
                      </a:pPr>
                      <a:r>
                        <a:rPr b="1" lang="en" sz="1200">
                          <a:solidFill>
                            <a:srgbClr val="E95C3D"/>
                          </a:solidFill>
                          <a:latin typeface="Inter"/>
                          <a:ea typeface="Inter"/>
                          <a:cs typeface="Inter"/>
                          <a:sym typeface="Inter"/>
                        </a:rPr>
                        <a:t>Desire for raw materials</a:t>
                      </a:r>
                      <a:endParaRPr b="1" sz="1200">
                        <a:solidFill>
                          <a:srgbClr val="E95C3D"/>
                        </a:solidFill>
                        <a:latin typeface="Inter"/>
                        <a:ea typeface="Inter"/>
                        <a:cs typeface="Inter"/>
                        <a:sym typeface="Inter"/>
                      </a:endParaRPr>
                    </a:p>
                    <a:p>
                      <a:pPr indent="-304800" lvl="0" marL="457200" rtl="0" algn="l">
                        <a:spcBef>
                          <a:spcPts val="0"/>
                        </a:spcBef>
                        <a:spcAft>
                          <a:spcPts val="0"/>
                        </a:spcAft>
                        <a:buClr>
                          <a:srgbClr val="E95C3D"/>
                        </a:buClr>
                        <a:buSzPts val="1200"/>
                        <a:buFont typeface="Inter"/>
                        <a:buChar char="●"/>
                      </a:pPr>
                      <a:r>
                        <a:rPr b="1" lang="en" sz="1200">
                          <a:solidFill>
                            <a:srgbClr val="E95C3D"/>
                          </a:solidFill>
                          <a:latin typeface="Inter"/>
                          <a:ea typeface="Inter"/>
                          <a:cs typeface="Inter"/>
                          <a:sym typeface="Inter"/>
                        </a:rPr>
                        <a:t>“Banana Republics”</a:t>
                      </a:r>
                      <a:endParaRPr b="1" sz="12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Economic gains were a primary motivation for imperialism, with industries relying on colonial resources and labor.</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91425" marB="91425" marR="91425" marL="91425"/>
                </a:tc>
              </a:tr>
              <a:tr h="1037100">
                <a:tc>
                  <a:txBody>
                    <a:bodyPr/>
                    <a:lstStyle/>
                    <a:p>
                      <a:pPr indent="0" lvl="0" marL="0" rtl="0" algn="ctr">
                        <a:spcBef>
                          <a:spcPts val="0"/>
                        </a:spcBef>
                        <a:spcAft>
                          <a:spcPts val="0"/>
                        </a:spcAft>
                        <a:buNone/>
                      </a:pPr>
                      <a:r>
                        <a:rPr b="1" lang="en" sz="1200">
                          <a:latin typeface="Inter"/>
                          <a:ea typeface="Inter"/>
                          <a:cs typeface="Inter"/>
                          <a:sym typeface="Inter"/>
                        </a:rPr>
                        <a:t>Political Power &amp; Nationalism</a:t>
                      </a:r>
                      <a:endParaRPr b="1" sz="1200">
                        <a:latin typeface="Inter"/>
                        <a:ea typeface="Inter"/>
                        <a:cs typeface="Inter"/>
                        <a:sym typeface="Inter"/>
                      </a:endParaRPr>
                    </a:p>
                  </a:txBody>
                  <a:tcPr marT="91425" marB="91425" marR="91425" marL="91425" anchor="ctr"/>
                </a:tc>
                <a:tc>
                  <a:txBody>
                    <a:bodyPr/>
                    <a:lstStyle/>
                    <a:p>
                      <a:pPr indent="-304800" lvl="0" marL="457200" rtl="0" algn="l">
                        <a:spcBef>
                          <a:spcPts val="0"/>
                        </a:spcBef>
                        <a:spcAft>
                          <a:spcPts val="0"/>
                        </a:spcAft>
                        <a:buClr>
                          <a:srgbClr val="E95C3D"/>
                        </a:buClr>
                        <a:buSzPts val="1200"/>
                        <a:buFont typeface="Inter"/>
                        <a:buChar char="●"/>
                      </a:pPr>
                      <a:r>
                        <a:rPr b="1" lang="en" sz="1200">
                          <a:solidFill>
                            <a:srgbClr val="E95C3D"/>
                          </a:solidFill>
                          <a:latin typeface="Inter"/>
                          <a:ea typeface="Inter"/>
                          <a:cs typeface="Inter"/>
                          <a:sym typeface="Inter"/>
                        </a:rPr>
                        <a:t>Desire for prestige</a:t>
                      </a:r>
                      <a:endParaRPr b="1" sz="1200">
                        <a:solidFill>
                          <a:srgbClr val="E95C3D"/>
                        </a:solidFill>
                        <a:latin typeface="Inter"/>
                        <a:ea typeface="Inter"/>
                        <a:cs typeface="Inter"/>
                        <a:sym typeface="Inter"/>
                      </a:endParaRPr>
                    </a:p>
                    <a:p>
                      <a:pPr indent="-304800" lvl="0" marL="457200" rtl="0" algn="l">
                        <a:spcBef>
                          <a:spcPts val="0"/>
                        </a:spcBef>
                        <a:spcAft>
                          <a:spcPts val="0"/>
                        </a:spcAft>
                        <a:buClr>
                          <a:srgbClr val="E95C3D"/>
                        </a:buClr>
                        <a:buSzPts val="1200"/>
                        <a:buFont typeface="Inter"/>
                        <a:buChar char="●"/>
                      </a:pPr>
                      <a:r>
                        <a:rPr b="1" lang="en" sz="1200">
                          <a:solidFill>
                            <a:srgbClr val="E95C3D"/>
                          </a:solidFill>
                          <a:latin typeface="Inter"/>
                          <a:ea typeface="Inter"/>
                          <a:cs typeface="Inter"/>
                          <a:sym typeface="Inter"/>
                        </a:rPr>
                        <a:t>Attitude of racial superiority</a:t>
                      </a:r>
                      <a:endParaRPr b="1" sz="12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Political power and nationalism drove imperialism as nations expanded to compete for global dominance, secure military advantages, and boost prestige.</a:t>
                      </a:r>
                      <a:endParaRPr b="1" sz="1200">
                        <a:solidFill>
                          <a:srgbClr val="E95C3D"/>
                        </a:solidFill>
                        <a:latin typeface="Inter"/>
                        <a:ea typeface="Inter"/>
                        <a:cs typeface="Inter"/>
                        <a:sym typeface="Inter"/>
                      </a:endParaRPr>
                    </a:p>
                  </a:txBody>
                  <a:tcPr marT="91425" marB="91425" marR="91425" marL="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64" name="Shape 64"/>
        <p:cNvGrpSpPr/>
        <p:nvPr/>
      </p:nvGrpSpPr>
      <p:grpSpPr>
        <a:xfrm>
          <a:off x="0" y="0"/>
          <a:ext cx="0" cy="0"/>
          <a:chOff x="0" y="0"/>
          <a:chExt cx="0" cy="0"/>
        </a:xfrm>
      </p:grpSpPr>
      <p:sp>
        <p:nvSpPr>
          <p:cNvPr id="65" name="Google Shape;65;p14"/>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Civilizing Mission- Discussion Questions</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Imperialism</a:t>
            </a:r>
            <a:endParaRPr sz="25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66" name="Google Shape;66;p14"/>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67" name="Google Shape;67;p14"/>
          <p:cNvSpPr txBox="1"/>
          <p:nvPr/>
        </p:nvSpPr>
        <p:spPr>
          <a:xfrm>
            <a:off x="469050" y="12155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Use the primary and secondary sources to answer the discussion questions below with your group. </a:t>
            </a:r>
            <a:endParaRPr/>
          </a:p>
        </p:txBody>
      </p:sp>
      <p:graphicFrame>
        <p:nvGraphicFramePr>
          <p:cNvPr id="68" name="Google Shape;68;p14"/>
          <p:cNvGraphicFramePr/>
          <p:nvPr/>
        </p:nvGraphicFramePr>
        <p:xfrm>
          <a:off x="469041" y="1781035"/>
          <a:ext cx="3000000" cy="3000000"/>
        </p:xfrm>
        <a:graphic>
          <a:graphicData uri="http://schemas.openxmlformats.org/drawingml/2006/table">
            <a:tbl>
              <a:tblPr>
                <a:noFill/>
                <a:tableStyleId>{B9460F7A-2532-48CD-8206-937563D688BC}</a:tableStyleId>
              </a:tblPr>
              <a:tblGrid>
                <a:gridCol w="2266425"/>
                <a:gridCol w="1662050"/>
                <a:gridCol w="2905850"/>
              </a:tblGrid>
              <a:tr h="350050">
                <a:tc gridSpan="3" rowSpan="2">
                  <a:txBody>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1: The White Man’s Burden by Rudyard Kipling.</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does Kipling describe imperialism as a “burden” to the “white man”?</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2: Pears’ Soap Advertisement, 1884.</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are racism and imperialism connected based on this ad for Pears’ Soap.</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does the child that was “cleaned” by the soap react? Why do you think this reaction is important to understanding the purpose and audience of this ad?</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3: Pears’ Soap Advertisement, 1899.</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is a soap advertisement related to the “civilizing” goal of imperialism?</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4: Political Cartoon, “The White Man’s Burden.”</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Explain how this cartoon ties the “white man’s burden” to the “civilizing mission.”</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5: “Japanese Colonial Ideology in Korea” by Yi Wei.</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did the Japanese use both a sense of similarity and difference between the Koreans and Japanese to justify their imperialism?</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is sanitation tied back to the idea of the “civilizing mission”?</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pic>
        <p:nvPicPr>
          <p:cNvPr id="69" name="Google Shape;69;p14"/>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70" name="Google Shape;70;p1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71" name="Google Shape;71;p1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75" name="Shape 75"/>
        <p:cNvGrpSpPr/>
        <p:nvPr/>
      </p:nvGrpSpPr>
      <p:grpSpPr>
        <a:xfrm>
          <a:off x="0" y="0"/>
          <a:ext cx="0" cy="0"/>
          <a:chOff x="0" y="0"/>
          <a:chExt cx="0" cy="0"/>
        </a:xfrm>
      </p:grpSpPr>
      <p:sp>
        <p:nvSpPr>
          <p:cNvPr id="76" name="Google Shape;76;p15"/>
          <p:cNvSpPr txBox="1"/>
          <p:nvPr/>
        </p:nvSpPr>
        <p:spPr>
          <a:xfrm>
            <a:off x="469041" y="9465212"/>
            <a:ext cx="6834300" cy="438000"/>
          </a:xfrm>
          <a:prstGeom prst="rect">
            <a:avLst/>
          </a:prstGeom>
          <a:solidFill>
            <a:srgbClr val="EFEFEF"/>
          </a:solidFill>
          <a:ln>
            <a:noFill/>
          </a:ln>
        </p:spPr>
        <p:txBody>
          <a:bodyPr anchorCtr="0" anchor="t" bIns="116050" lIns="116050" spcFirstLastPara="1" rIns="116050" wrap="square" tIns="116050">
            <a:normAutofit/>
          </a:bodyPr>
          <a:lstStyle/>
          <a:p>
            <a:pPr indent="0" lvl="0" marL="0" rtl="0" algn="l">
              <a:spcBef>
                <a:spcPts val="0"/>
              </a:spcBef>
              <a:spcAft>
                <a:spcPts val="0"/>
              </a:spcAft>
              <a:buNone/>
            </a:pPr>
            <a:r>
              <a:rPr lang="en" sz="1300">
                <a:latin typeface="Inter SemiBold"/>
                <a:ea typeface="Inter SemiBold"/>
                <a:cs typeface="Inter SemiBold"/>
                <a:sym typeface="Inter SemiBold"/>
              </a:rPr>
              <a:t>Historical Thinking Skill:</a:t>
            </a:r>
            <a:r>
              <a:rPr lang="en" sz="1300">
                <a:latin typeface="Inter"/>
                <a:ea typeface="Inter"/>
                <a:cs typeface="Inter"/>
                <a:sym typeface="Inter"/>
              </a:rPr>
              <a:t> Causation</a:t>
            </a:r>
            <a:endParaRPr sz="1300">
              <a:latin typeface="Inter"/>
              <a:ea typeface="Inter"/>
              <a:cs typeface="Inter"/>
              <a:sym typeface="Inter"/>
            </a:endParaRPr>
          </a:p>
        </p:txBody>
      </p:sp>
      <p:sp>
        <p:nvSpPr>
          <p:cNvPr id="77" name="Google Shape;77;p15"/>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Civilizing Mission</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Imperialism</a:t>
            </a:r>
            <a:endParaRPr sz="25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78" name="Google Shape;78;p15"/>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79" name="Google Shape;79;p15"/>
          <p:cNvGraphicFramePr/>
          <p:nvPr/>
        </p:nvGraphicFramePr>
        <p:xfrm>
          <a:off x="469041" y="1704835"/>
          <a:ext cx="3000000" cy="3000000"/>
        </p:xfrm>
        <a:graphic>
          <a:graphicData uri="http://schemas.openxmlformats.org/drawingml/2006/table">
            <a:tbl>
              <a:tblPr>
                <a:noFill/>
                <a:tableStyleId>{B9460F7A-2532-48CD-8206-937563D688BC}</a:tableStyleId>
              </a:tblPr>
              <a:tblGrid>
                <a:gridCol w="2266425"/>
                <a:gridCol w="1662050"/>
                <a:gridCol w="2905850"/>
              </a:tblGrid>
              <a:tr h="350050">
                <a:tc gridSpan="3" rowSpan="2">
                  <a:txBody>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Historical </a:t>
                      </a:r>
                      <a:r>
                        <a:rPr b="1" lang="en" sz="1200">
                          <a:solidFill>
                            <a:schemeClr val="dk1"/>
                          </a:solidFill>
                          <a:latin typeface="Inter"/>
                          <a:ea typeface="Inter"/>
                          <a:cs typeface="Inter"/>
                          <a:sym typeface="Inter"/>
                        </a:rPr>
                        <a:t>Context: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Civilizing Mission was the belief of Europeans that they were helping to “civilize” and “improve” the lives of the non-Europeans that were perceived to be “primitive” or “backward.” They believed they had a moral obligation to do this, and used this as a way to justify imperialism under the guise of bringing enlightenment and advancement to the rest of the world.</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This belief in the cultural and biological “superiority” of imperial powers was supported by the racial ideologies and the misuse of science, in particular the maladaptation of Charles Darwin’s theory of evolution. This was known as Social Darwinism, which applied his concept of “survival of the fittest” to humans and justified western imperial success by claiming it was proof of those countries being more “fit.”</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Japanese adhered to a similar ideology, especially in their conquest of Korea. They argued that it was their duty to bring their cultural and societal advancements to other places in Asia. The Japanese also utilized the idea of pan-Asianism to justify their imperialism as a way of liberating other Asian countries from western rule.</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sp>
        <p:nvSpPr>
          <p:cNvPr id="80" name="Google Shape;80;p15"/>
          <p:cNvSpPr txBox="1"/>
          <p:nvPr/>
        </p:nvSpPr>
        <p:spPr>
          <a:xfrm>
            <a:off x="469050" y="1139325"/>
            <a:ext cx="6834300" cy="5541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Read each of the following primary and secondary sources. Complete the Evaluating Evidence Graphic Organizer based on the information from the sources.</a:t>
            </a:r>
            <a:endParaRPr/>
          </a:p>
        </p:txBody>
      </p:sp>
      <p:graphicFrame>
        <p:nvGraphicFramePr>
          <p:cNvPr id="81" name="Google Shape;81;p15"/>
          <p:cNvGraphicFramePr/>
          <p:nvPr/>
        </p:nvGraphicFramePr>
        <p:xfrm>
          <a:off x="469041" y="5133835"/>
          <a:ext cx="3000000" cy="3000000"/>
        </p:xfrm>
        <a:graphic>
          <a:graphicData uri="http://schemas.openxmlformats.org/drawingml/2006/table">
            <a:tbl>
              <a:tblPr>
                <a:noFill/>
                <a:tableStyleId>{B9460F7A-2532-48CD-8206-937563D688BC}</a:tableStyleId>
              </a:tblPr>
              <a:tblGrid>
                <a:gridCol w="2266425"/>
                <a:gridCol w="1662050"/>
                <a:gridCol w="2905850"/>
              </a:tblGrid>
              <a:tr h="299750">
                <a:tc gridSpan="3">
                  <a:txBody>
                    <a:bodyPr/>
                    <a:lstStyle/>
                    <a:p>
                      <a:pPr indent="0" lvl="0" marL="0" rtl="0" algn="l">
                        <a:lnSpc>
                          <a:spcPct val="115000"/>
                        </a:lnSpc>
                        <a:spcBef>
                          <a:spcPts val="0"/>
                        </a:spcBef>
                        <a:spcAft>
                          <a:spcPts val="0"/>
                        </a:spcAft>
                        <a:buNone/>
                      </a:pPr>
                      <a:r>
                        <a:rPr lang="en" sz="1200">
                          <a:solidFill>
                            <a:schemeClr val="dk1"/>
                          </a:solidFill>
                          <a:latin typeface="Halant"/>
                          <a:ea typeface="Halant"/>
                          <a:cs typeface="Halant"/>
                          <a:sym typeface="Halant"/>
                        </a:rPr>
                        <a:t>Source 1: Rudyard Kipling, “The White Man’s Burden” </a:t>
                      </a:r>
                      <a:r>
                        <a:rPr lang="en" sz="1200">
                          <a:solidFill>
                            <a:schemeClr val="dk1"/>
                          </a:solidFill>
                          <a:latin typeface="Halant"/>
                          <a:ea typeface="Halant"/>
                          <a:cs typeface="Halant"/>
                          <a:sym typeface="Halant"/>
                        </a:rPr>
                        <a:t>1899.</a:t>
                      </a:r>
                      <a:endParaRPr sz="1200">
                        <a:solidFill>
                          <a:schemeClr val="dk1"/>
                        </a:solidFill>
                        <a:latin typeface="Halant"/>
                        <a:ea typeface="Halant"/>
                        <a:cs typeface="Halant"/>
                        <a:sym typeface="Halant"/>
                      </a:endParaRPr>
                    </a:p>
                    <a:p>
                      <a:pPr indent="0" lvl="0" marL="0" rtl="0" algn="l">
                        <a:lnSpc>
                          <a:spcPct val="115000"/>
                        </a:lnSpc>
                        <a:spcBef>
                          <a:spcPts val="0"/>
                        </a:spcBef>
                        <a:spcAft>
                          <a:spcPts val="0"/>
                        </a:spcAft>
                        <a:buNone/>
                      </a:pPr>
                      <a:r>
                        <a:t/>
                      </a:r>
                      <a:endParaRPr sz="1000">
                        <a:solidFill>
                          <a:schemeClr val="dk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chemeClr val="dk1"/>
                          </a:solidFill>
                          <a:latin typeface="Inter"/>
                          <a:ea typeface="Inter"/>
                          <a:cs typeface="Inter"/>
                          <a:sym typeface="Inter"/>
                        </a:rPr>
                        <a:t>Note: Rudyard Kipling was born in British India in 1865 and became a journalist and author who supported imperialism.</a:t>
                      </a:r>
                      <a:endParaRPr sz="1000">
                        <a:solidFill>
                          <a:schemeClr val="dk1"/>
                        </a:solidFill>
                        <a:latin typeface="Inter"/>
                        <a:ea typeface="Inter"/>
                        <a:cs typeface="Inter"/>
                        <a:sym typeface="Inter"/>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Take up the White Man's burden--</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Send forth the best ye breed--</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Go bind your sons to exile</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To serve your captives' need;</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To wait in heavy harness,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On fluttered folk and wild--</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Your new-caught, sullen peoples,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Half-devil and half-child.</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Take up the White Man's burden--</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In patience to abide,</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To veil the threat of terror</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And check the show of pride;</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By open speech and simple,</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An hundred times made plain</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To seek another's profit,</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And work another's gain.</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85" name="Shape 85"/>
        <p:cNvGrpSpPr/>
        <p:nvPr/>
      </p:nvGrpSpPr>
      <p:grpSpPr>
        <a:xfrm>
          <a:off x="0" y="0"/>
          <a:ext cx="0" cy="0"/>
          <a:chOff x="0" y="0"/>
          <a:chExt cx="0" cy="0"/>
        </a:xfrm>
      </p:grpSpPr>
      <p:sp>
        <p:nvSpPr>
          <p:cNvPr id="86" name="Google Shape;86;p16"/>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Civilizing Mission</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Imperialism</a:t>
            </a:r>
            <a:endParaRPr sz="25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87" name="Google Shape;87;p16"/>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88" name="Google Shape;88;p16"/>
          <p:cNvSpPr txBox="1"/>
          <p:nvPr/>
        </p:nvSpPr>
        <p:spPr>
          <a:xfrm>
            <a:off x="469050" y="1139325"/>
            <a:ext cx="6834300" cy="5541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Read each of the following primary and secondary sources. Complete the Evaluating Evidence Graphic Organizer based on the information from the sources.</a:t>
            </a:r>
            <a:endParaRPr/>
          </a:p>
        </p:txBody>
      </p:sp>
      <p:pic>
        <p:nvPicPr>
          <p:cNvPr id="89" name="Google Shape;89;p16"/>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90" name="Google Shape;90;p1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91" name="Google Shape;91;p1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92" name="Google Shape;92;p16"/>
          <p:cNvGraphicFramePr/>
          <p:nvPr/>
        </p:nvGraphicFramePr>
        <p:xfrm>
          <a:off x="1616341" y="7805210"/>
          <a:ext cx="3000000" cy="3000000"/>
        </p:xfrm>
        <a:graphic>
          <a:graphicData uri="http://schemas.openxmlformats.org/drawingml/2006/table">
            <a:tbl>
              <a:tblPr>
                <a:noFill/>
                <a:tableStyleId>{B9460F7A-2532-48CD-8206-937563D688BC}</a:tableStyleId>
              </a:tblPr>
              <a:tblGrid>
                <a:gridCol w="752725"/>
                <a:gridCol w="552025"/>
                <a:gridCol w="965100"/>
              </a:tblGrid>
              <a:tr h="299750">
                <a:tc gridSpan="3">
                  <a:txBody>
                    <a:bodyPr/>
                    <a:lstStyle/>
                    <a:p>
                      <a:pPr indent="0" lvl="0" marL="0" rtl="0" algn="l">
                        <a:lnSpc>
                          <a:spcPct val="100000"/>
                        </a:lnSpc>
                        <a:spcBef>
                          <a:spcPts val="0"/>
                        </a:spcBef>
                        <a:spcAft>
                          <a:spcPts val="0"/>
                        </a:spcAft>
                        <a:buNone/>
                      </a:pPr>
                      <a:r>
                        <a:rPr lang="en" sz="1200">
                          <a:solidFill>
                            <a:schemeClr val="dk1"/>
                          </a:solidFill>
                          <a:latin typeface="Halant"/>
                          <a:ea typeface="Halant"/>
                          <a:cs typeface="Halant"/>
                          <a:sym typeface="Halant"/>
                        </a:rPr>
                        <a:t>Source 3: </a:t>
                      </a:r>
                      <a:r>
                        <a:rPr lang="en" sz="1200">
                          <a:solidFill>
                            <a:schemeClr val="dk1"/>
                          </a:solidFill>
                          <a:latin typeface="Halant"/>
                          <a:ea typeface="Halant"/>
                          <a:cs typeface="Halant"/>
                          <a:sym typeface="Halant"/>
                        </a:rPr>
                        <a:t>Pears (A. &amp; F.), “Magazine insert advertising Pears’ Soap,” 1899. Public Domain.</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Clr>
                          <a:schemeClr val="dk1"/>
                        </a:buClr>
                        <a:buSzPts val="1100"/>
                        <a:buFont typeface="Arial"/>
                        <a:buNone/>
                      </a:pPr>
                      <a:r>
                        <a:t/>
                      </a:r>
                      <a:endParaRPr sz="10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000">
                          <a:solidFill>
                            <a:schemeClr val="dk1"/>
                          </a:solidFill>
                          <a:latin typeface="Inter"/>
                          <a:ea typeface="Inter"/>
                          <a:cs typeface="Inter"/>
                          <a:sym typeface="Inter"/>
                        </a:rPr>
                        <a:t>Note: Pears’ Soap was a British soap company found in 1807.</a:t>
                      </a:r>
                      <a:r>
                        <a:rPr lang="en" sz="1200">
                          <a:solidFill>
                            <a:schemeClr val="dk1"/>
                          </a:solidFill>
                          <a:latin typeface="Halant"/>
                          <a:ea typeface="Halant"/>
                          <a:cs typeface="Halant"/>
                          <a:sym typeface="Halant"/>
                        </a:rPr>
                        <a:t> </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bl>
          </a:graphicData>
        </a:graphic>
      </p:graphicFrame>
      <p:graphicFrame>
        <p:nvGraphicFramePr>
          <p:cNvPr id="93" name="Google Shape;93;p16"/>
          <p:cNvGraphicFramePr/>
          <p:nvPr/>
        </p:nvGraphicFramePr>
        <p:xfrm>
          <a:off x="4059141" y="1825360"/>
          <a:ext cx="3000000" cy="3000000"/>
        </p:xfrm>
        <a:graphic>
          <a:graphicData uri="http://schemas.openxmlformats.org/drawingml/2006/table">
            <a:tbl>
              <a:tblPr>
                <a:noFill/>
                <a:tableStyleId>{B9460F7A-2532-48CD-8206-937563D688BC}</a:tableStyleId>
              </a:tblPr>
              <a:tblGrid>
                <a:gridCol w="752725"/>
                <a:gridCol w="552025"/>
                <a:gridCol w="965100"/>
              </a:tblGrid>
              <a:tr h="299750">
                <a:tc gridSpan="3">
                  <a:txBody>
                    <a:bodyPr/>
                    <a:lstStyle/>
                    <a:p>
                      <a:pPr indent="0" lvl="0" marL="0" rtl="0" algn="l">
                        <a:lnSpc>
                          <a:spcPct val="100000"/>
                        </a:lnSpc>
                        <a:spcBef>
                          <a:spcPts val="0"/>
                        </a:spcBef>
                        <a:spcAft>
                          <a:spcPts val="0"/>
                        </a:spcAft>
                        <a:buNone/>
                      </a:pPr>
                      <a:r>
                        <a:rPr lang="en" sz="1200">
                          <a:solidFill>
                            <a:schemeClr val="dk1"/>
                          </a:solidFill>
                          <a:latin typeface="Halant"/>
                          <a:ea typeface="Halant"/>
                          <a:cs typeface="Halant"/>
                          <a:sym typeface="Halant"/>
                        </a:rPr>
                        <a:t>Source 2: Pears (A. &amp; F.), “Magazine insert advertising Pears’ Soap,” 1884. Public Domain.</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None/>
                      </a:pPr>
                      <a:r>
                        <a:t/>
                      </a:r>
                      <a:endParaRPr sz="10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Note: Pears’ Soap was a British soap company found in 1807.</a:t>
                      </a:r>
                      <a:r>
                        <a:rPr lang="en" sz="1200">
                          <a:solidFill>
                            <a:schemeClr val="dk1"/>
                          </a:solidFill>
                          <a:latin typeface="Halant"/>
                          <a:ea typeface="Halant"/>
                          <a:cs typeface="Halant"/>
                          <a:sym typeface="Halant"/>
                        </a:rPr>
                        <a:t> </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bl>
          </a:graphicData>
        </a:graphic>
      </p:graphicFrame>
      <p:pic>
        <p:nvPicPr>
          <p:cNvPr id="94" name="Google Shape;94;p16"/>
          <p:cNvPicPr preferRelativeResize="0"/>
          <p:nvPr/>
        </p:nvPicPr>
        <p:blipFill>
          <a:blip r:embed="rId5">
            <a:alphaModFix/>
          </a:blip>
          <a:stretch>
            <a:fillRect/>
          </a:stretch>
        </p:blipFill>
        <p:spPr>
          <a:xfrm>
            <a:off x="557200" y="1721025"/>
            <a:ext cx="3328999" cy="5050204"/>
          </a:xfrm>
          <a:prstGeom prst="rect">
            <a:avLst/>
          </a:prstGeom>
          <a:noFill/>
          <a:ln>
            <a:noFill/>
          </a:ln>
        </p:spPr>
      </p:pic>
      <p:pic>
        <p:nvPicPr>
          <p:cNvPr id="95" name="Google Shape;95;p16"/>
          <p:cNvPicPr preferRelativeResize="0"/>
          <p:nvPr/>
        </p:nvPicPr>
        <p:blipFill>
          <a:blip r:embed="rId6">
            <a:alphaModFix/>
          </a:blip>
          <a:stretch>
            <a:fillRect/>
          </a:stretch>
        </p:blipFill>
        <p:spPr>
          <a:xfrm>
            <a:off x="4059151" y="4459699"/>
            <a:ext cx="3329001" cy="501236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9" name="Shape 99"/>
        <p:cNvGrpSpPr/>
        <p:nvPr/>
      </p:nvGrpSpPr>
      <p:grpSpPr>
        <a:xfrm>
          <a:off x="0" y="0"/>
          <a:ext cx="0" cy="0"/>
          <a:chOff x="0" y="0"/>
          <a:chExt cx="0" cy="0"/>
        </a:xfrm>
      </p:grpSpPr>
      <p:sp>
        <p:nvSpPr>
          <p:cNvPr id="100" name="Google Shape;100;p17"/>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Civilizing Mission</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Imperialism</a:t>
            </a:r>
            <a:endParaRPr sz="25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01" name="Google Shape;101;p17"/>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102" name="Google Shape;102;p17"/>
          <p:cNvSpPr txBox="1"/>
          <p:nvPr/>
        </p:nvSpPr>
        <p:spPr>
          <a:xfrm>
            <a:off x="469050" y="1063125"/>
            <a:ext cx="6834300" cy="5541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Read each of the following primary and secondary sources. Complete the Evaluating Evidence Graphic Organizer based on the information from the sources.</a:t>
            </a:r>
            <a:endParaRPr/>
          </a:p>
        </p:txBody>
      </p:sp>
      <p:graphicFrame>
        <p:nvGraphicFramePr>
          <p:cNvPr id="103" name="Google Shape;103;p17"/>
          <p:cNvGraphicFramePr/>
          <p:nvPr/>
        </p:nvGraphicFramePr>
        <p:xfrm>
          <a:off x="469041" y="1628625"/>
          <a:ext cx="3000000" cy="3000000"/>
        </p:xfrm>
        <a:graphic>
          <a:graphicData uri="http://schemas.openxmlformats.org/drawingml/2006/table">
            <a:tbl>
              <a:tblPr>
                <a:noFill/>
                <a:tableStyleId>{B9460F7A-2532-48CD-8206-937563D688BC}</a:tableStyleId>
              </a:tblPr>
              <a:tblGrid>
                <a:gridCol w="704000"/>
                <a:gridCol w="516275"/>
                <a:gridCol w="902625"/>
              </a:tblGrid>
              <a:tr h="299750">
                <a:tc gridSpan="3">
                  <a:txBody>
                    <a:bodyPr/>
                    <a:lstStyle/>
                    <a:p>
                      <a:pPr indent="0" lvl="0" marL="0" rtl="0" algn="l">
                        <a:lnSpc>
                          <a:spcPct val="100000"/>
                        </a:lnSpc>
                        <a:spcBef>
                          <a:spcPts val="0"/>
                        </a:spcBef>
                        <a:spcAft>
                          <a:spcPts val="0"/>
                        </a:spcAft>
                        <a:buNone/>
                      </a:pPr>
                      <a:r>
                        <a:rPr lang="en" sz="1200">
                          <a:solidFill>
                            <a:schemeClr val="dk1"/>
                          </a:solidFill>
                          <a:latin typeface="Halant"/>
                          <a:ea typeface="Halant"/>
                          <a:cs typeface="Halant"/>
                          <a:sym typeface="Halant"/>
                        </a:rPr>
                        <a:t>Source 4: Victor Gillam, “White Man’s Burden,” Judge Magazine, April 1, 1899.</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None/>
                      </a:pPr>
                      <a:r>
                        <a:t/>
                      </a:r>
                      <a:endParaRPr sz="9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900">
                          <a:solidFill>
                            <a:schemeClr val="dk1"/>
                          </a:solidFill>
                          <a:latin typeface="Inter"/>
                          <a:ea typeface="Inter"/>
                          <a:cs typeface="Inter"/>
                          <a:sym typeface="Inter"/>
                        </a:rPr>
                        <a:t>Description of Cartoon: The top of the mountain is labeled “Civilization.” Many rocks under it are labeled, starting at the bottom: “Barbarism,” “Oppression,” “Superstition,” “Ignorance,” “Brutality,” “Vice,” “Cannibalism,” “Slavery,” etc. Uncle Sam, the personification of the United States, is carrying 4 caricatured men (a 5th man is barely visible and not labeled), labeled: “Philippines,” “Puerto Rico,” “Cuba,” and “Hawaii.” John Bull, the personification of Great Britain, is carrying 5 caricatured men, labeled: “Zulu,” “Sudan,” “China,” “India,” and “Egypt.”</a:t>
                      </a:r>
                      <a:endParaRPr sz="900">
                        <a:solidFill>
                          <a:schemeClr val="dk1"/>
                        </a:solidFill>
                        <a:latin typeface="Inter"/>
                        <a:ea typeface="Inter"/>
                        <a:cs typeface="Inter"/>
                        <a:sym typeface="Inter"/>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bl>
          </a:graphicData>
        </a:graphic>
      </p:graphicFrame>
      <p:pic>
        <p:nvPicPr>
          <p:cNvPr id="104" name="Google Shape;104;p17"/>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05" name="Google Shape;105;p1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06" name="Google Shape;106;p1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07" name="Google Shape;107;p17"/>
          <p:cNvPicPr preferRelativeResize="0"/>
          <p:nvPr/>
        </p:nvPicPr>
        <p:blipFill>
          <a:blip r:embed="rId5">
            <a:alphaModFix/>
          </a:blip>
          <a:stretch>
            <a:fillRect/>
          </a:stretch>
        </p:blipFill>
        <p:spPr>
          <a:xfrm>
            <a:off x="2645325" y="1628625"/>
            <a:ext cx="4789524" cy="3346475"/>
          </a:xfrm>
          <a:prstGeom prst="rect">
            <a:avLst/>
          </a:prstGeom>
          <a:noFill/>
          <a:ln>
            <a:noFill/>
          </a:ln>
        </p:spPr>
      </p:pic>
      <p:graphicFrame>
        <p:nvGraphicFramePr>
          <p:cNvPr id="108" name="Google Shape;108;p17"/>
          <p:cNvGraphicFramePr/>
          <p:nvPr/>
        </p:nvGraphicFramePr>
        <p:xfrm>
          <a:off x="469041" y="5133835"/>
          <a:ext cx="3000000" cy="3000000"/>
        </p:xfrm>
        <a:graphic>
          <a:graphicData uri="http://schemas.openxmlformats.org/drawingml/2006/table">
            <a:tbl>
              <a:tblPr>
                <a:noFill/>
                <a:tableStyleId>{B9460F7A-2532-48CD-8206-937563D688BC}</a:tableStyleId>
              </a:tblPr>
              <a:tblGrid>
                <a:gridCol w="2266425"/>
                <a:gridCol w="1662050"/>
                <a:gridCol w="2905850"/>
              </a:tblGrid>
              <a:tr h="387750">
                <a:tc gridSpan="3">
                  <a:txBody>
                    <a:bodyPr/>
                    <a:lstStyle/>
                    <a:p>
                      <a:pPr indent="0" lvl="0" marL="0" rtl="0" algn="l">
                        <a:lnSpc>
                          <a:spcPct val="100000"/>
                        </a:lnSpc>
                        <a:spcBef>
                          <a:spcPts val="0"/>
                        </a:spcBef>
                        <a:spcAft>
                          <a:spcPts val="0"/>
                        </a:spcAft>
                        <a:buNone/>
                      </a:pPr>
                      <a:r>
                        <a:rPr lang="en" sz="1200">
                          <a:solidFill>
                            <a:schemeClr val="dk1"/>
                          </a:solidFill>
                          <a:latin typeface="Halant"/>
                          <a:ea typeface="Halant"/>
                          <a:cs typeface="Halant"/>
                          <a:sym typeface="Halant"/>
                        </a:rPr>
                        <a:t>Source 5: Yi Wei, “Japanese Colonial Ideology in Korea,” The Yale Review of International Studies: Yale’s Undergraduate Global Affairs Journal, October 15, 2019.</a:t>
                      </a:r>
                      <a:endParaRPr sz="1200">
                        <a:latin typeface="Inter"/>
                        <a:ea typeface="Inter"/>
                        <a:cs typeface="Inter"/>
                        <a:sym typeface="Inter"/>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222850">
                <a:tc gridSpan="3" row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Before the annexation of 1910, the Japanese epistemic community produced a profuse collection of writings on the Korean body. Japanese ethnographers portrayed Japanese and Koreans as peoples of the same race, with the former being more advanced in terms of civilization. On the one hand, Japanese ethnographers argued that Japanese and Koreans “possessed considerable physiognomic, linguistic, and cultural similarities.” On the other hand, Japanese ethnographers quickly insinuated differences between the two peoples. They branded Koreans as ignorant, lazy, and incapable of initiating progress. This simultaneous similarity in race and differences in dispositions and stages of development validated Japan’s role in leading Korea in civilizational and cultural development….</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Furthermore, in the precolonial period, sanitization dominated Japan’s discourse on Korea. Japanese scholars characterized Koreans as filthy, and some even branded Seoul, the capital city, as the “shit capital.” Japanese knowledge production on the hygienic situation in Korea led to the establishment of Seoul Sanitation Association (SSA) in 1907 during the protectorate period. Outwardly, the SSA was founded to carry out sanitary reforms, aligning Korean sanitary conditions to those of Japan. In reality, the SSA utilized brute force to enforce Japanese hygienic standards to individual Korean households. The colonial police intruded into private spaces of Korean homes, surveying hygienic conditions and collecting sanitation fees.</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2530200">
                <a:tc gridSpan="3" vMerge="1"/>
                <a:tc hMerge="1" vMerge="1"/>
                <a:tc hMerge="1" vMerge="1"/>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12" name="Shape 112"/>
        <p:cNvGrpSpPr/>
        <p:nvPr/>
      </p:nvGrpSpPr>
      <p:grpSpPr>
        <a:xfrm>
          <a:off x="0" y="0"/>
          <a:ext cx="0" cy="0"/>
          <a:chOff x="0" y="0"/>
          <a:chExt cx="0" cy="0"/>
        </a:xfrm>
      </p:grpSpPr>
      <p:sp>
        <p:nvSpPr>
          <p:cNvPr id="113" name="Google Shape;113;p18"/>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Disciplinary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Evaluating Evidence</a:t>
            </a:r>
            <a:endParaRPr sz="2500">
              <a:solidFill>
                <a:schemeClr val="dk1"/>
              </a:solidFill>
              <a:latin typeface="Plus Jakarta Sans"/>
              <a:ea typeface="Plus Jakarta Sans"/>
              <a:cs typeface="Plus Jakarta Sans"/>
              <a:sym typeface="Plus Jakarta Sans"/>
            </a:endParaRPr>
          </a:p>
        </p:txBody>
      </p:sp>
      <p:sp>
        <p:nvSpPr>
          <p:cNvPr id="114" name="Google Shape;114;p1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15" name="Google Shape;115;p18"/>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116" name="Google Shape;116;p1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17" name="Google Shape;117;p18"/>
          <p:cNvPicPr preferRelativeResize="0"/>
          <p:nvPr/>
        </p:nvPicPr>
        <p:blipFill>
          <a:blip r:embed="rId4">
            <a:alphaModFix/>
          </a:blip>
          <a:stretch>
            <a:fillRect/>
          </a:stretch>
        </p:blipFill>
        <p:spPr>
          <a:xfrm>
            <a:off x="216272" y="230997"/>
            <a:ext cx="1041739" cy="431978"/>
          </a:xfrm>
          <a:prstGeom prst="rect">
            <a:avLst/>
          </a:prstGeom>
          <a:noFill/>
          <a:ln>
            <a:noFill/>
          </a:ln>
        </p:spPr>
      </p:pic>
      <p:sp>
        <p:nvSpPr>
          <p:cNvPr id="118" name="Google Shape;118;p18"/>
          <p:cNvSpPr txBox="1"/>
          <p:nvPr/>
        </p:nvSpPr>
        <p:spPr>
          <a:xfrm>
            <a:off x="1598575" y="1064719"/>
            <a:ext cx="5704800" cy="919800"/>
          </a:xfrm>
          <a:prstGeom prst="rect">
            <a:avLst/>
          </a:prstGeom>
          <a:noFill/>
          <a:ln>
            <a:noFill/>
          </a:ln>
        </p:spPr>
        <p:txBody>
          <a:bodyPr anchorCtr="0" anchor="ctr" bIns="113100" lIns="113100" spcFirstLastPara="1" rIns="113100" wrap="square" tIns="113100">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Plus Jakarta Sans"/>
                <a:ea typeface="Plus Jakarta Sans"/>
                <a:cs typeface="Plus Jakarta Sans"/>
                <a:sym typeface="Plus Jakarta Sans"/>
              </a:rPr>
              <a:t>Directions</a:t>
            </a:r>
            <a:r>
              <a:rPr lang="en" sz="1200">
                <a:solidFill>
                  <a:schemeClr val="dk1"/>
                </a:solidFill>
                <a:latin typeface="Plus Jakarta Sans"/>
                <a:ea typeface="Plus Jakarta Sans"/>
                <a:cs typeface="Plus Jakarta Sans"/>
                <a:sym typeface="Plus Jakarta Sans"/>
              </a:rPr>
              <a:t>: </a:t>
            </a:r>
            <a:r>
              <a:rPr lang="en" sz="1050">
                <a:solidFill>
                  <a:schemeClr val="dk1"/>
                </a:solidFill>
                <a:highlight>
                  <a:schemeClr val="lt1"/>
                </a:highlight>
                <a:latin typeface="Plus Jakarta Sans"/>
                <a:ea typeface="Plus Jakarta Sans"/>
                <a:cs typeface="Plus Jakarta Sans"/>
                <a:sym typeface="Plus Jakarta Sans"/>
              </a:rPr>
              <a:t> In the claim box, fill in Civilizing Mission, Economic Gains, or Political Power &amp; Nationalism. Provide two quotes and/or description of images from the primary or secondary sources that illustrates the claim. Explain how the quote supports the claim. Then write summaries of any other information that supports the claim. In the final box, explain if any other causes were identified and supported with evidence and reasoning.</a:t>
            </a:r>
            <a:endParaRPr sz="1200">
              <a:solidFill>
                <a:schemeClr val="dk1"/>
              </a:solidFill>
              <a:latin typeface="Plus Jakarta Sans"/>
              <a:ea typeface="Plus Jakarta Sans"/>
              <a:cs typeface="Plus Jakarta Sans"/>
              <a:sym typeface="Plus Jakarta Sans"/>
            </a:endParaRPr>
          </a:p>
        </p:txBody>
      </p:sp>
      <p:sp>
        <p:nvSpPr>
          <p:cNvPr id="119" name="Google Shape;119;p18"/>
          <p:cNvSpPr txBox="1"/>
          <p:nvPr/>
        </p:nvSpPr>
        <p:spPr>
          <a:xfrm>
            <a:off x="469050" y="2289175"/>
            <a:ext cx="21519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Historical</a:t>
            </a:r>
            <a:r>
              <a:rPr lang="en" sz="1200">
                <a:solidFill>
                  <a:schemeClr val="dk1"/>
                </a:solidFill>
                <a:latin typeface="Inter"/>
                <a:ea typeface="Inter"/>
                <a:cs typeface="Inter"/>
                <a:sym typeface="Inter"/>
              </a:rPr>
              <a:t> Event/Topic/Idea:</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b="1" lang="en">
                <a:solidFill>
                  <a:schemeClr val="dk1"/>
                </a:solidFill>
                <a:latin typeface="Inter"/>
                <a:ea typeface="Inter"/>
                <a:cs typeface="Inter"/>
                <a:sym typeface="Inter"/>
              </a:rPr>
              <a:t>Causes and Justifications of Imperialism</a:t>
            </a:r>
            <a:endParaRPr>
              <a:solidFill>
                <a:schemeClr val="dk1"/>
              </a:solidFill>
              <a:latin typeface="Inter"/>
              <a:ea typeface="Inter"/>
              <a:cs typeface="Inter"/>
              <a:sym typeface="Inter"/>
            </a:endParaRPr>
          </a:p>
          <a:p>
            <a:pPr indent="0" lvl="0" marL="0" rtl="0" algn="ctr">
              <a:spcBef>
                <a:spcPts val="0"/>
              </a:spcBef>
              <a:spcAft>
                <a:spcPts val="0"/>
              </a:spcAft>
              <a:buNone/>
            </a:pPr>
            <a:r>
              <a:t/>
            </a:r>
            <a:endParaRPr sz="1300">
              <a:latin typeface="Inter"/>
              <a:ea typeface="Inter"/>
              <a:cs typeface="Inter"/>
              <a:sym typeface="Inter"/>
            </a:endParaRPr>
          </a:p>
        </p:txBody>
      </p:sp>
      <p:sp>
        <p:nvSpPr>
          <p:cNvPr id="120" name="Google Shape;120;p18"/>
          <p:cNvSpPr txBox="1"/>
          <p:nvPr/>
        </p:nvSpPr>
        <p:spPr>
          <a:xfrm>
            <a:off x="2907050" y="2289175"/>
            <a:ext cx="43965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Claim</a:t>
            </a:r>
            <a:endParaRPr sz="1300">
              <a:solidFill>
                <a:schemeClr val="dk1"/>
              </a:solidFill>
              <a:latin typeface="Inter"/>
              <a:ea typeface="Inter"/>
              <a:cs typeface="Inter"/>
              <a:sym typeface="Inter"/>
            </a:endParaRPr>
          </a:p>
          <a:p>
            <a:pPr indent="0" lvl="0" marL="0" rtl="0" algn="ctr">
              <a:spcBef>
                <a:spcPts val="0"/>
              </a:spcBef>
              <a:spcAft>
                <a:spcPts val="0"/>
              </a:spcAft>
              <a:buNone/>
            </a:pPr>
            <a:r>
              <a:t/>
            </a:r>
            <a:endParaRPr b="1" sz="1300">
              <a:latin typeface="Inter"/>
              <a:ea typeface="Inter"/>
              <a:cs typeface="Inter"/>
              <a:sym typeface="Inter"/>
            </a:endParaRPr>
          </a:p>
          <a:p>
            <a:pPr indent="0" lvl="0" marL="0" rtl="0" algn="ctr">
              <a:lnSpc>
                <a:spcPct val="200000"/>
              </a:lnSpc>
              <a:spcBef>
                <a:spcPts val="0"/>
              </a:spcBef>
              <a:spcAft>
                <a:spcPts val="0"/>
              </a:spcAft>
              <a:buNone/>
            </a:pPr>
            <a:r>
              <a:rPr b="1" lang="en" sz="1300">
                <a:latin typeface="Inter"/>
                <a:ea typeface="Inter"/>
                <a:cs typeface="Inter"/>
                <a:sym typeface="Inter"/>
              </a:rPr>
              <a:t>A significant cause/justification of Imperialism was ____________________.</a:t>
            </a:r>
            <a:endParaRPr b="1" sz="1300">
              <a:latin typeface="Inter"/>
              <a:ea typeface="Inter"/>
              <a:cs typeface="Inter"/>
              <a:sym typeface="Inter"/>
            </a:endParaRPr>
          </a:p>
        </p:txBody>
      </p:sp>
      <p:pic>
        <p:nvPicPr>
          <p:cNvPr id="121" name="Google Shape;121;p18"/>
          <p:cNvPicPr preferRelativeResize="0"/>
          <p:nvPr/>
        </p:nvPicPr>
        <p:blipFill>
          <a:blip r:embed="rId5">
            <a:alphaModFix/>
          </a:blip>
          <a:stretch>
            <a:fillRect/>
          </a:stretch>
        </p:blipFill>
        <p:spPr>
          <a:xfrm>
            <a:off x="469050" y="1048969"/>
            <a:ext cx="951300" cy="951300"/>
          </a:xfrm>
          <a:prstGeom prst="rect">
            <a:avLst/>
          </a:prstGeom>
          <a:noFill/>
          <a:ln>
            <a:noFill/>
          </a:ln>
        </p:spPr>
      </p:pic>
      <p:graphicFrame>
        <p:nvGraphicFramePr>
          <p:cNvPr id="122" name="Google Shape;122;p18"/>
          <p:cNvGraphicFramePr/>
          <p:nvPr/>
        </p:nvGraphicFramePr>
        <p:xfrm>
          <a:off x="469250" y="4040200"/>
          <a:ext cx="3000000" cy="3000000"/>
        </p:xfrm>
        <a:graphic>
          <a:graphicData uri="http://schemas.openxmlformats.org/drawingml/2006/table">
            <a:tbl>
              <a:tblPr>
                <a:noFill/>
                <a:tableStyleId>{608CFDDA-17D1-4361-A11E-C0039C62C24F}</a:tableStyleId>
              </a:tblPr>
              <a:tblGrid>
                <a:gridCol w="3417150"/>
                <a:gridCol w="3417150"/>
              </a:tblGrid>
              <a:tr h="473275">
                <a:tc>
                  <a:txBody>
                    <a:bodyPr/>
                    <a:lstStyle/>
                    <a:p>
                      <a:pPr indent="0" lvl="0" marL="0" rtl="0" algn="ctr">
                        <a:spcBef>
                          <a:spcPts val="0"/>
                        </a:spcBef>
                        <a:spcAft>
                          <a:spcPts val="0"/>
                        </a:spcAft>
                        <a:buNone/>
                      </a:pPr>
                      <a:r>
                        <a:rPr lang="en" sz="1200">
                          <a:latin typeface="Inter"/>
                          <a:ea typeface="Inter"/>
                          <a:cs typeface="Inter"/>
                          <a:sym typeface="Inter"/>
                        </a:rPr>
                        <a:t>Quote 1/Image Description to Support Claim</a:t>
                      </a:r>
                      <a:endParaRPr sz="12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Quote 2/Image Description to Support Claim</a:t>
                      </a:r>
                      <a:endParaRPr>
                        <a:latin typeface="Inter"/>
                        <a:ea typeface="Inter"/>
                        <a:cs typeface="Inter"/>
                        <a:sym typeface="Inter"/>
                      </a:endParaRPr>
                    </a:p>
                  </a:txBody>
                  <a:tcPr marT="91425" marB="91425" marR="91425" marL="91425" anchor="ctr"/>
                </a:tc>
              </a:tr>
              <a:tr h="1103600">
                <a:tc>
                  <a:txBody>
                    <a:bodyPr/>
                    <a:lstStyle/>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rPr lang="en" sz="900">
                          <a:latin typeface="Inter"/>
                          <a:ea typeface="Inter"/>
                          <a:cs typeface="Inter"/>
                          <a:sym typeface="Inter"/>
                        </a:rPr>
                        <a:t>Source:</a:t>
                      </a:r>
                      <a:endParaRPr sz="9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sz="9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900">
                          <a:solidFill>
                            <a:schemeClr val="dk1"/>
                          </a:solidFill>
                          <a:latin typeface="Inter"/>
                          <a:ea typeface="Inter"/>
                          <a:cs typeface="Inter"/>
                          <a:sym typeface="Inter"/>
                        </a:rPr>
                        <a:t>Source:</a:t>
                      </a:r>
                      <a:endParaRPr sz="900">
                        <a:solidFill>
                          <a:schemeClr val="dk1"/>
                        </a:solidFill>
                        <a:latin typeface="Inter"/>
                        <a:ea typeface="Inter"/>
                        <a:cs typeface="Inter"/>
                        <a:sym typeface="Inter"/>
                      </a:endParaRPr>
                    </a:p>
                  </a:txBody>
                  <a:tcPr marT="91425" marB="91425" marR="91425" marL="91425"/>
                </a:tc>
              </a:tr>
              <a:tr h="1103600">
                <a:tc>
                  <a:txBody>
                    <a:bodyPr/>
                    <a:lstStyle/>
                    <a:p>
                      <a:pPr indent="0" lvl="0" marL="0" rtl="0" algn="l">
                        <a:spcBef>
                          <a:spcPts val="0"/>
                        </a:spcBef>
                        <a:spcAft>
                          <a:spcPts val="0"/>
                        </a:spcAft>
                        <a:buNone/>
                      </a:pPr>
                      <a:r>
                        <a:rPr lang="en" sz="900">
                          <a:latin typeface="Inter"/>
                          <a:ea typeface="Inter"/>
                          <a:cs typeface="Inter"/>
                          <a:sym typeface="Inter"/>
                        </a:rPr>
                        <a:t>How does this source support the claim?</a:t>
                      </a:r>
                      <a:endParaRPr sz="9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Clr>
                          <a:schemeClr val="dk1"/>
                        </a:buClr>
                        <a:buSzPts val="1100"/>
                        <a:buFont typeface="Arial"/>
                        <a:buNone/>
                      </a:pPr>
                      <a:r>
                        <a:rPr lang="en" sz="900">
                          <a:solidFill>
                            <a:schemeClr val="dk1"/>
                          </a:solidFill>
                          <a:latin typeface="Inter"/>
                          <a:ea typeface="Inter"/>
                          <a:cs typeface="Inter"/>
                          <a:sym typeface="Inter"/>
                        </a:rPr>
                        <a:t>How does this source support the claim?</a:t>
                      </a:r>
                      <a:endParaRPr sz="900">
                        <a:solidFill>
                          <a:schemeClr val="dk1"/>
                        </a:solidFill>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txBody>
                  <a:tcPr marT="91425" marB="91425" marR="91425" marL="91425"/>
                </a:tc>
              </a:tr>
            </a:tbl>
          </a:graphicData>
        </a:graphic>
      </p:graphicFrame>
      <p:sp>
        <p:nvSpPr>
          <p:cNvPr id="123" name="Google Shape;123;p18"/>
          <p:cNvSpPr/>
          <p:nvPr/>
        </p:nvSpPr>
        <p:spPr>
          <a:xfrm rot="-5400000">
            <a:off x="4045000" y="1278700"/>
            <a:ext cx="460800" cy="5062200"/>
          </a:xfrm>
          <a:prstGeom prst="rightBrace">
            <a:avLst>
              <a:gd fmla="val 50000" name="adj1"/>
              <a:gd fmla="val 65897" name="adj2"/>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24" name="Google Shape;124;p18"/>
          <p:cNvSpPr txBox="1"/>
          <p:nvPr/>
        </p:nvSpPr>
        <p:spPr>
          <a:xfrm>
            <a:off x="469050" y="6859463"/>
            <a:ext cx="6834300" cy="11478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Additional Information that can Support the Claim</a:t>
            </a:r>
            <a:endParaRPr sz="1300">
              <a:solidFill>
                <a:schemeClr val="dk1"/>
              </a:solidFill>
              <a:latin typeface="Inter"/>
              <a:ea typeface="Inter"/>
              <a:cs typeface="Inter"/>
              <a:sym typeface="Inter"/>
            </a:endParaRPr>
          </a:p>
          <a:p>
            <a:pPr indent="0" lvl="0" marL="0" rtl="0" algn="ctr">
              <a:spcBef>
                <a:spcPts val="0"/>
              </a:spcBef>
              <a:spcAft>
                <a:spcPts val="0"/>
              </a:spcAft>
              <a:buNone/>
            </a:pPr>
            <a:r>
              <a:rPr lang="en" sz="1300">
                <a:latin typeface="Inter"/>
                <a:ea typeface="Inter"/>
                <a:cs typeface="Inter"/>
                <a:sym typeface="Inter"/>
              </a:rPr>
              <a:t>	</a:t>
            </a:r>
            <a:endParaRPr sz="1300">
              <a:latin typeface="Inter"/>
              <a:ea typeface="Inter"/>
              <a:cs typeface="Inter"/>
              <a:sym typeface="Inter"/>
            </a:endParaRPr>
          </a:p>
        </p:txBody>
      </p:sp>
      <p:sp>
        <p:nvSpPr>
          <p:cNvPr id="125" name="Google Shape;125;p18"/>
          <p:cNvSpPr txBox="1"/>
          <p:nvPr/>
        </p:nvSpPr>
        <p:spPr>
          <a:xfrm>
            <a:off x="469050" y="8137175"/>
            <a:ext cx="6834300" cy="11478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Additional Causes Identified</a:t>
            </a:r>
            <a:endParaRPr sz="1300">
              <a:solidFill>
                <a:schemeClr val="dk1"/>
              </a:solidFill>
              <a:latin typeface="Inter"/>
              <a:ea typeface="Inter"/>
              <a:cs typeface="Inter"/>
              <a:sym typeface="Inter"/>
            </a:endParaRPr>
          </a:p>
          <a:p>
            <a:pPr indent="0" lvl="0" marL="0" rtl="0" algn="ctr">
              <a:spcBef>
                <a:spcPts val="0"/>
              </a:spcBef>
              <a:spcAft>
                <a:spcPts val="0"/>
              </a:spcAft>
              <a:buNone/>
            </a:pPr>
            <a:r>
              <a:rPr lang="en" sz="1300">
                <a:latin typeface="Inter"/>
                <a:ea typeface="Inter"/>
                <a:cs typeface="Inter"/>
                <a:sym typeface="Inter"/>
              </a:rPr>
              <a:t>	</a:t>
            </a:r>
            <a:endParaRPr sz="1300">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9" name="Shape 129"/>
        <p:cNvGrpSpPr/>
        <p:nvPr/>
      </p:nvGrpSpPr>
      <p:grpSpPr>
        <a:xfrm>
          <a:off x="0" y="0"/>
          <a:ext cx="0" cy="0"/>
          <a:chOff x="0" y="0"/>
          <a:chExt cx="0" cy="0"/>
        </a:xfrm>
      </p:grpSpPr>
      <p:sp>
        <p:nvSpPr>
          <p:cNvPr id="130" name="Google Shape;130;p19"/>
          <p:cNvSpPr txBox="1"/>
          <p:nvPr/>
        </p:nvSpPr>
        <p:spPr>
          <a:xfrm>
            <a:off x="0" y="0"/>
            <a:ext cx="7772400" cy="661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You Be the Judge: Motivations &amp; Justifications of Imperialism</a:t>
            </a:r>
            <a:endParaRPr sz="1900">
              <a:latin typeface="Halant"/>
              <a:ea typeface="Halant"/>
              <a:cs typeface="Halant"/>
              <a:sym typeface="Halant"/>
            </a:endParaRPr>
          </a:p>
        </p:txBody>
      </p:sp>
      <p:pic>
        <p:nvPicPr>
          <p:cNvPr id="131" name="Google Shape;131;p19"/>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32" name="Google Shape;132;p1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33" name="Google Shape;133;p19"/>
          <p:cNvSpPr txBox="1"/>
          <p:nvPr/>
        </p:nvSpPr>
        <p:spPr>
          <a:xfrm>
            <a:off x="381550" y="587850"/>
            <a:ext cx="7070400" cy="8374800"/>
          </a:xfrm>
          <a:prstGeom prst="rect">
            <a:avLst/>
          </a:prstGeom>
          <a:noFill/>
          <a:ln>
            <a:noFill/>
          </a:ln>
        </p:spPr>
        <p:txBody>
          <a:bodyPr anchorCtr="0" anchor="t" bIns="113100" lIns="113100" spcFirstLastPara="1" rIns="113100" wrap="square" tIns="113100">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a:t>
            </a:r>
            <a:r>
              <a:rPr lang="en" sz="1200">
                <a:solidFill>
                  <a:schemeClr val="dk1"/>
                </a:solidFill>
                <a:highlight>
                  <a:schemeClr val="lt1"/>
                </a:highlight>
                <a:latin typeface="Halant"/>
                <a:ea typeface="Halant"/>
                <a:cs typeface="Halant"/>
                <a:sym typeface="Halant"/>
              </a:rPr>
              <a:t>As you listen to each group, take notes on their claim and the evidence they provide.</a:t>
            </a:r>
            <a:endParaRPr sz="1200">
              <a:solidFill>
                <a:schemeClr val="dk1"/>
              </a:solidFill>
              <a:highlight>
                <a:schemeClr val="lt1"/>
              </a:highlight>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t/>
            </a:r>
            <a:endParaRPr sz="1200">
              <a:solidFill>
                <a:schemeClr val="dk1"/>
              </a:solidFill>
              <a:highlight>
                <a:schemeClr val="lt1"/>
              </a:highlight>
              <a:latin typeface="Halant"/>
              <a:ea typeface="Halant"/>
              <a:cs typeface="Halant"/>
              <a:sym typeface="Halant"/>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Group Presentation Notes:</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Write three key ideas that were shared by your classmates:</a:t>
            </a:r>
            <a:endParaRPr sz="1200">
              <a:solidFill>
                <a:schemeClr val="dk1"/>
              </a:solidFill>
              <a:highlight>
                <a:schemeClr val="lt1"/>
              </a:highlight>
              <a:latin typeface="Inter"/>
              <a:ea typeface="Inter"/>
              <a:cs typeface="Inter"/>
              <a:sym typeface="Inter"/>
            </a:endParaRPr>
          </a:p>
          <a:p>
            <a:pPr indent="-304800" lvl="0" marL="914400" rtl="0" algn="l">
              <a:lnSpc>
                <a:spcPct val="200000"/>
              </a:lnSpc>
              <a:spcBef>
                <a:spcPts val="0"/>
              </a:spcBef>
              <a:spcAft>
                <a:spcPts val="0"/>
              </a:spcAft>
              <a:buClr>
                <a:schemeClr val="dk1"/>
              </a:buClr>
              <a:buSzPts val="1200"/>
              <a:buFont typeface="Inter"/>
              <a:buChar char="●"/>
            </a:pPr>
            <a:r>
              <a:t/>
            </a:r>
            <a:endParaRPr sz="1200">
              <a:solidFill>
                <a:schemeClr val="dk1"/>
              </a:solidFill>
              <a:highlight>
                <a:schemeClr val="lt1"/>
              </a:highlight>
              <a:latin typeface="Inter"/>
              <a:ea typeface="Inter"/>
              <a:cs typeface="Inter"/>
              <a:sym typeface="Inter"/>
            </a:endParaRPr>
          </a:p>
          <a:p>
            <a:pPr indent="-304800" lvl="0" marL="914400" rtl="0" algn="l">
              <a:lnSpc>
                <a:spcPct val="200000"/>
              </a:lnSpc>
              <a:spcBef>
                <a:spcPts val="0"/>
              </a:spcBef>
              <a:spcAft>
                <a:spcPts val="0"/>
              </a:spcAft>
              <a:buClr>
                <a:schemeClr val="dk1"/>
              </a:buClr>
              <a:buSzPts val="1200"/>
              <a:buFont typeface="Inter"/>
              <a:buChar char="●"/>
            </a:pPr>
            <a:r>
              <a:t/>
            </a:r>
            <a:endParaRPr sz="1200">
              <a:solidFill>
                <a:schemeClr val="dk1"/>
              </a:solidFill>
              <a:highlight>
                <a:schemeClr val="lt1"/>
              </a:highlight>
              <a:latin typeface="Inter"/>
              <a:ea typeface="Inter"/>
              <a:cs typeface="Inter"/>
              <a:sym typeface="Inter"/>
            </a:endParaRPr>
          </a:p>
          <a:p>
            <a:pPr indent="-304800" lvl="0" marL="914400" rtl="0" algn="l">
              <a:spcBef>
                <a:spcPts val="0"/>
              </a:spcBef>
              <a:spcAft>
                <a:spcPts val="0"/>
              </a:spcAft>
              <a:buClr>
                <a:schemeClr val="dk1"/>
              </a:buClr>
              <a:buSzPts val="1200"/>
              <a:buFont typeface="Inter"/>
              <a:buChar char="●"/>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Which argument do you find most convincing? Why?</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What is one counterargument you might make against another group’s claim?</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Discuss with a partner: What do you think was the most significant motivation or justification of Imperialism? Why? (Consider Immediacy, Profundity, Scope)</a:t>
            </a:r>
            <a:endParaRPr sz="1200">
              <a:solidFill>
                <a:schemeClr val="dk1"/>
              </a:solidFill>
              <a:highlight>
                <a:schemeClr val="lt1"/>
              </a:highlight>
              <a:latin typeface="Inter"/>
              <a:ea typeface="Inter"/>
              <a:cs typeface="Inter"/>
              <a:sym typeface="Inter"/>
            </a:endParaRPr>
          </a:p>
        </p:txBody>
      </p:sp>
      <p:graphicFrame>
        <p:nvGraphicFramePr>
          <p:cNvPr id="134" name="Google Shape;134;p19"/>
          <p:cNvGraphicFramePr/>
          <p:nvPr/>
        </p:nvGraphicFramePr>
        <p:xfrm>
          <a:off x="983050" y="1361875"/>
          <a:ext cx="3000000" cy="3000000"/>
        </p:xfrm>
        <a:graphic>
          <a:graphicData uri="http://schemas.openxmlformats.org/drawingml/2006/table">
            <a:tbl>
              <a:tblPr>
                <a:noFill/>
                <a:tableStyleId>{608CFDDA-17D1-4361-A11E-C0039C62C24F}</a:tableStyleId>
              </a:tblPr>
              <a:tblGrid>
                <a:gridCol w="1534000"/>
                <a:gridCol w="1663775"/>
                <a:gridCol w="2669625"/>
              </a:tblGrid>
              <a:tr h="381000">
                <a:tc>
                  <a:txBody>
                    <a:bodyPr/>
                    <a:lstStyle/>
                    <a:p>
                      <a:pPr indent="0" lvl="0" marL="0" rtl="0" algn="ctr">
                        <a:spcBef>
                          <a:spcPts val="0"/>
                        </a:spcBef>
                        <a:spcAft>
                          <a:spcPts val="0"/>
                        </a:spcAft>
                        <a:buNone/>
                      </a:pPr>
                      <a:r>
                        <a:rPr b="1" lang="en" sz="1200">
                          <a:latin typeface="Inter"/>
                          <a:ea typeface="Inter"/>
                          <a:cs typeface="Inter"/>
                          <a:sym typeface="Inter"/>
                        </a:rPr>
                        <a:t>Group</a:t>
                      </a:r>
                      <a:endParaRPr b="1" sz="1200">
                        <a:latin typeface="Inter"/>
                        <a:ea typeface="Inter"/>
                        <a:cs typeface="Inter"/>
                        <a:sym typeface="Inter"/>
                      </a:endParaRPr>
                    </a:p>
                  </a:txBody>
                  <a:tcPr marT="91425" marB="91425" marR="91425" marL="91425">
                    <a:solidFill>
                      <a:srgbClr val="CCCCCC"/>
                    </a:solidFill>
                  </a:tcPr>
                </a:tc>
                <a:tc>
                  <a:txBody>
                    <a:bodyPr/>
                    <a:lstStyle/>
                    <a:p>
                      <a:pPr indent="0" lvl="0" marL="0" rtl="0" algn="ctr">
                        <a:spcBef>
                          <a:spcPts val="0"/>
                        </a:spcBef>
                        <a:spcAft>
                          <a:spcPts val="0"/>
                        </a:spcAft>
                        <a:buNone/>
                      </a:pPr>
                      <a:r>
                        <a:rPr b="1" lang="en" sz="1200">
                          <a:latin typeface="Inter"/>
                          <a:ea typeface="Inter"/>
                          <a:cs typeface="Inter"/>
                          <a:sym typeface="Inter"/>
                        </a:rPr>
                        <a:t>Key Evidence</a:t>
                      </a:r>
                      <a:endParaRPr b="1" sz="1200">
                        <a:latin typeface="Inter"/>
                        <a:ea typeface="Inter"/>
                        <a:cs typeface="Inter"/>
                        <a:sym typeface="Inter"/>
                      </a:endParaRPr>
                    </a:p>
                  </a:txBody>
                  <a:tcPr marT="91425" marB="91425" marR="91425" marL="91425">
                    <a:solidFill>
                      <a:srgbClr val="CCCCCC"/>
                    </a:solidFill>
                  </a:tcPr>
                </a:tc>
                <a:tc>
                  <a:txBody>
                    <a:bodyPr/>
                    <a:lstStyle/>
                    <a:p>
                      <a:pPr indent="0" lvl="0" marL="0" rtl="0" algn="ctr">
                        <a:spcBef>
                          <a:spcPts val="0"/>
                        </a:spcBef>
                        <a:spcAft>
                          <a:spcPts val="0"/>
                        </a:spcAft>
                        <a:buNone/>
                      </a:pPr>
                      <a:r>
                        <a:rPr b="1" lang="en" sz="1200">
                          <a:latin typeface="Inter"/>
                          <a:ea typeface="Inter"/>
                          <a:cs typeface="Inter"/>
                          <a:sym typeface="Inter"/>
                        </a:rPr>
                        <a:t>Summary</a:t>
                      </a:r>
                      <a:endParaRPr b="1" sz="1200">
                        <a:latin typeface="Inter"/>
                        <a:ea typeface="Inter"/>
                        <a:cs typeface="Inter"/>
                        <a:sym typeface="Inter"/>
                      </a:endParaRPr>
                    </a:p>
                  </a:txBody>
                  <a:tcPr marT="91425" marB="91425" marR="91425" marL="91425">
                    <a:solidFill>
                      <a:srgbClr val="CCCCCC"/>
                    </a:solidFill>
                  </a:tcPr>
                </a:tc>
              </a:tr>
              <a:tr h="1251425">
                <a:tc>
                  <a:txBody>
                    <a:bodyPr/>
                    <a:lstStyle/>
                    <a:p>
                      <a:pPr indent="0" lvl="0" marL="0" rtl="0" algn="ctr">
                        <a:spcBef>
                          <a:spcPts val="0"/>
                        </a:spcBef>
                        <a:spcAft>
                          <a:spcPts val="0"/>
                        </a:spcAft>
                        <a:buNone/>
                      </a:pPr>
                      <a:r>
                        <a:rPr b="1" lang="en" sz="1200">
                          <a:latin typeface="Inter"/>
                          <a:ea typeface="Inter"/>
                          <a:cs typeface="Inter"/>
                          <a:sym typeface="Inter"/>
                        </a:rPr>
                        <a:t>Civilizing Mission</a:t>
                      </a:r>
                      <a:endParaRPr b="1" sz="1200">
                        <a:latin typeface="Inter"/>
                        <a:ea typeface="Inter"/>
                        <a:cs typeface="Inter"/>
                        <a:sym typeface="Inter"/>
                      </a:endParaRPr>
                    </a:p>
                  </a:txBody>
                  <a:tcPr marT="91425" marB="91425" marR="91425" marL="91425" anchor="ctr"/>
                </a:tc>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r h="1251425">
                <a:tc>
                  <a:txBody>
                    <a:bodyPr/>
                    <a:lstStyle/>
                    <a:p>
                      <a:pPr indent="0" lvl="0" marL="0" rtl="0" algn="ctr">
                        <a:spcBef>
                          <a:spcPts val="0"/>
                        </a:spcBef>
                        <a:spcAft>
                          <a:spcPts val="0"/>
                        </a:spcAft>
                        <a:buNone/>
                      </a:pPr>
                      <a:r>
                        <a:rPr b="1" lang="en" sz="1200">
                          <a:latin typeface="Inter"/>
                          <a:ea typeface="Inter"/>
                          <a:cs typeface="Inter"/>
                          <a:sym typeface="Inter"/>
                        </a:rPr>
                        <a:t>Economic Gains</a:t>
                      </a:r>
                      <a:endParaRPr b="1" sz="1200">
                        <a:latin typeface="Inter"/>
                        <a:ea typeface="Inter"/>
                        <a:cs typeface="Inter"/>
                        <a:sym typeface="Inter"/>
                      </a:endParaRPr>
                    </a:p>
                  </a:txBody>
                  <a:tcPr marT="91425" marB="91425" marR="91425" marL="91425" anchor="ctr"/>
                </a:tc>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r h="1251425">
                <a:tc>
                  <a:txBody>
                    <a:bodyPr/>
                    <a:lstStyle/>
                    <a:p>
                      <a:pPr indent="0" lvl="0" marL="0" rtl="0" algn="ctr">
                        <a:spcBef>
                          <a:spcPts val="0"/>
                        </a:spcBef>
                        <a:spcAft>
                          <a:spcPts val="0"/>
                        </a:spcAft>
                        <a:buNone/>
                      </a:pPr>
                      <a:r>
                        <a:rPr b="1" lang="en" sz="1200">
                          <a:latin typeface="Inter"/>
                          <a:ea typeface="Inter"/>
                          <a:cs typeface="Inter"/>
                          <a:sym typeface="Inter"/>
                        </a:rPr>
                        <a:t>Political Power &amp; Nationalism</a:t>
                      </a:r>
                      <a:endParaRPr b="1" sz="1200">
                        <a:latin typeface="Inter"/>
                        <a:ea typeface="Inter"/>
                        <a:cs typeface="Inter"/>
                        <a:sym typeface="Inter"/>
                      </a:endParaRPr>
                    </a:p>
                  </a:txBody>
                  <a:tcPr marT="91425" marB="91425" marR="91425" marL="91425" anchor="ctr"/>
                </a:tc>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38" name="Shape 138"/>
        <p:cNvGrpSpPr/>
        <p:nvPr/>
      </p:nvGrpSpPr>
      <p:grpSpPr>
        <a:xfrm>
          <a:off x="0" y="0"/>
          <a:ext cx="0" cy="0"/>
          <a:chOff x="0" y="0"/>
          <a:chExt cx="0" cy="0"/>
        </a:xfrm>
      </p:grpSpPr>
      <p:sp>
        <p:nvSpPr>
          <p:cNvPr id="139" name="Google Shape;139;p20"/>
          <p:cNvSpPr txBox="1"/>
          <p:nvPr/>
        </p:nvSpPr>
        <p:spPr>
          <a:xfrm>
            <a:off x="0" y="0"/>
            <a:ext cx="7772400" cy="655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Imperialism Guided Notes (Exemplar)</a:t>
            </a:r>
            <a:endParaRPr sz="1900">
              <a:solidFill>
                <a:schemeClr val="dk1"/>
              </a:solidFill>
              <a:latin typeface="Halant"/>
              <a:ea typeface="Halant"/>
              <a:cs typeface="Halant"/>
              <a:sym typeface="Halant"/>
            </a:endParaRPr>
          </a:p>
        </p:txBody>
      </p:sp>
      <p:pic>
        <p:nvPicPr>
          <p:cNvPr id="140" name="Google Shape;140;p20"/>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41" name="Google Shape;141;p2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42" name="Google Shape;142;p20"/>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43" name="Google Shape;143;p20"/>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144" name="Google Shape;144;p20"/>
          <p:cNvSpPr txBox="1"/>
          <p:nvPr/>
        </p:nvSpPr>
        <p:spPr>
          <a:xfrm>
            <a:off x="594300" y="807688"/>
            <a:ext cx="6583800" cy="53565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Complete the guided notes while going through the Causes &amp; Justifications for Imperialism Presentation.</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None/>
            </a:pPr>
            <a:r>
              <a:t/>
            </a:r>
            <a:endParaRPr sz="1200">
              <a:solidFill>
                <a:schemeClr val="dk1"/>
              </a:solidFill>
              <a:latin typeface="Halant"/>
              <a:ea typeface="Halant"/>
              <a:cs typeface="Halant"/>
              <a:sym typeface="Halant"/>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Slide 2: Say-it-in-6: Define Imperialism in your own words.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200">
                <a:solidFill>
                  <a:schemeClr val="dk1"/>
                </a:solidFill>
                <a:latin typeface="Inter"/>
                <a:ea typeface="Inter"/>
                <a:cs typeface="Inter"/>
                <a:sym typeface="Inter"/>
              </a:rPr>
              <a:t>	</a:t>
            </a:r>
            <a:r>
              <a:rPr b="1" lang="en" sz="1200">
                <a:solidFill>
                  <a:srgbClr val="E95C3D"/>
                </a:solidFill>
                <a:latin typeface="Inter"/>
                <a:ea typeface="Inter"/>
                <a:cs typeface="Inter"/>
                <a:sym typeface="Inter"/>
              </a:rPr>
              <a:t>Strong nations control others for power</a:t>
            </a:r>
            <a:endParaRPr b="1" sz="1200">
              <a:solidFill>
                <a:srgbClr val="E95C3D"/>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Slide 3: Identify and explain 2 new technologies/ discoveries that made imperialism possible.</a:t>
            </a:r>
            <a:endParaRPr sz="1200">
              <a:solidFill>
                <a:schemeClr val="dk1"/>
              </a:solidFill>
              <a:latin typeface="Inter"/>
              <a:ea typeface="Inter"/>
              <a:cs typeface="Inter"/>
              <a:sym typeface="Inter"/>
            </a:endParaRPr>
          </a:p>
          <a:p>
            <a:pPr indent="-304800" lvl="0" marL="914400" rtl="0" algn="l">
              <a:lnSpc>
                <a:spcPct val="100000"/>
              </a:lnSpc>
              <a:spcBef>
                <a:spcPts val="0"/>
              </a:spcBef>
              <a:spcAft>
                <a:spcPts val="0"/>
              </a:spcAft>
              <a:buClr>
                <a:srgbClr val="E95C3D"/>
              </a:buClr>
              <a:buSzPts val="1200"/>
              <a:buFont typeface="Inter"/>
              <a:buChar char="●"/>
            </a:pPr>
            <a:r>
              <a:rPr b="1" lang="en" sz="1200">
                <a:solidFill>
                  <a:srgbClr val="E95C3D"/>
                </a:solidFill>
                <a:latin typeface="Inter"/>
                <a:ea typeface="Inter"/>
                <a:cs typeface="Inter"/>
                <a:sym typeface="Inter"/>
              </a:rPr>
              <a:t>Quinine treated malaria which let Europeans expand into areas that were previously too dangerous.</a:t>
            </a:r>
            <a:endParaRPr b="1" sz="1200">
              <a:solidFill>
                <a:srgbClr val="E95C3D"/>
              </a:solidFill>
              <a:latin typeface="Inter"/>
              <a:ea typeface="Inter"/>
              <a:cs typeface="Inter"/>
              <a:sym typeface="Inter"/>
            </a:endParaRPr>
          </a:p>
          <a:p>
            <a:pPr indent="-304800" lvl="0" marL="914400" rtl="0" algn="l">
              <a:lnSpc>
                <a:spcPct val="100000"/>
              </a:lnSpc>
              <a:spcBef>
                <a:spcPts val="0"/>
              </a:spcBef>
              <a:spcAft>
                <a:spcPts val="0"/>
              </a:spcAft>
              <a:buClr>
                <a:srgbClr val="E95C3D"/>
              </a:buClr>
              <a:buSzPts val="1200"/>
              <a:buFont typeface="Inter"/>
              <a:buChar char="●"/>
            </a:pPr>
            <a:r>
              <a:rPr b="1" lang="en" sz="1200">
                <a:solidFill>
                  <a:srgbClr val="E95C3D"/>
                </a:solidFill>
                <a:latin typeface="Inter"/>
                <a:ea typeface="Inter"/>
                <a:cs typeface="Inter"/>
                <a:sym typeface="Inter"/>
              </a:rPr>
              <a:t>Machine guns </a:t>
            </a:r>
            <a:r>
              <a:rPr b="1" lang="en" sz="1200">
                <a:solidFill>
                  <a:srgbClr val="E95C3D"/>
                </a:solidFill>
                <a:latin typeface="Inter"/>
                <a:ea typeface="Inter"/>
                <a:cs typeface="Inter"/>
                <a:sym typeface="Inter"/>
              </a:rPr>
              <a:t>facilitated</a:t>
            </a:r>
            <a:r>
              <a:rPr b="1" lang="en" sz="1200">
                <a:solidFill>
                  <a:srgbClr val="E95C3D"/>
                </a:solidFill>
                <a:latin typeface="Inter"/>
                <a:ea typeface="Inter"/>
                <a:cs typeface="Inter"/>
                <a:sym typeface="Inter"/>
              </a:rPr>
              <a:t> military dominance</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Slide 4: Explain each motivation for imperialism in your own words.</a:t>
            </a:r>
            <a:endParaRPr sz="1200">
              <a:solidFill>
                <a:schemeClr val="dk1"/>
              </a:solidFill>
              <a:latin typeface="Inter"/>
              <a:ea typeface="Inter"/>
              <a:cs typeface="Inter"/>
              <a:sym typeface="Inter"/>
            </a:endParaRPr>
          </a:p>
          <a:p>
            <a:pPr indent="-304800" lvl="0" marL="914400" rtl="0" algn="l">
              <a:lnSpc>
                <a:spcPct val="100000"/>
              </a:lnSpc>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Economic Resources: </a:t>
            </a:r>
            <a:r>
              <a:rPr b="1" lang="en" sz="1200">
                <a:solidFill>
                  <a:srgbClr val="E95C3D"/>
                </a:solidFill>
                <a:latin typeface="Inter"/>
                <a:ea typeface="Inter"/>
                <a:cs typeface="Inter"/>
                <a:sym typeface="Inter"/>
              </a:rPr>
              <a:t>Imperial powers took over lands to extract raw materials, access new markets, and increase their wealth.</a:t>
            </a:r>
            <a:endParaRPr sz="1200">
              <a:solidFill>
                <a:schemeClr val="dk1"/>
              </a:solidFill>
              <a:latin typeface="Inter"/>
              <a:ea typeface="Inter"/>
              <a:cs typeface="Inter"/>
              <a:sym typeface="Inter"/>
            </a:endParaRPr>
          </a:p>
          <a:p>
            <a:pPr indent="-304800" lvl="0" marL="914400" rtl="0" algn="l">
              <a:lnSpc>
                <a:spcPct val="100000"/>
              </a:lnSpc>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Political Power: </a:t>
            </a:r>
            <a:r>
              <a:rPr b="1" lang="en" sz="1200">
                <a:solidFill>
                  <a:srgbClr val="E95C3D"/>
                </a:solidFill>
                <a:latin typeface="Inter"/>
                <a:ea typeface="Inter"/>
                <a:cs typeface="Inter"/>
                <a:sym typeface="Inter"/>
              </a:rPr>
              <a:t>Nations expanded their empires to compete with rivals, strengthen their military, and increase global influences.</a:t>
            </a:r>
            <a:endParaRPr sz="1200">
              <a:solidFill>
                <a:schemeClr val="dk1"/>
              </a:solidFill>
              <a:latin typeface="Inter"/>
              <a:ea typeface="Inter"/>
              <a:cs typeface="Inter"/>
              <a:sym typeface="Inter"/>
            </a:endParaRPr>
          </a:p>
          <a:p>
            <a:pPr indent="-304800" lvl="0" marL="914400" rtl="0" algn="l">
              <a:lnSpc>
                <a:spcPct val="100000"/>
              </a:lnSpc>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“Civilizing Mission”: </a:t>
            </a:r>
            <a:r>
              <a:rPr b="1" lang="en" sz="1200">
                <a:solidFill>
                  <a:srgbClr val="E95C3D"/>
                </a:solidFill>
                <a:latin typeface="Inter"/>
                <a:ea typeface="Inter"/>
                <a:cs typeface="Inter"/>
                <a:sym typeface="Inter"/>
              </a:rPr>
              <a:t>Imperialists justified rule by claiming they were spreading Western culture, religion, and education to improve societies.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Slides 6-9: Complete the Notice, Wonder, Think Chart below based on the pages you see of “An ABC for Baby Patriots.”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p:txBody>
      </p:sp>
      <p:graphicFrame>
        <p:nvGraphicFramePr>
          <p:cNvPr id="145" name="Google Shape;145;p20"/>
          <p:cNvGraphicFramePr/>
          <p:nvPr/>
        </p:nvGraphicFramePr>
        <p:xfrm>
          <a:off x="487925" y="5741325"/>
          <a:ext cx="3000000" cy="3000000"/>
        </p:xfrm>
        <a:graphic>
          <a:graphicData uri="http://schemas.openxmlformats.org/drawingml/2006/table">
            <a:tbl>
              <a:tblPr>
                <a:noFill/>
                <a:tableStyleId>{608CFDDA-17D1-4361-A11E-C0039C62C24F}</a:tableStyleId>
              </a:tblPr>
              <a:tblGrid>
                <a:gridCol w="2235500"/>
                <a:gridCol w="2295525"/>
                <a:gridCol w="2265525"/>
              </a:tblGrid>
              <a:tr h="603475">
                <a:tc>
                  <a:txBody>
                    <a:bodyPr/>
                    <a:lstStyle/>
                    <a:p>
                      <a:pPr indent="0" lvl="0" marL="0" rtl="0" algn="l">
                        <a:spcBef>
                          <a:spcPts val="0"/>
                        </a:spcBef>
                        <a:spcAft>
                          <a:spcPts val="0"/>
                        </a:spcAft>
                        <a:buNone/>
                      </a:pPr>
                      <a:r>
                        <a:rPr b="1" lang="en" sz="1200">
                          <a:latin typeface="Inter"/>
                          <a:ea typeface="Inter"/>
                          <a:cs typeface="Inter"/>
                          <a:sym typeface="Inter"/>
                        </a:rPr>
                        <a:t>Notice:</a:t>
                      </a:r>
                      <a:r>
                        <a:rPr lang="en" sz="1200">
                          <a:latin typeface="Inter"/>
                          <a:ea typeface="Inter"/>
                          <a:cs typeface="Inter"/>
                          <a:sym typeface="Inter"/>
                        </a:rPr>
                        <a:t> What do you notice about how imperialism is portrayed in these images?</a:t>
                      </a:r>
                      <a:endParaRPr sz="1200">
                        <a:latin typeface="Inter"/>
                        <a:ea typeface="Inter"/>
                        <a:cs typeface="Inter"/>
                        <a:sym typeface="Inter"/>
                      </a:endParaRPr>
                    </a:p>
                  </a:txBody>
                  <a:tcPr marT="91425" marB="91425" marR="91425" marL="91425" anchor="ctr"/>
                </a:tc>
                <a:tc gridSpan="2">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Patriotism and loyalty to the empire are encouraged from a young age.</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91425" marB="91425" marR="91425" marL="91425"/>
                </a:tc>
                <a:tc hMerge="1"/>
              </a:tr>
              <a:tr h="603475">
                <a:tc>
                  <a:txBody>
                    <a:bodyPr/>
                    <a:lstStyle/>
                    <a:p>
                      <a:pPr indent="0" lvl="0" marL="0" rtl="0" algn="l">
                        <a:spcBef>
                          <a:spcPts val="0"/>
                        </a:spcBef>
                        <a:spcAft>
                          <a:spcPts val="0"/>
                        </a:spcAft>
                        <a:buNone/>
                      </a:pPr>
                      <a:r>
                        <a:rPr b="1" lang="en" sz="1200">
                          <a:latin typeface="Inter"/>
                          <a:ea typeface="Inter"/>
                          <a:cs typeface="Inter"/>
                          <a:sym typeface="Inter"/>
                        </a:rPr>
                        <a:t>Wonder:</a:t>
                      </a:r>
                      <a:r>
                        <a:rPr lang="en" sz="1200">
                          <a:latin typeface="Inter"/>
                          <a:ea typeface="Inter"/>
                          <a:cs typeface="Inter"/>
                          <a:sym typeface="Inter"/>
                        </a:rPr>
                        <a:t> What questions do you have about these book pages?</a:t>
                      </a:r>
                      <a:endParaRPr sz="1200">
                        <a:latin typeface="Inter"/>
                        <a:ea typeface="Inter"/>
                        <a:cs typeface="Inter"/>
                        <a:sym typeface="Inter"/>
                      </a:endParaRPr>
                    </a:p>
                  </a:txBody>
                  <a:tcPr marT="91425" marB="91425" marR="91425" marL="91425" anchor="ctr"/>
                </a:tc>
                <a:tc gridSpan="2">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Was this book widely used in British schools, and who was the intended audience?</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91425" marB="91425" marR="91425" marL="91425"/>
                </a:tc>
                <a:tc hMerge="1"/>
              </a:tr>
              <a:tr h="100000">
                <a:tc>
                  <a:txBody>
                    <a:bodyPr/>
                    <a:lstStyle/>
                    <a:p>
                      <a:pPr indent="0" lvl="0" marL="0" rtl="0" algn="l">
                        <a:spcBef>
                          <a:spcPts val="0"/>
                        </a:spcBef>
                        <a:spcAft>
                          <a:spcPts val="0"/>
                        </a:spcAft>
                        <a:buNone/>
                      </a:pPr>
                      <a:r>
                        <a:rPr b="1" lang="en" sz="1200">
                          <a:latin typeface="Inter"/>
                          <a:ea typeface="Inter"/>
                          <a:cs typeface="Inter"/>
                          <a:sym typeface="Inter"/>
                        </a:rPr>
                        <a:t>Think:</a:t>
                      </a:r>
                      <a:r>
                        <a:rPr lang="en" sz="1200">
                          <a:latin typeface="Inter"/>
                          <a:ea typeface="Inter"/>
                          <a:cs typeface="Inter"/>
                          <a:sym typeface="Inter"/>
                        </a:rPr>
                        <a:t> What do you think is the purpose of this book? Why?</a:t>
                      </a:r>
                      <a:endParaRPr sz="1200">
                        <a:latin typeface="Inter"/>
                        <a:ea typeface="Inter"/>
                        <a:cs typeface="Inter"/>
                        <a:sym typeface="Inter"/>
                      </a:endParaRPr>
                    </a:p>
                  </a:txBody>
                  <a:tcPr marT="91425" marB="91425" marR="91425" marL="91425" anchor="ctr"/>
                </a:tc>
                <a:tc gridSpan="2">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The purpose of this book was to instill pride in the British Empire and reinforce imperialist values in children. The book reflects how imperialist ideas were normalized and passed down through education and culture.</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91425" marB="91425" marR="91425" marL="91425"/>
                </a:tc>
                <a:tc hMerge="1"/>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49" name="Shape 149"/>
        <p:cNvGrpSpPr/>
        <p:nvPr/>
      </p:nvGrpSpPr>
      <p:grpSpPr>
        <a:xfrm>
          <a:off x="0" y="0"/>
          <a:ext cx="0" cy="0"/>
          <a:chOff x="0" y="0"/>
          <a:chExt cx="0" cy="0"/>
        </a:xfrm>
      </p:grpSpPr>
      <p:sp>
        <p:nvSpPr>
          <p:cNvPr id="150" name="Google Shape;150;p21"/>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Civilizing Mission- Discussion Questions</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Imperialism (Exemplar)</a:t>
            </a:r>
            <a:endParaRPr sz="25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51" name="Google Shape;151;p21"/>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152" name="Google Shape;152;p21"/>
          <p:cNvSpPr txBox="1"/>
          <p:nvPr/>
        </p:nvSpPr>
        <p:spPr>
          <a:xfrm>
            <a:off x="469050" y="12155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Use the primary and secondary sources to answer the discussion questions below with your group. </a:t>
            </a:r>
            <a:endParaRPr/>
          </a:p>
        </p:txBody>
      </p:sp>
      <p:graphicFrame>
        <p:nvGraphicFramePr>
          <p:cNvPr id="153" name="Google Shape;153;p21"/>
          <p:cNvGraphicFramePr/>
          <p:nvPr/>
        </p:nvGraphicFramePr>
        <p:xfrm>
          <a:off x="469041" y="1781035"/>
          <a:ext cx="3000000" cy="3000000"/>
        </p:xfrm>
        <a:graphic>
          <a:graphicData uri="http://schemas.openxmlformats.org/drawingml/2006/table">
            <a:tbl>
              <a:tblPr>
                <a:noFill/>
                <a:tableStyleId>{B9460F7A-2532-48CD-8206-937563D688BC}</a:tableStyleId>
              </a:tblPr>
              <a:tblGrid>
                <a:gridCol w="2266425"/>
                <a:gridCol w="1662050"/>
                <a:gridCol w="2905850"/>
              </a:tblGrid>
              <a:tr h="350050">
                <a:tc gridSpan="3" rowSpan="2">
                  <a:txBody>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1: The White Man’s Burden by Rudyard Kipling.</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does Kipling describe imperialism as a “burden” to the “white man”?</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Kipling portrays imperialism as a difficult yet noble duty, where Europeans must "serve" and "civilize" non-Europeans, despite resistance and hardship.</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2: Pears’ Soap Advertisement, 1884.</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are</a:t>
                      </a:r>
                      <a:r>
                        <a:rPr lang="en" sz="1200">
                          <a:solidFill>
                            <a:schemeClr val="dk1"/>
                          </a:solidFill>
                          <a:latin typeface="Inter"/>
                          <a:ea typeface="Inter"/>
                          <a:cs typeface="Inter"/>
                          <a:sym typeface="Inter"/>
                        </a:rPr>
                        <a:t> racism and imperialism connected based on this ad for Pears’ Soap.</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The ad suggests that using soap can “cleanse” non-European people, equating physical cleanliness with racial superiority.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does the child that was “cleaned” by the soap react? Why do you think this reaction is important to understanding the purpose and audience of this ad?</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The child appears content and transformed, reinforcing the idea that Western influence is beneficial. This reaction was meant to convince European audiences that their imperial rule was improving the lives of colonized people.</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3: Pears’ Soap Advertisement, 1899.</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is a</a:t>
                      </a:r>
                      <a:r>
                        <a:rPr lang="en" sz="1200">
                          <a:solidFill>
                            <a:schemeClr val="dk1"/>
                          </a:solidFill>
                          <a:latin typeface="Inter"/>
                          <a:ea typeface="Inter"/>
                          <a:cs typeface="Inter"/>
                          <a:sym typeface="Inter"/>
                        </a:rPr>
                        <a:t> soap advertisement related to the “civilizing” goal of imperialism?</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The advertisement promotes the idea that European products—like soap—were essential tools in "civilizing" non-European societies, reinforcing racial hierarchies and justifying imperial expansion.</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4: Political Cartoon, “The White Man’s Burden.”</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Explain how this cartoon ties the “white man’s burden” to the “civilizing mission.”</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The cartoon depicts Uncle Sam (U.S.) and John Bull (Britain) carrying indigenous people up a mountain labeled “Civilization,” implying that imperialism was a selfless act of helping "barbaric" societies progress.</a:t>
                      </a:r>
                      <a:endParaRPr b="1" sz="1300">
                        <a:solidFill>
                          <a:srgbClr val="E95C3D"/>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5: “Japanese Colonial Ideology in Korea” by Yi Wei.</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did the Japanese use both a sense of similarity and difference between the Koreans and Japanese to justify their imperialism?</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Japanese scholars claimed that Koreans and Japanese were racially similar, but that Koreans were less advanced and needed Japanese leadership.</a:t>
                      </a:r>
                      <a:endParaRPr b="1" sz="1300">
                        <a:solidFill>
                          <a:srgbClr val="E95C3D"/>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is sanitation tied back to the idea of the “civilizing mission”?</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Japan justified imperial rule in Korea by enforcing sanitary regulations, arguing that Korean hygiene was inferior.</a:t>
                      </a:r>
                      <a:endParaRPr b="1" sz="1300">
                        <a:solidFill>
                          <a:srgbClr val="E95C3D"/>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pic>
        <p:nvPicPr>
          <p:cNvPr id="154" name="Google Shape;154;p21"/>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55" name="Google Shape;155;p21"/>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56" name="Google Shape;156;p21"/>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