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CEED7DFB-2D38-4DC8-B48C-A322240227DB}">
  <a:tblStyle styleId="{CEED7DFB-2D38-4DC8-B48C-A322240227DB}"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80820281-70F5-403B-9440-F39203D71A70}"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36fe042842_1_12: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36fe042842_1_1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422dc10c5a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422dc10c5a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30da129935_0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30da129935_0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{CEED7DFB-2D38-4DC8-B48C-A322240227DB}</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457200" marR="0" rtl="0" algn="r">
                        <a:spcBef>
                          <a:spcPts val="0"/>
                        </a:spcBef>
                        <a:spcAft>
                          <a:spcPts val="0"/>
                        </a:spcAft>
                        <a:buNone/>
                      </a:pPr>
                      <a:r>
                        <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26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{CEED7DFB-2D38-4DC8-B48C-A322240227DB}</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 system of oppression that aims to displace a population and replace it with a new immigrant population</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500">
                          <a:latin typeface="Inter"/>
                          <a:ea typeface="Inter"/>
                          <a:cs typeface="Inter"/>
                          <a:sym typeface="Inter"/>
                        </a:rPr>
                        <a:t>“The objective of settler colonialism is to terminate Indigenous peoples as nations… to make the land available to European settlers. Extermination and assimilation are the methods used.”</a:t>
                      </a:r>
                      <a:endParaRPr sz="1500">
                        <a:latin typeface="Inter"/>
                        <a:ea typeface="Inter"/>
                        <a:cs typeface="Inter"/>
                        <a:sym typeface="Inter"/>
                      </a:endParaRPr>
                    </a:p>
                    <a:p>
                      <a:pPr indent="-323850" lvl="0" marL="457200" marR="0" rtl="0" algn="r">
                        <a:spcBef>
                          <a:spcPts val="0"/>
                        </a:spcBef>
                        <a:spcAft>
                          <a:spcPts val="0"/>
                        </a:spcAft>
                        <a:buSzPts val="1500"/>
                        <a:buFont typeface="Inter"/>
                        <a:buChar char="-"/>
                      </a:pPr>
                      <a:r>
                        <a:rPr lang="en" sz="1500">
                          <a:latin typeface="Inter"/>
                          <a:ea typeface="Inter"/>
                          <a:cs typeface="Inter"/>
                          <a:sym typeface="Inter"/>
                        </a:rPr>
                        <a:t>Roxanne Dunbar-Ortiz, </a:t>
                      </a:r>
                      <a:r>
                        <a:rPr i="1" lang="en" sz="1500">
                          <a:latin typeface="Inter"/>
                          <a:ea typeface="Inter"/>
                          <a:cs typeface="Inter"/>
                          <a:sym typeface="Inter"/>
                        </a:rPr>
                        <a:t>Not “A Nation of Immigrants”: Settler Colonialism, White Supremacy, and a History of </a:t>
                      </a:r>
                      <a:endParaRPr i="1" sz="1500">
                        <a:latin typeface="Inter"/>
                        <a:ea typeface="Inter"/>
                        <a:cs typeface="Inter"/>
                        <a:sym typeface="Inter"/>
                      </a:endParaRPr>
                    </a:p>
                    <a:p>
                      <a:pPr indent="0" lvl="0" marL="457200" marR="0" rtl="0" algn="r">
                        <a:spcBef>
                          <a:spcPts val="0"/>
                        </a:spcBef>
                        <a:spcAft>
                          <a:spcPts val="0"/>
                        </a:spcAft>
                        <a:buNone/>
                      </a:pPr>
                      <a:r>
                        <a:rPr i="1" lang="en" sz="1500">
                          <a:latin typeface="Inter"/>
                          <a:ea typeface="Inter"/>
                          <a:cs typeface="Inter"/>
                          <a:sym typeface="Inter"/>
                        </a:rPr>
                        <a:t>Erasure and Exclusion</a:t>
                      </a:r>
                      <a:r>
                        <a:rPr lang="en" sz="1500">
                          <a:latin typeface="Inter"/>
                          <a:ea typeface="Inter"/>
                          <a:cs typeface="Inter"/>
                          <a:sym typeface="Inter"/>
                        </a:rPr>
                        <a:t>, 2021.</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2600">
                <a:solidFill>
                  <a:schemeClr val="dk1"/>
                </a:solidFill>
                <a:latin typeface="Plus Jakarta Sans"/>
                <a:ea typeface="Plus Jakarta Sans"/>
                <a:cs typeface="Plus Jakarta Sans"/>
                <a:sym typeface="Plus Jakarta Sans"/>
              </a:rPr>
              <a:t>Settler Colonialism</a:t>
            </a:r>
            <a:endParaRPr b="1" sz="26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ph idx="2" type="body"/>
          </p:nvPr>
        </p:nvSpPr>
        <p:spPr>
          <a:xfrm>
            <a:off x="3898350" y="-47000"/>
            <a:ext cx="1347300" cy="341100"/>
          </a:xfrm>
          <a:prstGeom prst="rect">
            <a:avLst/>
          </a:prstGeom>
        </p:spPr>
        <p:txBody>
          <a:bodyPr anchorCtr="0" anchor="ctr" bIns="34275" lIns="68575" spcFirstLastPara="1" rIns="68575" wrap="square" tIns="34275">
            <a:normAutofit/>
          </a:bodyPr>
          <a:lstStyle/>
          <a:p>
            <a:pPr indent="0" lvl="0" marL="0" rtl="0" algn="ctr">
              <a:spcBef>
                <a:spcPts val="800"/>
              </a:spcBef>
              <a:spcAft>
                <a:spcPts val="120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76" name="Google Shape;76;p16"/>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77" name="Google Shape;77;p16"/>
          <p:cNvGraphicFramePr/>
          <p:nvPr/>
        </p:nvGraphicFramePr>
        <p:xfrm>
          <a:off x="612375" y="713825"/>
          <a:ext cx="3000000" cy="3000000"/>
        </p:xfrm>
        <a:graphic>
          <a:graphicData uri="http://schemas.openxmlformats.org/drawingml/2006/table">
            <a:tbl>
              <a:tblPr>
                <a:noFill/>
                <a:tableStyleId>{80820281-70F5-403B-9440-F39203D71A70}</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Imperialism</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78" name="Google Shape;78;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