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0" r:id="rId5"/>
    <p:sldMasterId id="2147483671" r:id="rId6"/>
  </p:sldMasterIdLst>
  <p:notesMasterIdLst>
    <p:notesMasterId r:id="rId7"/>
  </p:notesMasterIdLst>
  <p:sldIdLst>
    <p:sldId id="256" r:id="rId8"/>
    <p:sldId id="257" r:id="rId9"/>
    <p:sldId id="258" r:id="rId10"/>
    <p:sldId id="259" r:id="rId11"/>
  </p:sldIdLst>
  <p:sldSz cy="10058400" cx="7772400"/>
  <p:notesSz cx="6858000" cy="9144000"/>
  <p:embeddedFontLst>
    <p:embeddedFont>
      <p:font typeface="Halant"/>
      <p:regular r:id="rId12"/>
      <p:bold r:id="rId13"/>
    </p:embeddedFont>
    <p:embeddedFont>
      <p:font typeface="Plus Jakarta Sans"/>
      <p:regular r:id="rId14"/>
      <p:bold r:id="rId15"/>
      <p:italic r:id="rId16"/>
      <p:boldItalic r:id="rId17"/>
    </p:embeddedFont>
    <p:embeddedFont>
      <p:font typeface="Inter"/>
      <p:regular r:id="rId18"/>
      <p:bold r:id="rId19"/>
      <p:italic r:id="rId20"/>
      <p:boldItalic r:id="rId21"/>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747775"/>
          </p15:clr>
        </p15:guide>
        <p15:guide id="2" pos="244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2F47B93D-A224-4111-950B-96FCC2F6E06A}">
  <a:tblStyle styleId="{2F47B93D-A224-4111-950B-96FCC2F6E06A}"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font" Target="fonts/Inter-italic.fntdata"/><Relationship Id="rId11" Type="http://schemas.openxmlformats.org/officeDocument/2006/relationships/slide" Target="slides/slide4.xml"/><Relationship Id="rId10" Type="http://schemas.openxmlformats.org/officeDocument/2006/relationships/slide" Target="slides/slide3.xml"/><Relationship Id="rId21" Type="http://schemas.openxmlformats.org/officeDocument/2006/relationships/font" Target="fonts/Inter-boldItalic.fntdata"/><Relationship Id="rId13" Type="http://schemas.openxmlformats.org/officeDocument/2006/relationships/font" Target="fonts/Halant-bold.fntdata"/><Relationship Id="rId12" Type="http://schemas.openxmlformats.org/officeDocument/2006/relationships/font" Target="fonts/Halant-regular.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19" Type="http://schemas.openxmlformats.org/officeDocument/2006/relationships/font" Target="fonts/Inter-bold.fntdata"/><Relationship Id="rId6" Type="http://schemas.openxmlformats.org/officeDocument/2006/relationships/slideMaster" Target="slideMasters/slideMaster2.xml"/><Relationship Id="rId18" Type="http://schemas.openxmlformats.org/officeDocument/2006/relationships/font" Target="fonts/Inter-regular.fntdata"/><Relationship Id="rId7" Type="http://schemas.openxmlformats.org/officeDocument/2006/relationships/notesMaster" Target="notesMasters/notesMaster1.xml"/><Relationship Id="rId8" Type="http://schemas.openxmlformats.org/officeDocument/2006/relationships/slide" Target="slides/slide1.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80" y="685800"/>
            <a:ext cx="2649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5" name="Shape 95"/>
        <p:cNvGrpSpPr/>
        <p:nvPr/>
      </p:nvGrpSpPr>
      <p:grpSpPr>
        <a:xfrm>
          <a:off x="0" y="0"/>
          <a:ext cx="0" cy="0"/>
          <a:chOff x="0" y="0"/>
          <a:chExt cx="0" cy="0"/>
        </a:xfrm>
      </p:grpSpPr>
      <p:sp>
        <p:nvSpPr>
          <p:cNvPr id="96" name="Google Shape;96;g338de349d59_0_29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97" name="Google Shape;97;g338de349d59_0_29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9" name="Shape 109"/>
        <p:cNvGrpSpPr/>
        <p:nvPr/>
      </p:nvGrpSpPr>
      <p:grpSpPr>
        <a:xfrm>
          <a:off x="0" y="0"/>
          <a:ext cx="0" cy="0"/>
          <a:chOff x="0" y="0"/>
          <a:chExt cx="0" cy="0"/>
        </a:xfrm>
      </p:grpSpPr>
      <p:sp>
        <p:nvSpPr>
          <p:cNvPr id="110" name="Google Shape;110;g338de349d59_0_304: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11" name="Google Shape;111;g338de349d59_0_30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0" name="Shape 120"/>
        <p:cNvGrpSpPr/>
        <p:nvPr/>
      </p:nvGrpSpPr>
      <p:grpSpPr>
        <a:xfrm>
          <a:off x="0" y="0"/>
          <a:ext cx="0" cy="0"/>
          <a:chOff x="0" y="0"/>
          <a:chExt cx="0" cy="0"/>
        </a:xfrm>
      </p:grpSpPr>
      <p:sp>
        <p:nvSpPr>
          <p:cNvPr id="121" name="Google Shape;121;g330684790fa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22" name="Google Shape;122;g330684790fa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4" name="Shape 134"/>
        <p:cNvGrpSpPr/>
        <p:nvPr/>
      </p:nvGrpSpPr>
      <p:grpSpPr>
        <a:xfrm>
          <a:off x="0" y="0"/>
          <a:ext cx="0" cy="0"/>
          <a:chOff x="0" y="0"/>
          <a:chExt cx="0" cy="0"/>
        </a:xfrm>
      </p:grpSpPr>
      <p:sp>
        <p:nvSpPr>
          <p:cNvPr id="135" name="Google Shape;135;g33388887c9c_0_8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36" name="Google Shape;136;g33388887c9c_0_8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54" name="Shape 54"/>
        <p:cNvGrpSpPr/>
        <p:nvPr/>
      </p:nvGrpSpPr>
      <p:grpSpPr>
        <a:xfrm>
          <a:off x="0" y="0"/>
          <a:ext cx="0" cy="0"/>
          <a:chOff x="0" y="0"/>
          <a:chExt cx="0" cy="0"/>
        </a:xfrm>
      </p:grpSpPr>
      <p:sp>
        <p:nvSpPr>
          <p:cNvPr id="55" name="Google Shape;55;p14"/>
          <p:cNvSpPr txBox="1"/>
          <p:nvPr>
            <p:ph type="ctrTitle"/>
          </p:nvPr>
        </p:nvSpPr>
        <p:spPr>
          <a:xfrm>
            <a:off x="264952" y="1456058"/>
            <a:ext cx="7242600" cy="40140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56" name="Google Shape;56;p14"/>
          <p:cNvSpPr txBox="1"/>
          <p:nvPr>
            <p:ph idx="1" type="subTitle"/>
          </p:nvPr>
        </p:nvSpPr>
        <p:spPr>
          <a:xfrm>
            <a:off x="264945" y="5542289"/>
            <a:ext cx="7242600" cy="15501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57" name="Google Shape;57;p14"/>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58" name="Shape 58"/>
        <p:cNvGrpSpPr/>
        <p:nvPr/>
      </p:nvGrpSpPr>
      <p:grpSpPr>
        <a:xfrm>
          <a:off x="0" y="0"/>
          <a:ext cx="0" cy="0"/>
          <a:chOff x="0" y="0"/>
          <a:chExt cx="0" cy="0"/>
        </a:xfrm>
      </p:grpSpPr>
      <p:sp>
        <p:nvSpPr>
          <p:cNvPr id="59" name="Google Shape;59;p15"/>
          <p:cNvSpPr txBox="1"/>
          <p:nvPr>
            <p:ph type="title"/>
          </p:nvPr>
        </p:nvSpPr>
        <p:spPr>
          <a:xfrm>
            <a:off x="264945" y="4206107"/>
            <a:ext cx="7242600" cy="16461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60" name="Google Shape;60;p15"/>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61" name="Shape 61"/>
        <p:cNvGrpSpPr/>
        <p:nvPr/>
      </p:nvGrpSpPr>
      <p:grpSpPr>
        <a:xfrm>
          <a:off x="0" y="0"/>
          <a:ext cx="0" cy="0"/>
          <a:chOff x="0" y="0"/>
          <a:chExt cx="0" cy="0"/>
        </a:xfrm>
      </p:grpSpPr>
      <p:sp>
        <p:nvSpPr>
          <p:cNvPr id="62" name="Google Shape;62;p16"/>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63" name="Google Shape;63;p16"/>
          <p:cNvSpPr txBox="1"/>
          <p:nvPr>
            <p:ph idx="1" type="body"/>
          </p:nvPr>
        </p:nvSpPr>
        <p:spPr>
          <a:xfrm>
            <a:off x="264945" y="2253729"/>
            <a:ext cx="7242600" cy="66810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64" name="Google Shape;64;p16"/>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65" name="Shape 65"/>
        <p:cNvGrpSpPr/>
        <p:nvPr/>
      </p:nvGrpSpPr>
      <p:grpSpPr>
        <a:xfrm>
          <a:off x="0" y="0"/>
          <a:ext cx="0" cy="0"/>
          <a:chOff x="0" y="0"/>
          <a:chExt cx="0" cy="0"/>
        </a:xfrm>
      </p:grpSpPr>
      <p:sp>
        <p:nvSpPr>
          <p:cNvPr id="66" name="Google Shape;66;p17"/>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67" name="Google Shape;67;p17"/>
          <p:cNvSpPr txBox="1"/>
          <p:nvPr>
            <p:ph idx="1" type="body"/>
          </p:nvPr>
        </p:nvSpPr>
        <p:spPr>
          <a:xfrm>
            <a:off x="264945" y="2253729"/>
            <a:ext cx="3399900" cy="66810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68" name="Google Shape;68;p17"/>
          <p:cNvSpPr txBox="1"/>
          <p:nvPr>
            <p:ph idx="2" type="body"/>
          </p:nvPr>
        </p:nvSpPr>
        <p:spPr>
          <a:xfrm>
            <a:off x="4107540" y="2253729"/>
            <a:ext cx="3399900" cy="66810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69" name="Google Shape;69;p17"/>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70" name="Shape 70"/>
        <p:cNvGrpSpPr/>
        <p:nvPr/>
      </p:nvGrpSpPr>
      <p:grpSpPr>
        <a:xfrm>
          <a:off x="0" y="0"/>
          <a:ext cx="0" cy="0"/>
          <a:chOff x="0" y="0"/>
          <a:chExt cx="0" cy="0"/>
        </a:xfrm>
      </p:grpSpPr>
      <p:sp>
        <p:nvSpPr>
          <p:cNvPr id="71" name="Google Shape;71;p18"/>
          <p:cNvSpPr txBox="1"/>
          <p:nvPr>
            <p:ph type="title"/>
          </p:nvPr>
        </p:nvSpPr>
        <p:spPr>
          <a:xfrm>
            <a:off x="264945" y="870271"/>
            <a:ext cx="7242600" cy="11199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72" name="Google Shape;72;p18"/>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73" name="Shape 73"/>
        <p:cNvGrpSpPr/>
        <p:nvPr/>
      </p:nvGrpSpPr>
      <p:grpSpPr>
        <a:xfrm>
          <a:off x="0" y="0"/>
          <a:ext cx="0" cy="0"/>
          <a:chOff x="0" y="0"/>
          <a:chExt cx="0" cy="0"/>
        </a:xfrm>
      </p:grpSpPr>
      <p:sp>
        <p:nvSpPr>
          <p:cNvPr id="74" name="Google Shape;74;p19"/>
          <p:cNvSpPr txBox="1"/>
          <p:nvPr>
            <p:ph type="title"/>
          </p:nvPr>
        </p:nvSpPr>
        <p:spPr>
          <a:xfrm>
            <a:off x="264945" y="1086507"/>
            <a:ext cx="2386800" cy="1477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75" name="Google Shape;75;p19"/>
          <p:cNvSpPr txBox="1"/>
          <p:nvPr>
            <p:ph idx="1" type="body"/>
          </p:nvPr>
        </p:nvSpPr>
        <p:spPr>
          <a:xfrm>
            <a:off x="264945" y="2717440"/>
            <a:ext cx="2386800" cy="6217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76" name="Google Shape;76;p19"/>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77" name="Shape 77"/>
        <p:cNvGrpSpPr/>
        <p:nvPr/>
      </p:nvGrpSpPr>
      <p:grpSpPr>
        <a:xfrm>
          <a:off x="0" y="0"/>
          <a:ext cx="0" cy="0"/>
          <a:chOff x="0" y="0"/>
          <a:chExt cx="0" cy="0"/>
        </a:xfrm>
      </p:grpSpPr>
      <p:sp>
        <p:nvSpPr>
          <p:cNvPr id="78" name="Google Shape;78;p20"/>
          <p:cNvSpPr txBox="1"/>
          <p:nvPr>
            <p:ph type="title"/>
          </p:nvPr>
        </p:nvSpPr>
        <p:spPr>
          <a:xfrm>
            <a:off x="416713" y="880293"/>
            <a:ext cx="5412600" cy="7999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79" name="Google Shape;79;p20"/>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80" name="Shape 80"/>
        <p:cNvGrpSpPr/>
        <p:nvPr/>
      </p:nvGrpSpPr>
      <p:grpSpPr>
        <a:xfrm>
          <a:off x="0" y="0"/>
          <a:ext cx="0" cy="0"/>
          <a:chOff x="0" y="0"/>
          <a:chExt cx="0" cy="0"/>
        </a:xfrm>
      </p:grpSpPr>
      <p:sp>
        <p:nvSpPr>
          <p:cNvPr id="81" name="Google Shape;81;p21"/>
          <p:cNvSpPr/>
          <p:nvPr/>
        </p:nvSpPr>
        <p:spPr>
          <a:xfrm>
            <a:off x="3886200" y="-244"/>
            <a:ext cx="3886200" cy="10058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82" name="Google Shape;82;p21"/>
          <p:cNvSpPr txBox="1"/>
          <p:nvPr>
            <p:ph type="title"/>
          </p:nvPr>
        </p:nvSpPr>
        <p:spPr>
          <a:xfrm>
            <a:off x="225675" y="2411542"/>
            <a:ext cx="3438300" cy="28986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83" name="Google Shape;83;p21"/>
          <p:cNvSpPr txBox="1"/>
          <p:nvPr>
            <p:ph idx="1" type="subTitle"/>
          </p:nvPr>
        </p:nvSpPr>
        <p:spPr>
          <a:xfrm>
            <a:off x="225675" y="5481569"/>
            <a:ext cx="3438300" cy="2415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84" name="Google Shape;84;p21"/>
          <p:cNvSpPr txBox="1"/>
          <p:nvPr>
            <p:ph idx="2" type="body"/>
          </p:nvPr>
        </p:nvSpPr>
        <p:spPr>
          <a:xfrm>
            <a:off x="4198575" y="1415969"/>
            <a:ext cx="3261600" cy="72261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85" name="Google Shape;85;p21"/>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86" name="Shape 86"/>
        <p:cNvGrpSpPr/>
        <p:nvPr/>
      </p:nvGrpSpPr>
      <p:grpSpPr>
        <a:xfrm>
          <a:off x="0" y="0"/>
          <a:ext cx="0" cy="0"/>
          <a:chOff x="0" y="0"/>
          <a:chExt cx="0" cy="0"/>
        </a:xfrm>
      </p:grpSpPr>
      <p:sp>
        <p:nvSpPr>
          <p:cNvPr id="87" name="Google Shape;87;p22"/>
          <p:cNvSpPr txBox="1"/>
          <p:nvPr>
            <p:ph idx="1" type="body"/>
          </p:nvPr>
        </p:nvSpPr>
        <p:spPr>
          <a:xfrm>
            <a:off x="264945" y="8273124"/>
            <a:ext cx="5099100" cy="11832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88" name="Google Shape;88;p22"/>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89" name="Shape 89"/>
        <p:cNvGrpSpPr/>
        <p:nvPr/>
      </p:nvGrpSpPr>
      <p:grpSpPr>
        <a:xfrm>
          <a:off x="0" y="0"/>
          <a:ext cx="0" cy="0"/>
          <a:chOff x="0" y="0"/>
          <a:chExt cx="0" cy="0"/>
        </a:xfrm>
      </p:grpSpPr>
      <p:sp>
        <p:nvSpPr>
          <p:cNvPr id="90" name="Google Shape;90;p23"/>
          <p:cNvSpPr txBox="1"/>
          <p:nvPr>
            <p:ph hasCustomPrompt="1" type="title"/>
          </p:nvPr>
        </p:nvSpPr>
        <p:spPr>
          <a:xfrm>
            <a:off x="264945" y="2163089"/>
            <a:ext cx="7242600" cy="38397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91" name="Google Shape;91;p23"/>
          <p:cNvSpPr txBox="1"/>
          <p:nvPr>
            <p:ph idx="1" type="body"/>
          </p:nvPr>
        </p:nvSpPr>
        <p:spPr>
          <a:xfrm>
            <a:off x="264945" y="6164351"/>
            <a:ext cx="7242600" cy="25437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92" name="Google Shape;92;p23"/>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93" name="Shape 93"/>
        <p:cNvGrpSpPr/>
        <p:nvPr/>
      </p:nvGrpSpPr>
      <p:grpSpPr>
        <a:xfrm>
          <a:off x="0" y="0"/>
          <a:ext cx="0" cy="0"/>
          <a:chOff x="0" y="0"/>
          <a:chExt cx="0" cy="0"/>
        </a:xfrm>
      </p:grpSpPr>
      <p:sp>
        <p:nvSpPr>
          <p:cNvPr id="94" name="Google Shape;94;p24"/>
          <p:cNvSpPr txBox="1"/>
          <p:nvPr>
            <p:ph idx="12" type="sldNum"/>
          </p:nvPr>
        </p:nvSpPr>
        <p:spPr>
          <a:xfrm>
            <a:off x="7201589" y="9119180"/>
            <a:ext cx="466200" cy="7698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8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7999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11" Type="http://schemas.openxmlformats.org/officeDocument/2006/relationships/slideLayout" Target="../slideLayouts/slideLayout22.xml"/><Relationship Id="rId10" Type="http://schemas.openxmlformats.org/officeDocument/2006/relationships/slideLayout" Target="../slideLayouts/slideLayout21.xml"/><Relationship Id="rId12" Type="http://schemas.openxmlformats.org/officeDocument/2006/relationships/theme" Target="../theme/theme3.xml"/><Relationship Id="rId9" Type="http://schemas.openxmlformats.org/officeDocument/2006/relationships/slideLayout" Target="../slideLayouts/slideLayout20.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199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7201589" y="9119180"/>
            <a:ext cx="466500" cy="7698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0" name="Shape 50"/>
        <p:cNvGrpSpPr/>
        <p:nvPr/>
      </p:nvGrpSpPr>
      <p:grpSpPr>
        <a:xfrm>
          <a:off x="0" y="0"/>
          <a:ext cx="0" cy="0"/>
          <a:chOff x="0" y="0"/>
          <a:chExt cx="0" cy="0"/>
        </a:xfrm>
      </p:grpSpPr>
      <p:sp>
        <p:nvSpPr>
          <p:cNvPr id="51" name="Google Shape;51;p13"/>
          <p:cNvSpPr txBox="1"/>
          <p:nvPr>
            <p:ph type="title"/>
          </p:nvPr>
        </p:nvSpPr>
        <p:spPr>
          <a:xfrm>
            <a:off x="264945" y="870271"/>
            <a:ext cx="7242600" cy="11199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52" name="Google Shape;52;p13"/>
          <p:cNvSpPr txBox="1"/>
          <p:nvPr>
            <p:ph idx="1" type="body"/>
          </p:nvPr>
        </p:nvSpPr>
        <p:spPr>
          <a:xfrm>
            <a:off x="264945" y="2253729"/>
            <a:ext cx="7242600" cy="66810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53" name="Google Shape;53;p13"/>
          <p:cNvSpPr txBox="1"/>
          <p:nvPr>
            <p:ph idx="12" type="sldNum"/>
          </p:nvPr>
        </p:nvSpPr>
        <p:spPr>
          <a:xfrm>
            <a:off x="7201589" y="9119180"/>
            <a:ext cx="466200" cy="7698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1.xml"/><Relationship Id="rId3" Type="http://schemas.openxmlformats.org/officeDocument/2006/relationships/image" Target="../media/image1.png"/><Relationship Id="rId4" Type="http://schemas.openxmlformats.org/officeDocument/2006/relationships/image" Target="../media/image2.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2.xml"/><Relationship Id="rId3" Type="http://schemas.openxmlformats.org/officeDocument/2006/relationships/image" Target="../media/image1.png"/><Relationship Id="rId4" Type="http://schemas.openxmlformats.org/officeDocument/2006/relationships/image" Target="../media/image2.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 Id="rId3" Type="http://schemas.openxmlformats.org/officeDocument/2006/relationships/image" Target="../media/image1.png"/><Relationship Id="rId4" Type="http://schemas.openxmlformats.org/officeDocument/2006/relationships/image" Target="../media/image2.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4.xml"/><Relationship Id="rId3" Type="http://schemas.openxmlformats.org/officeDocument/2006/relationships/image" Target="../media/image1.png"/><Relationship Id="rId4"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98" name="Shape 98"/>
        <p:cNvGrpSpPr/>
        <p:nvPr/>
      </p:nvGrpSpPr>
      <p:grpSpPr>
        <a:xfrm>
          <a:off x="0" y="0"/>
          <a:ext cx="0" cy="0"/>
          <a:chOff x="0" y="0"/>
          <a:chExt cx="0" cy="0"/>
        </a:xfrm>
      </p:grpSpPr>
      <p:sp>
        <p:nvSpPr>
          <p:cNvPr id="99" name="Google Shape;99;p25"/>
          <p:cNvSpPr txBox="1"/>
          <p:nvPr/>
        </p:nvSpPr>
        <p:spPr>
          <a:xfrm>
            <a:off x="0" y="0"/>
            <a:ext cx="7772400" cy="669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700">
                <a:solidFill>
                  <a:schemeClr val="dk1"/>
                </a:solidFill>
                <a:latin typeface="Halant"/>
                <a:ea typeface="Halant"/>
                <a:cs typeface="Halant"/>
                <a:sym typeface="Halant"/>
              </a:rPr>
              <a:t>Contextualization</a:t>
            </a:r>
            <a:endParaRPr sz="1700">
              <a:solidFill>
                <a:schemeClr val="dk1"/>
              </a:solidFill>
              <a:latin typeface="Halant"/>
              <a:ea typeface="Halant"/>
              <a:cs typeface="Halant"/>
              <a:sym typeface="Halant"/>
            </a:endParaRPr>
          </a:p>
          <a:p>
            <a:pPr indent="0" lvl="0" marL="0" rtl="0" algn="ctr">
              <a:spcBef>
                <a:spcPts val="0"/>
              </a:spcBef>
              <a:spcAft>
                <a:spcPts val="0"/>
              </a:spcAft>
              <a:buNone/>
            </a:pPr>
            <a:r>
              <a:rPr lang="en" sz="2200">
                <a:solidFill>
                  <a:schemeClr val="dk1"/>
                </a:solidFill>
                <a:latin typeface="Plus Jakarta Sans"/>
                <a:ea typeface="Plus Jakarta Sans"/>
                <a:cs typeface="Plus Jakarta Sans"/>
                <a:sym typeface="Plus Jakarta Sans"/>
              </a:rPr>
              <a:t>British Imperialism in India</a:t>
            </a:r>
            <a:endParaRPr sz="2200">
              <a:solidFill>
                <a:schemeClr val="dk1"/>
              </a:solidFill>
              <a:latin typeface="Plus Jakarta Sans"/>
              <a:ea typeface="Plus Jakarta Sans"/>
              <a:cs typeface="Plus Jakarta Sans"/>
              <a:sym typeface="Plus Jakarta Sans"/>
            </a:endParaRPr>
          </a:p>
        </p:txBody>
      </p:sp>
      <p:sp>
        <p:nvSpPr>
          <p:cNvPr id="100" name="Google Shape;100;p25"/>
          <p:cNvSpPr txBox="1"/>
          <p:nvPr/>
        </p:nvSpPr>
        <p:spPr>
          <a:xfrm>
            <a:off x="5542353" y="96369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pic>
        <p:nvPicPr>
          <p:cNvPr id="101" name="Google Shape;101;p25"/>
          <p:cNvPicPr preferRelativeResize="0"/>
          <p:nvPr/>
        </p:nvPicPr>
        <p:blipFill>
          <a:blip r:embed="rId3">
            <a:alphaModFix/>
          </a:blip>
          <a:stretch>
            <a:fillRect/>
          </a:stretch>
        </p:blipFill>
        <p:spPr>
          <a:xfrm>
            <a:off x="390131" y="9513171"/>
            <a:ext cx="431174" cy="431174"/>
          </a:xfrm>
          <a:prstGeom prst="rect">
            <a:avLst/>
          </a:prstGeom>
          <a:noFill/>
          <a:ln>
            <a:noFill/>
          </a:ln>
        </p:spPr>
      </p:pic>
      <p:sp>
        <p:nvSpPr>
          <p:cNvPr id="102" name="Google Shape;102;p25"/>
          <p:cNvSpPr txBox="1"/>
          <p:nvPr/>
        </p:nvSpPr>
        <p:spPr>
          <a:xfrm>
            <a:off x="2974875" y="96369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03" name="Google Shape;103;p25"/>
          <p:cNvPicPr preferRelativeResize="0"/>
          <p:nvPr/>
        </p:nvPicPr>
        <p:blipFill>
          <a:blip r:embed="rId4">
            <a:alphaModFix/>
          </a:blip>
          <a:stretch>
            <a:fillRect/>
          </a:stretch>
        </p:blipFill>
        <p:spPr>
          <a:xfrm>
            <a:off x="216272" y="154797"/>
            <a:ext cx="1056536" cy="438114"/>
          </a:xfrm>
          <a:prstGeom prst="rect">
            <a:avLst/>
          </a:prstGeom>
          <a:noFill/>
          <a:ln>
            <a:noFill/>
          </a:ln>
        </p:spPr>
      </p:pic>
      <p:sp>
        <p:nvSpPr>
          <p:cNvPr id="104" name="Google Shape;104;p25"/>
          <p:cNvSpPr txBox="1"/>
          <p:nvPr/>
        </p:nvSpPr>
        <p:spPr>
          <a:xfrm>
            <a:off x="390125" y="1029750"/>
            <a:ext cx="7033200" cy="5541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Halant"/>
                <a:ea typeface="Halant"/>
                <a:cs typeface="Halant"/>
                <a:sym typeface="Halant"/>
              </a:rPr>
              <a:t>Directions: </a:t>
            </a:r>
            <a:r>
              <a:rPr lang="en" sz="1200">
                <a:solidFill>
                  <a:schemeClr val="dk1"/>
                </a:solidFill>
                <a:latin typeface="Halant"/>
                <a:ea typeface="Halant"/>
                <a:cs typeface="Halant"/>
                <a:sym typeface="Halant"/>
              </a:rPr>
              <a:t>While reading the source below, use highlighters to annotate for phrases and sentences that answer the following question: </a:t>
            </a:r>
            <a:r>
              <a:rPr b="1" i="1" lang="en" sz="1200">
                <a:solidFill>
                  <a:schemeClr val="dk1"/>
                </a:solidFill>
                <a:latin typeface="Halant"/>
                <a:ea typeface="Halant"/>
                <a:cs typeface="Halant"/>
                <a:sym typeface="Halant"/>
              </a:rPr>
              <a:t>What were the motivations behind British imperialism in India?</a:t>
            </a:r>
            <a:endParaRPr sz="1300">
              <a:latin typeface="Halant"/>
              <a:ea typeface="Halant"/>
              <a:cs typeface="Halant"/>
              <a:sym typeface="Halant"/>
            </a:endParaRPr>
          </a:p>
        </p:txBody>
      </p:sp>
      <p:sp>
        <p:nvSpPr>
          <p:cNvPr id="105" name="Google Shape;105;p25"/>
          <p:cNvSpPr txBox="1"/>
          <p:nvPr/>
        </p:nvSpPr>
        <p:spPr>
          <a:xfrm>
            <a:off x="565350" y="6835788"/>
            <a:ext cx="6858000" cy="5541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 sz="1200">
                <a:solidFill>
                  <a:schemeClr val="dk1"/>
                </a:solidFill>
                <a:latin typeface="Halant"/>
                <a:ea typeface="Halant"/>
                <a:cs typeface="Halant"/>
                <a:sym typeface="Halant"/>
              </a:rPr>
              <a:t>After completing the reading, summarize the motivations for British imperialism in India using the sentence stem below.</a:t>
            </a:r>
            <a:endParaRPr sz="1200">
              <a:solidFill>
                <a:schemeClr val="dk1"/>
              </a:solidFill>
              <a:latin typeface="Halant"/>
              <a:ea typeface="Halant"/>
              <a:cs typeface="Halant"/>
              <a:sym typeface="Halant"/>
            </a:endParaRPr>
          </a:p>
        </p:txBody>
      </p:sp>
      <p:graphicFrame>
        <p:nvGraphicFramePr>
          <p:cNvPr id="106" name="Google Shape;106;p25"/>
          <p:cNvGraphicFramePr/>
          <p:nvPr/>
        </p:nvGraphicFramePr>
        <p:xfrm>
          <a:off x="681300" y="7404050"/>
          <a:ext cx="3000000" cy="3000000"/>
        </p:xfrm>
        <a:graphic>
          <a:graphicData uri="http://schemas.openxmlformats.org/drawingml/2006/table">
            <a:tbl>
              <a:tblPr>
                <a:noFill/>
                <a:tableStyleId>{2F47B93D-A224-4111-950B-96FCC2F6E06A}</a:tableStyleId>
              </a:tblPr>
              <a:tblGrid>
                <a:gridCol w="3313050"/>
                <a:gridCol w="3313050"/>
              </a:tblGrid>
              <a:tr h="302850">
                <a:tc>
                  <a:txBody>
                    <a:bodyPr/>
                    <a:lstStyle/>
                    <a:p>
                      <a:pPr indent="0" lvl="0" marL="0" rtl="0" algn="ctr">
                        <a:lnSpc>
                          <a:spcPct val="115000"/>
                        </a:lnSpc>
                        <a:spcBef>
                          <a:spcPts val="0"/>
                        </a:spcBef>
                        <a:spcAft>
                          <a:spcPts val="0"/>
                        </a:spcAft>
                        <a:buNone/>
                      </a:pPr>
                      <a:r>
                        <a:rPr b="1" lang="en" sz="1200">
                          <a:solidFill>
                            <a:schemeClr val="dk1"/>
                          </a:solidFill>
                          <a:latin typeface="Inter"/>
                          <a:ea typeface="Inter"/>
                          <a:cs typeface="Inter"/>
                          <a:sym typeface="Inter"/>
                        </a:rPr>
                        <a:t>Motivation #1</a:t>
                      </a:r>
                      <a:endParaRPr b="1" sz="1200">
                        <a:latin typeface="Inter"/>
                        <a:ea typeface="Inter"/>
                        <a:cs typeface="Inter"/>
                        <a:sym typeface="Inter"/>
                      </a:endParaRPr>
                    </a:p>
                  </a:txBody>
                  <a:tcPr marT="91425" marB="91425" marR="91425" marL="91425" anchor="ctr">
                    <a:solidFill>
                      <a:srgbClr val="D9D9D9"/>
                    </a:solidFill>
                  </a:tcPr>
                </a:tc>
                <a:tc>
                  <a:txBody>
                    <a:bodyPr/>
                    <a:lstStyle/>
                    <a:p>
                      <a:pPr indent="0" lvl="0" marL="0" rtl="0" algn="ctr">
                        <a:lnSpc>
                          <a:spcPct val="115000"/>
                        </a:lnSpc>
                        <a:spcBef>
                          <a:spcPts val="0"/>
                        </a:spcBef>
                        <a:spcAft>
                          <a:spcPts val="0"/>
                        </a:spcAft>
                        <a:buClr>
                          <a:schemeClr val="dk1"/>
                        </a:buClr>
                        <a:buSzPts val="1100"/>
                        <a:buFont typeface="Arial"/>
                        <a:buNone/>
                      </a:pPr>
                      <a:r>
                        <a:rPr b="1" lang="en" sz="1200">
                          <a:solidFill>
                            <a:schemeClr val="dk1"/>
                          </a:solidFill>
                          <a:latin typeface="Inter"/>
                          <a:ea typeface="Inter"/>
                          <a:cs typeface="Inter"/>
                          <a:sym typeface="Inter"/>
                        </a:rPr>
                        <a:t>Motivation #2</a:t>
                      </a:r>
                      <a:endParaRPr b="1" sz="1200">
                        <a:latin typeface="Inter"/>
                        <a:ea typeface="Inter"/>
                        <a:cs typeface="Inter"/>
                        <a:sym typeface="Inter"/>
                      </a:endParaRPr>
                    </a:p>
                  </a:txBody>
                  <a:tcPr marT="91425" marB="91425" marR="91425" marL="91425" anchor="ctr">
                    <a:solidFill>
                      <a:srgbClr val="D9D9D9"/>
                    </a:solidFill>
                  </a:tcPr>
                </a:tc>
              </a:tr>
              <a:tr h="1211475">
                <a:tc>
                  <a:txBody>
                    <a:bodyPr/>
                    <a:lstStyle/>
                    <a:p>
                      <a:pPr indent="0" lvl="0" marL="0" rtl="0" algn="l">
                        <a:spcBef>
                          <a:spcPts val="0"/>
                        </a:spcBef>
                        <a:spcAft>
                          <a:spcPts val="0"/>
                        </a:spcAft>
                        <a:buNone/>
                      </a:pPr>
                      <a:r>
                        <a:rPr b="1" lang="en" sz="1700">
                          <a:solidFill>
                            <a:schemeClr val="dk1"/>
                          </a:solidFill>
                          <a:latin typeface="Inter"/>
                          <a:ea typeface="Inter"/>
                          <a:cs typeface="Inter"/>
                          <a:sym typeface="Inter"/>
                        </a:rPr>
                        <a:t>______________________________</a:t>
                      </a:r>
                      <a:r>
                        <a:rPr lang="en" sz="1200">
                          <a:solidFill>
                            <a:schemeClr val="dk1"/>
                          </a:solidFill>
                          <a:latin typeface="Inter"/>
                          <a:ea typeface="Inter"/>
                          <a:cs typeface="Inter"/>
                          <a:sym typeface="Inter"/>
                        </a:rPr>
                        <a:t>motivated British imperialism in India because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rPr b="1" lang="en" sz="1700">
                          <a:solidFill>
                            <a:schemeClr val="dk1"/>
                          </a:solidFill>
                          <a:latin typeface="Inter"/>
                          <a:ea typeface="Inter"/>
                          <a:cs typeface="Inter"/>
                          <a:sym typeface="Inter"/>
                        </a:rPr>
                        <a:t>______________________________</a:t>
                      </a:r>
                      <a:r>
                        <a:rPr lang="en" sz="1200">
                          <a:solidFill>
                            <a:schemeClr val="dk1"/>
                          </a:solidFill>
                          <a:latin typeface="Inter"/>
                          <a:ea typeface="Inter"/>
                          <a:cs typeface="Inter"/>
                          <a:sym typeface="Inter"/>
                        </a:rPr>
                        <a:t>motivated British imperialism in India because </a:t>
                      </a:r>
                      <a:endParaRPr/>
                    </a:p>
                  </a:txBody>
                  <a:tcPr marT="91425" marB="91425" marR="91425" marL="91425">
                    <a:lnB cap="flat" cmpd="sng" w="9525">
                      <a:solidFill>
                        <a:srgbClr val="9E9E9E"/>
                      </a:solidFill>
                      <a:prstDash val="solid"/>
                      <a:round/>
                      <a:headEnd len="sm" w="sm" type="none"/>
                      <a:tailEnd len="sm" w="sm" type="none"/>
                    </a:lnB>
                  </a:tcPr>
                </a:tc>
              </a:tr>
            </a:tbl>
          </a:graphicData>
        </a:graphic>
      </p:graphicFrame>
      <p:graphicFrame>
        <p:nvGraphicFramePr>
          <p:cNvPr id="107" name="Google Shape;107;p25"/>
          <p:cNvGraphicFramePr/>
          <p:nvPr/>
        </p:nvGraphicFramePr>
        <p:xfrm>
          <a:off x="390125" y="1583838"/>
          <a:ext cx="3000000" cy="3000000"/>
        </p:xfrm>
        <a:graphic>
          <a:graphicData uri="http://schemas.openxmlformats.org/drawingml/2006/table">
            <a:tbl>
              <a:tblPr>
                <a:noFill/>
                <a:tableStyleId>{2F47B93D-A224-4111-950B-96FCC2F6E06A}</a:tableStyleId>
              </a:tblPr>
              <a:tblGrid>
                <a:gridCol w="7033200"/>
              </a:tblGrid>
              <a:tr h="313850">
                <a:tc>
                  <a:txBody>
                    <a:bodyPr/>
                    <a:lstStyle/>
                    <a:p>
                      <a:pPr indent="0" lvl="0" marL="0" rtl="0" algn="l">
                        <a:spcBef>
                          <a:spcPts val="0"/>
                        </a:spcBef>
                        <a:spcAft>
                          <a:spcPts val="0"/>
                        </a:spcAft>
                        <a:buClr>
                          <a:srgbClr val="000000"/>
                        </a:buClr>
                        <a:buSzPts val="1100"/>
                        <a:buFont typeface="Arial"/>
                        <a:buNone/>
                      </a:pPr>
                      <a:r>
                        <a:rPr lang="en" sz="1200">
                          <a:latin typeface="Halant"/>
                          <a:ea typeface="Halant"/>
                          <a:cs typeface="Halant"/>
                          <a:sym typeface="Halant"/>
                        </a:rPr>
                        <a:t>Source: </a:t>
                      </a:r>
                      <a:r>
                        <a:rPr lang="en" sz="1200">
                          <a:solidFill>
                            <a:schemeClr val="dk1"/>
                          </a:solidFill>
                          <a:latin typeface="Halant"/>
                          <a:ea typeface="Halant"/>
                          <a:cs typeface="Halant"/>
                          <a:sym typeface="Halant"/>
                        </a:rPr>
                        <a:t>Beck, Roger B., et al. </a:t>
                      </a:r>
                      <a:r>
                        <a:rPr i="1" lang="en" sz="1200">
                          <a:solidFill>
                            <a:schemeClr val="dk1"/>
                          </a:solidFill>
                          <a:latin typeface="Halant"/>
                          <a:ea typeface="Halant"/>
                          <a:cs typeface="Halant"/>
                          <a:sym typeface="Halant"/>
                        </a:rPr>
                        <a:t>Modern World History: Patterns of Interaction, </a:t>
                      </a:r>
                      <a:r>
                        <a:rPr lang="en" sz="1200">
                          <a:solidFill>
                            <a:schemeClr val="dk1"/>
                          </a:solidFill>
                          <a:latin typeface="Halant"/>
                          <a:ea typeface="Halant"/>
                          <a:cs typeface="Halant"/>
                          <a:sym typeface="Halant"/>
                        </a:rPr>
                        <a:t>McDougal Littell, 2009.</a:t>
                      </a:r>
                      <a:endParaRPr sz="1200">
                        <a:latin typeface="Halant"/>
                        <a:ea typeface="Halant"/>
                        <a:cs typeface="Halant"/>
                        <a:sym typeface="Halant"/>
                      </a:endParaRPr>
                    </a:p>
                  </a:txBody>
                  <a:tcPr marT="109725" marB="109725" marR="109725" marL="109725">
                    <a:lnL cap="flat" cmpd="sng" w="19050">
                      <a:solidFill>
                        <a:srgbClr val="9E9E9E"/>
                      </a:solidFill>
                      <a:prstDash val="solid"/>
                      <a:round/>
                      <a:headEnd len="sm" w="sm" type="none"/>
                      <a:tailEnd len="sm" w="sm" type="none"/>
                    </a:lnL>
                    <a:lnR cap="flat" cmpd="sng" w="19050">
                      <a:solidFill>
                        <a:srgbClr val="9E9E9E"/>
                      </a:solidFill>
                      <a:prstDash val="solid"/>
                      <a:round/>
                      <a:headEnd len="sm" w="sm" type="none"/>
                      <a:tailEnd len="sm" w="sm" type="none"/>
                    </a:lnR>
                    <a:lnT cap="flat" cmpd="sng" w="19050">
                      <a:solidFill>
                        <a:srgbClr val="9E9E9E"/>
                      </a:solidFill>
                      <a:prstDash val="solid"/>
                      <a:round/>
                      <a:headEnd len="sm" w="sm" type="none"/>
                      <a:tailEnd len="sm" w="sm" type="none"/>
                    </a:lnT>
                    <a:lnB cap="flat" cmpd="sng" w="19050">
                      <a:solidFill>
                        <a:srgbClr val="9E9E9E"/>
                      </a:solidFill>
                      <a:prstDash val="solid"/>
                      <a:round/>
                      <a:headEnd len="sm" w="sm" type="none"/>
                      <a:tailEnd len="sm" w="sm" type="none"/>
                    </a:lnB>
                  </a:tcPr>
                </a:tc>
              </a:tr>
              <a:tr h="2367750">
                <a:tc>
                  <a:txBody>
                    <a:bodyPr/>
                    <a:lstStyle/>
                    <a:p>
                      <a:pPr indent="0" lvl="0" marL="0" rtl="0" algn="l">
                        <a:spcBef>
                          <a:spcPts val="0"/>
                        </a:spcBef>
                        <a:spcAft>
                          <a:spcPts val="0"/>
                        </a:spcAft>
                        <a:buClr>
                          <a:schemeClr val="dk1"/>
                        </a:buClr>
                        <a:buSzPts val="1100"/>
                        <a:buFont typeface="Arial"/>
                        <a:buNone/>
                      </a:pPr>
                      <a:r>
                        <a:rPr lang="en" sz="1200">
                          <a:solidFill>
                            <a:srgbClr val="1A1718"/>
                          </a:solidFill>
                          <a:latin typeface="Inter"/>
                          <a:ea typeface="Inter"/>
                          <a:cs typeface="Inter"/>
                          <a:sym typeface="Inter"/>
                        </a:rPr>
                        <a:t>British economic interest in India began in the 1600s, when the British East India Company set up trading posts at Bombay, Madras, and Calcutta. At first, India’s ruling Mughal Dynasty kept European traders under control. By 1707, however, the Mughal Empire was collapsing… In 1757, Robert Clive led East India Company troops in a decisive victory over Indian forces allied with the French at the Battle of Plassey. From that time until 1858, the East India Company was the leading power in India.</a:t>
                      </a:r>
                      <a:endParaRPr sz="1200">
                        <a:solidFill>
                          <a:srgbClr val="1A1718"/>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rgbClr val="1A1718"/>
                          </a:solidFill>
                          <a:latin typeface="Inter"/>
                          <a:ea typeface="Inter"/>
                          <a:cs typeface="Inter"/>
                          <a:sym typeface="Inter"/>
                        </a:rPr>
                        <a:t>…</a:t>
                      </a:r>
                      <a:endParaRPr sz="1200">
                        <a:solidFill>
                          <a:srgbClr val="1A1718"/>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200">
                          <a:solidFill>
                            <a:schemeClr val="dk1"/>
                          </a:solidFill>
                          <a:latin typeface="Inter"/>
                          <a:ea typeface="Inter"/>
                          <a:cs typeface="Inter"/>
                          <a:sym typeface="Inter"/>
                        </a:rPr>
                        <a:t>Britain’s “Jewel in the Crown” </a:t>
                      </a:r>
                      <a:endParaRPr b="1"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At first, the British treasured India more for its potential than its actual profit. The Industrial Revolution had turned Britain into the world’s workshop, and India was a major supplier of raw materials for that workshop. Its 300 million people were also a large potential market for British made goods. It is not surprising, then, that the British considered India the brightest “jewel in the crown,” the most valuable of all of Britain’s colonies. The British set up restrictions that prevented the Indian economy from operating on its own. British policies called for India to produce raw materials for British manufacturing and to buy British goods. In addition, Indian competition with British goods was prohibited. For example, India’s own handloom textile industry was almost put out of business by imported British textiles…</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200">
                          <a:solidFill>
                            <a:schemeClr val="dk1"/>
                          </a:solidFill>
                          <a:latin typeface="Inter"/>
                          <a:ea typeface="Inter"/>
                          <a:cs typeface="Inter"/>
                          <a:sym typeface="Inter"/>
                        </a:rPr>
                        <a:t>British Transport Trade Goods </a:t>
                      </a:r>
                      <a:endParaRPr b="1"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India became increasingly valuable to the British after they established a railroad network there. Railroads transported raw products from the interior to the ports and manufactured goods back again. Most of the raw materials were agricultural products produced on plantations. Plantation crops included tea, indigo, coffee, cotton, and jute. Another crop was opium. The British shipped opium to China and exchanged it for tea, which they then sold in England.</a:t>
                      </a:r>
                      <a:endParaRPr sz="1200">
                        <a:latin typeface="Inter"/>
                        <a:ea typeface="Inter"/>
                        <a:cs typeface="Inter"/>
                        <a:sym typeface="Inter"/>
                      </a:endParaRPr>
                    </a:p>
                    <a:p>
                      <a:pPr indent="0" lvl="0" marL="0" rtl="0" algn="l">
                        <a:spcBef>
                          <a:spcPts val="0"/>
                        </a:spcBef>
                        <a:spcAft>
                          <a:spcPts val="0"/>
                        </a:spcAft>
                        <a:buClr>
                          <a:srgbClr val="000000"/>
                        </a:buClr>
                        <a:buSzPts val="1100"/>
                        <a:buFont typeface="Arial"/>
                        <a:buNone/>
                      </a:pPr>
                      <a:r>
                        <a:t/>
                      </a:r>
                      <a:endParaRPr sz="1200">
                        <a:latin typeface="Inter"/>
                        <a:ea typeface="Inter"/>
                        <a:cs typeface="Inter"/>
                        <a:sym typeface="Inter"/>
                      </a:endParaRPr>
                    </a:p>
                  </a:txBody>
                  <a:tcPr marT="109725" marB="109725" marR="109725" marL="109725">
                    <a:lnL cap="flat" cmpd="sng" w="19050">
                      <a:solidFill>
                        <a:srgbClr val="9E9E9E">
                          <a:alpha val="0"/>
                        </a:srgbClr>
                      </a:solidFill>
                      <a:prstDash val="solid"/>
                      <a:round/>
                      <a:headEnd len="sm" w="sm" type="none"/>
                      <a:tailEnd len="sm" w="sm" type="none"/>
                    </a:lnL>
                    <a:lnR cap="flat" cmpd="sng" w="19050">
                      <a:solidFill>
                        <a:srgbClr val="9E9E9E">
                          <a:alpha val="0"/>
                        </a:srgbClr>
                      </a:solidFill>
                      <a:prstDash val="solid"/>
                      <a:round/>
                      <a:headEnd len="sm" w="sm" type="none"/>
                      <a:tailEnd len="sm" w="sm" type="none"/>
                    </a:lnR>
                    <a:lnT cap="flat" cmpd="sng" w="19050">
                      <a:solidFill>
                        <a:srgbClr val="9E9E9E"/>
                      </a:solidFill>
                      <a:prstDash val="solid"/>
                      <a:round/>
                      <a:headEnd len="sm" w="sm" type="none"/>
                      <a:tailEnd len="sm" w="sm" type="none"/>
                    </a:lnT>
                    <a:lnB cap="flat" cmpd="sng" w="19050">
                      <a:solidFill>
                        <a:srgbClr val="9E9E9E">
                          <a:alpha val="0"/>
                        </a:srgbClr>
                      </a:solidFill>
                      <a:prstDash val="solid"/>
                      <a:round/>
                      <a:headEnd len="sm" w="sm" type="none"/>
                      <a:tailEnd len="sm" w="sm" type="none"/>
                    </a:lnB>
                  </a:tcPr>
                </a:tc>
              </a:tr>
            </a:tbl>
          </a:graphicData>
        </a:graphic>
      </p:graphicFrame>
      <p:sp>
        <p:nvSpPr>
          <p:cNvPr id="108" name="Google Shape;108;p25"/>
          <p:cNvSpPr txBox="1"/>
          <p:nvPr/>
        </p:nvSpPr>
        <p:spPr>
          <a:xfrm>
            <a:off x="338625" y="699613"/>
            <a:ext cx="7112400" cy="3612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______________________________________  Date: ________ Class: ____________________</a:t>
            </a:r>
            <a:endParaRPr b="1" sz="1200">
              <a:solidFill>
                <a:srgbClr val="000000"/>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12" name="Shape 112"/>
        <p:cNvGrpSpPr/>
        <p:nvPr/>
      </p:nvGrpSpPr>
      <p:grpSpPr>
        <a:xfrm>
          <a:off x="0" y="0"/>
          <a:ext cx="0" cy="0"/>
          <a:chOff x="0" y="0"/>
          <a:chExt cx="0" cy="0"/>
        </a:xfrm>
      </p:grpSpPr>
      <p:sp>
        <p:nvSpPr>
          <p:cNvPr id="113" name="Google Shape;113;p26"/>
          <p:cNvSpPr txBox="1"/>
          <p:nvPr/>
        </p:nvSpPr>
        <p:spPr>
          <a:xfrm>
            <a:off x="0" y="0"/>
            <a:ext cx="7772400" cy="11049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700">
                <a:solidFill>
                  <a:schemeClr val="dk1"/>
                </a:solidFill>
                <a:latin typeface="Halant"/>
                <a:ea typeface="Halant"/>
                <a:cs typeface="Halant"/>
                <a:sym typeface="Halant"/>
              </a:rPr>
              <a:t>Causation</a:t>
            </a:r>
            <a:endParaRPr sz="1700">
              <a:solidFill>
                <a:schemeClr val="dk1"/>
              </a:solidFill>
              <a:latin typeface="Halant"/>
              <a:ea typeface="Halant"/>
              <a:cs typeface="Halant"/>
              <a:sym typeface="Halant"/>
            </a:endParaRPr>
          </a:p>
          <a:p>
            <a:pPr indent="0" lvl="0" marL="0" rtl="0" algn="ctr">
              <a:spcBef>
                <a:spcPts val="0"/>
              </a:spcBef>
              <a:spcAft>
                <a:spcPts val="0"/>
              </a:spcAft>
              <a:buNone/>
            </a:pPr>
            <a:r>
              <a:rPr lang="en" sz="2200">
                <a:solidFill>
                  <a:schemeClr val="dk1"/>
                </a:solidFill>
                <a:latin typeface="Plus Jakarta Sans"/>
                <a:ea typeface="Plus Jakarta Sans"/>
                <a:cs typeface="Plus Jakarta Sans"/>
                <a:sym typeface="Plus Jakarta Sans"/>
              </a:rPr>
              <a:t>Concept Carousel: Document Sets</a:t>
            </a:r>
            <a:endParaRPr sz="2200">
              <a:solidFill>
                <a:schemeClr val="dk1"/>
              </a:solidFill>
              <a:latin typeface="Plus Jakarta Sans"/>
              <a:ea typeface="Plus Jakarta Sans"/>
              <a:cs typeface="Plus Jakarta Sans"/>
              <a:sym typeface="Plus Jakarta Sans"/>
            </a:endParaRPr>
          </a:p>
        </p:txBody>
      </p:sp>
      <p:sp>
        <p:nvSpPr>
          <p:cNvPr id="114" name="Google Shape;114;p26"/>
          <p:cNvSpPr txBox="1"/>
          <p:nvPr/>
        </p:nvSpPr>
        <p:spPr>
          <a:xfrm>
            <a:off x="5542353" y="96369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pic>
        <p:nvPicPr>
          <p:cNvPr id="115" name="Google Shape;115;p26"/>
          <p:cNvPicPr preferRelativeResize="0"/>
          <p:nvPr/>
        </p:nvPicPr>
        <p:blipFill>
          <a:blip r:embed="rId3">
            <a:alphaModFix/>
          </a:blip>
          <a:stretch>
            <a:fillRect/>
          </a:stretch>
        </p:blipFill>
        <p:spPr>
          <a:xfrm>
            <a:off x="390131" y="9513171"/>
            <a:ext cx="431174" cy="431174"/>
          </a:xfrm>
          <a:prstGeom prst="rect">
            <a:avLst/>
          </a:prstGeom>
          <a:noFill/>
          <a:ln>
            <a:noFill/>
          </a:ln>
        </p:spPr>
      </p:pic>
      <p:sp>
        <p:nvSpPr>
          <p:cNvPr id="116" name="Google Shape;116;p26"/>
          <p:cNvSpPr txBox="1"/>
          <p:nvPr/>
        </p:nvSpPr>
        <p:spPr>
          <a:xfrm>
            <a:off x="2974875" y="96369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17" name="Google Shape;117;p26"/>
          <p:cNvPicPr preferRelativeResize="0"/>
          <p:nvPr/>
        </p:nvPicPr>
        <p:blipFill>
          <a:blip r:embed="rId4">
            <a:alphaModFix/>
          </a:blip>
          <a:stretch>
            <a:fillRect/>
          </a:stretch>
        </p:blipFill>
        <p:spPr>
          <a:xfrm>
            <a:off x="216272" y="154797"/>
            <a:ext cx="1056536" cy="438114"/>
          </a:xfrm>
          <a:prstGeom prst="rect">
            <a:avLst/>
          </a:prstGeom>
          <a:noFill/>
          <a:ln>
            <a:noFill/>
          </a:ln>
        </p:spPr>
      </p:pic>
      <p:sp>
        <p:nvSpPr>
          <p:cNvPr id="118" name="Google Shape;118;p26"/>
          <p:cNvSpPr txBox="1"/>
          <p:nvPr/>
        </p:nvSpPr>
        <p:spPr>
          <a:xfrm>
            <a:off x="512625" y="1221700"/>
            <a:ext cx="6764400" cy="7389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Halant"/>
                <a:ea typeface="Halant"/>
                <a:cs typeface="Halant"/>
                <a:sym typeface="Halant"/>
              </a:rPr>
              <a:t>Directions: </a:t>
            </a:r>
            <a:r>
              <a:rPr lang="en" sz="1200">
                <a:solidFill>
                  <a:schemeClr val="dk1"/>
                </a:solidFill>
                <a:latin typeface="Halant"/>
                <a:ea typeface="Halant"/>
                <a:cs typeface="Halant"/>
                <a:sym typeface="Halant"/>
              </a:rPr>
              <a:t>After examining documents on British power in India, fill in the chart below. For each document listed, identify if it helped the British gain power, maintain power, or both in India. Then, explain your reasoning.</a:t>
            </a:r>
            <a:endParaRPr sz="1200">
              <a:solidFill>
                <a:schemeClr val="dk1"/>
              </a:solidFill>
              <a:latin typeface="Halant"/>
              <a:ea typeface="Halant"/>
              <a:cs typeface="Halant"/>
              <a:sym typeface="Halant"/>
            </a:endParaRPr>
          </a:p>
        </p:txBody>
      </p:sp>
      <p:graphicFrame>
        <p:nvGraphicFramePr>
          <p:cNvPr id="119" name="Google Shape;119;p26"/>
          <p:cNvGraphicFramePr/>
          <p:nvPr/>
        </p:nvGraphicFramePr>
        <p:xfrm>
          <a:off x="390119" y="1960605"/>
          <a:ext cx="3000000" cy="3000000"/>
        </p:xfrm>
        <a:graphic>
          <a:graphicData uri="http://schemas.openxmlformats.org/drawingml/2006/table">
            <a:tbl>
              <a:tblPr>
                <a:noFill/>
                <a:tableStyleId>{2F47B93D-A224-4111-950B-96FCC2F6E06A}</a:tableStyleId>
              </a:tblPr>
              <a:tblGrid>
                <a:gridCol w="1763050"/>
                <a:gridCol w="1250425"/>
                <a:gridCol w="3978650"/>
              </a:tblGrid>
              <a:tr h="503050">
                <a:tc>
                  <a:txBody>
                    <a:bodyPr/>
                    <a:lstStyle/>
                    <a:p>
                      <a:pPr indent="0" lvl="0" marL="0" rtl="0" algn="ctr">
                        <a:spcBef>
                          <a:spcPts val="0"/>
                        </a:spcBef>
                        <a:spcAft>
                          <a:spcPts val="0"/>
                        </a:spcAft>
                        <a:buNone/>
                      </a:pPr>
                      <a:r>
                        <a:rPr b="1" lang="en" sz="1200">
                          <a:latin typeface="Inter"/>
                          <a:ea typeface="Inter"/>
                          <a:cs typeface="Inter"/>
                          <a:sym typeface="Inter"/>
                        </a:rPr>
                        <a:t>Document  Set</a:t>
                      </a:r>
                      <a:endParaRPr b="1" sz="1200">
                        <a:latin typeface="Inter"/>
                        <a:ea typeface="Inter"/>
                        <a:cs typeface="Inter"/>
                        <a:sym typeface="Inter"/>
                      </a:endParaRPr>
                    </a:p>
                  </a:txBody>
                  <a:tcPr marT="70650" marB="70650" marR="118325" marL="118325" anchor="ctr"/>
                </a:tc>
                <a:tc>
                  <a:txBody>
                    <a:bodyPr/>
                    <a:lstStyle/>
                    <a:p>
                      <a:pPr indent="0" lvl="0" marL="0" rtl="0" algn="ctr">
                        <a:spcBef>
                          <a:spcPts val="0"/>
                        </a:spcBef>
                        <a:spcAft>
                          <a:spcPts val="0"/>
                        </a:spcAft>
                        <a:buNone/>
                      </a:pPr>
                      <a:r>
                        <a:rPr b="1" lang="en" sz="1200">
                          <a:latin typeface="Inter"/>
                          <a:ea typeface="Inter"/>
                          <a:cs typeface="Inter"/>
                          <a:sym typeface="Inter"/>
                        </a:rPr>
                        <a:t>Gain Power?</a:t>
                      </a:r>
                      <a:endParaRPr b="1" sz="1200">
                        <a:latin typeface="Inter"/>
                        <a:ea typeface="Inter"/>
                        <a:cs typeface="Inter"/>
                        <a:sym typeface="Inter"/>
                      </a:endParaRPr>
                    </a:p>
                    <a:p>
                      <a:pPr indent="0" lvl="0" marL="0" rtl="0" algn="ctr">
                        <a:spcBef>
                          <a:spcPts val="0"/>
                        </a:spcBef>
                        <a:spcAft>
                          <a:spcPts val="0"/>
                        </a:spcAft>
                        <a:buNone/>
                      </a:pPr>
                      <a:r>
                        <a:rPr b="1" lang="en" sz="1200">
                          <a:latin typeface="Inter"/>
                          <a:ea typeface="Inter"/>
                          <a:cs typeface="Inter"/>
                          <a:sym typeface="Inter"/>
                        </a:rPr>
                        <a:t>Maintain Power?</a:t>
                      </a:r>
                      <a:endParaRPr b="1" sz="1200">
                        <a:latin typeface="Inter"/>
                        <a:ea typeface="Inter"/>
                        <a:cs typeface="Inter"/>
                        <a:sym typeface="Inter"/>
                      </a:endParaRPr>
                    </a:p>
                    <a:p>
                      <a:pPr indent="0" lvl="0" marL="0" rtl="0" algn="ctr">
                        <a:spcBef>
                          <a:spcPts val="0"/>
                        </a:spcBef>
                        <a:spcAft>
                          <a:spcPts val="0"/>
                        </a:spcAft>
                        <a:buNone/>
                      </a:pPr>
                      <a:r>
                        <a:rPr b="1" lang="en" sz="1200">
                          <a:latin typeface="Inter"/>
                          <a:ea typeface="Inter"/>
                          <a:cs typeface="Inter"/>
                          <a:sym typeface="Inter"/>
                        </a:rPr>
                        <a:t>Both?</a:t>
                      </a:r>
                      <a:endParaRPr b="1" sz="1200">
                        <a:latin typeface="Inter"/>
                        <a:ea typeface="Inter"/>
                        <a:cs typeface="Inter"/>
                        <a:sym typeface="Inter"/>
                      </a:endParaRPr>
                    </a:p>
                  </a:txBody>
                  <a:tcPr marT="70650" marB="70650" marR="118325" marL="118325" anchor="ctr"/>
                </a:tc>
                <a:tc>
                  <a:txBody>
                    <a:bodyPr/>
                    <a:lstStyle/>
                    <a:p>
                      <a:pPr indent="0" lvl="0" marL="0" rtl="0" algn="ctr">
                        <a:spcBef>
                          <a:spcPts val="0"/>
                        </a:spcBef>
                        <a:spcAft>
                          <a:spcPts val="0"/>
                        </a:spcAft>
                        <a:buNone/>
                      </a:pPr>
                      <a:r>
                        <a:rPr b="1" lang="en" sz="1200">
                          <a:latin typeface="Inter"/>
                          <a:ea typeface="Inter"/>
                          <a:cs typeface="Inter"/>
                          <a:sym typeface="Inter"/>
                        </a:rPr>
                        <a:t>Explanation</a:t>
                      </a:r>
                      <a:endParaRPr b="1" sz="1200">
                        <a:latin typeface="Inter"/>
                        <a:ea typeface="Inter"/>
                        <a:cs typeface="Inter"/>
                        <a:sym typeface="Inter"/>
                      </a:endParaRPr>
                    </a:p>
                    <a:p>
                      <a:pPr indent="0" lvl="0" marL="0" rtl="0" algn="ctr">
                        <a:spcBef>
                          <a:spcPts val="0"/>
                        </a:spcBef>
                        <a:spcAft>
                          <a:spcPts val="0"/>
                        </a:spcAft>
                        <a:buNone/>
                      </a:pPr>
                      <a:r>
                        <a:rPr i="1" lang="en" sz="1200">
                          <a:latin typeface="Inter"/>
                          <a:ea typeface="Inter"/>
                          <a:cs typeface="Inter"/>
                          <a:sym typeface="Inter"/>
                        </a:rPr>
                        <a:t>How did the  method of control described make it possible for the British to gain and/or maintain power in India?</a:t>
                      </a:r>
                      <a:endParaRPr b="1" sz="1200">
                        <a:latin typeface="Inter"/>
                        <a:ea typeface="Inter"/>
                        <a:cs typeface="Inter"/>
                        <a:sym typeface="Inter"/>
                      </a:endParaRPr>
                    </a:p>
                  </a:txBody>
                  <a:tcPr marT="70650" marB="70650" marR="118325" marL="118325" anchor="ctr"/>
                </a:tc>
              </a:tr>
              <a:tr h="424550">
                <a:tc>
                  <a:txBody>
                    <a:bodyPr/>
                    <a:lstStyle/>
                    <a:p>
                      <a:pPr indent="0" lvl="0" marL="0" rtl="0" algn="ctr">
                        <a:spcBef>
                          <a:spcPts val="0"/>
                        </a:spcBef>
                        <a:spcAft>
                          <a:spcPts val="0"/>
                        </a:spcAft>
                        <a:buNone/>
                      </a:pPr>
                      <a:r>
                        <a:rPr i="1" lang="en" sz="1200">
                          <a:latin typeface="Inter"/>
                          <a:ea typeface="Inter"/>
                          <a:cs typeface="Inter"/>
                          <a:sym typeface="Inter"/>
                        </a:rPr>
                        <a:t>#1: Military Force</a:t>
                      </a:r>
                      <a:endParaRPr i="1" sz="1200">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t/>
                      </a:r>
                      <a:endParaRPr sz="1200">
                        <a:latin typeface="Inter"/>
                        <a:ea typeface="Inter"/>
                        <a:cs typeface="Inter"/>
                        <a:sym typeface="Inter"/>
                      </a:endParaRPr>
                    </a:p>
                  </a:txBody>
                  <a:tcPr marT="70650" marB="70650" marR="118325" marL="118325"/>
                </a:tc>
              </a:tr>
              <a:tr h="487250">
                <a:tc>
                  <a:txBody>
                    <a:bodyPr/>
                    <a:lstStyle/>
                    <a:p>
                      <a:pPr indent="0" lvl="0" marL="0" rtl="0" algn="ctr">
                        <a:spcBef>
                          <a:spcPts val="0"/>
                        </a:spcBef>
                        <a:spcAft>
                          <a:spcPts val="0"/>
                        </a:spcAft>
                        <a:buNone/>
                      </a:pPr>
                      <a:r>
                        <a:rPr i="1" lang="en" sz="1200">
                          <a:latin typeface="Inter"/>
                          <a:ea typeface="Inter"/>
                          <a:cs typeface="Inter"/>
                          <a:sym typeface="Inter"/>
                        </a:rPr>
                        <a:t>#2: Expansion of Transportation</a:t>
                      </a:r>
                      <a:endParaRPr i="1" sz="1200">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t/>
                      </a:r>
                      <a:endParaRPr sz="1200">
                        <a:latin typeface="Inter"/>
                        <a:ea typeface="Inter"/>
                        <a:cs typeface="Inter"/>
                        <a:sym typeface="Inter"/>
                      </a:endParaRPr>
                    </a:p>
                  </a:txBody>
                  <a:tcPr marT="70650" marB="70650" marR="118325" marL="118325"/>
                </a:tc>
              </a:tr>
              <a:tr h="378650">
                <a:tc>
                  <a:txBody>
                    <a:bodyPr/>
                    <a:lstStyle/>
                    <a:p>
                      <a:pPr indent="0" lvl="0" marL="0" rtl="0" algn="ctr">
                        <a:spcBef>
                          <a:spcPts val="0"/>
                        </a:spcBef>
                        <a:spcAft>
                          <a:spcPts val="0"/>
                        </a:spcAft>
                        <a:buNone/>
                      </a:pPr>
                      <a:r>
                        <a:rPr i="1" lang="en" sz="1200">
                          <a:latin typeface="Inter"/>
                          <a:ea typeface="Inter"/>
                          <a:cs typeface="Inter"/>
                          <a:sym typeface="Inter"/>
                        </a:rPr>
                        <a:t>#3: Advances in Telecommunications</a:t>
                      </a:r>
                      <a:endParaRPr i="1" sz="1200">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t/>
                      </a:r>
                      <a:endParaRPr sz="1200">
                        <a:latin typeface="Inter"/>
                        <a:ea typeface="Inter"/>
                        <a:cs typeface="Inter"/>
                        <a:sym typeface="Inter"/>
                      </a:endParaRPr>
                    </a:p>
                  </a:txBody>
                  <a:tcPr marT="70650" marB="70650" marR="118325" marL="118325"/>
                </a:tc>
              </a:tr>
              <a:tr h="612625">
                <a:tc>
                  <a:txBody>
                    <a:bodyPr/>
                    <a:lstStyle/>
                    <a:p>
                      <a:pPr indent="0" lvl="0" marL="0" rtl="0" algn="ctr">
                        <a:spcBef>
                          <a:spcPts val="0"/>
                        </a:spcBef>
                        <a:spcAft>
                          <a:spcPts val="0"/>
                        </a:spcAft>
                        <a:buNone/>
                      </a:pPr>
                      <a:r>
                        <a:rPr i="1" lang="en" sz="1200">
                          <a:latin typeface="Inter"/>
                          <a:ea typeface="Inter"/>
                          <a:cs typeface="Inter"/>
                          <a:sym typeface="Inter"/>
                        </a:rPr>
                        <a:t>#4: Control of Industry and Agriculture</a:t>
                      </a:r>
                      <a:endParaRPr i="1" sz="1200">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t/>
                      </a:r>
                      <a:endParaRPr sz="1200">
                        <a:latin typeface="Inter"/>
                        <a:ea typeface="Inter"/>
                        <a:cs typeface="Inter"/>
                        <a:sym typeface="Inter"/>
                      </a:endParaRPr>
                    </a:p>
                  </a:txBody>
                  <a:tcPr marT="70650" marB="70650" marR="118325" marL="118325"/>
                </a:tc>
              </a:tr>
            </a:tbl>
          </a:graphicData>
        </a:graphic>
      </p:graphicFrame>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23" name="Shape 123"/>
        <p:cNvGrpSpPr/>
        <p:nvPr/>
      </p:nvGrpSpPr>
      <p:grpSpPr>
        <a:xfrm>
          <a:off x="0" y="0"/>
          <a:ext cx="0" cy="0"/>
          <a:chOff x="0" y="0"/>
          <a:chExt cx="0" cy="0"/>
        </a:xfrm>
      </p:grpSpPr>
      <p:sp>
        <p:nvSpPr>
          <p:cNvPr id="124" name="Google Shape;124;p27"/>
          <p:cNvSpPr txBox="1"/>
          <p:nvPr/>
        </p:nvSpPr>
        <p:spPr>
          <a:xfrm>
            <a:off x="0" y="0"/>
            <a:ext cx="7772400" cy="669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700">
                <a:solidFill>
                  <a:schemeClr val="dk1"/>
                </a:solidFill>
                <a:latin typeface="Halant"/>
                <a:ea typeface="Halant"/>
                <a:cs typeface="Halant"/>
                <a:sym typeface="Halant"/>
              </a:rPr>
              <a:t>Contextualization</a:t>
            </a:r>
            <a:endParaRPr sz="1700">
              <a:solidFill>
                <a:schemeClr val="dk1"/>
              </a:solidFill>
              <a:latin typeface="Halant"/>
              <a:ea typeface="Halant"/>
              <a:cs typeface="Halant"/>
              <a:sym typeface="Halant"/>
            </a:endParaRPr>
          </a:p>
          <a:p>
            <a:pPr indent="0" lvl="0" marL="0" rtl="0" algn="ctr">
              <a:spcBef>
                <a:spcPts val="0"/>
              </a:spcBef>
              <a:spcAft>
                <a:spcPts val="0"/>
              </a:spcAft>
              <a:buNone/>
            </a:pPr>
            <a:r>
              <a:rPr lang="en" sz="2200">
                <a:solidFill>
                  <a:schemeClr val="dk1"/>
                </a:solidFill>
                <a:latin typeface="Plus Jakarta Sans"/>
                <a:ea typeface="Plus Jakarta Sans"/>
                <a:cs typeface="Plus Jakarta Sans"/>
                <a:sym typeface="Plus Jakarta Sans"/>
              </a:rPr>
              <a:t>British Imperialism in India (Exemplar)</a:t>
            </a:r>
            <a:endParaRPr sz="2200">
              <a:solidFill>
                <a:schemeClr val="dk1"/>
              </a:solidFill>
              <a:latin typeface="Plus Jakarta Sans"/>
              <a:ea typeface="Plus Jakarta Sans"/>
              <a:cs typeface="Plus Jakarta Sans"/>
              <a:sym typeface="Plus Jakarta Sans"/>
            </a:endParaRPr>
          </a:p>
        </p:txBody>
      </p:sp>
      <p:sp>
        <p:nvSpPr>
          <p:cNvPr id="125" name="Google Shape;125;p27"/>
          <p:cNvSpPr txBox="1"/>
          <p:nvPr/>
        </p:nvSpPr>
        <p:spPr>
          <a:xfrm>
            <a:off x="5542353" y="96369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pic>
        <p:nvPicPr>
          <p:cNvPr id="126" name="Google Shape;126;p27"/>
          <p:cNvPicPr preferRelativeResize="0"/>
          <p:nvPr/>
        </p:nvPicPr>
        <p:blipFill>
          <a:blip r:embed="rId3">
            <a:alphaModFix/>
          </a:blip>
          <a:stretch>
            <a:fillRect/>
          </a:stretch>
        </p:blipFill>
        <p:spPr>
          <a:xfrm>
            <a:off x="390131" y="9513171"/>
            <a:ext cx="431174" cy="431174"/>
          </a:xfrm>
          <a:prstGeom prst="rect">
            <a:avLst/>
          </a:prstGeom>
          <a:noFill/>
          <a:ln>
            <a:noFill/>
          </a:ln>
        </p:spPr>
      </p:pic>
      <p:sp>
        <p:nvSpPr>
          <p:cNvPr id="127" name="Google Shape;127;p27"/>
          <p:cNvSpPr txBox="1"/>
          <p:nvPr/>
        </p:nvSpPr>
        <p:spPr>
          <a:xfrm>
            <a:off x="2974875" y="96369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28" name="Google Shape;128;p27"/>
          <p:cNvPicPr preferRelativeResize="0"/>
          <p:nvPr/>
        </p:nvPicPr>
        <p:blipFill>
          <a:blip r:embed="rId4">
            <a:alphaModFix/>
          </a:blip>
          <a:stretch>
            <a:fillRect/>
          </a:stretch>
        </p:blipFill>
        <p:spPr>
          <a:xfrm>
            <a:off x="216272" y="154797"/>
            <a:ext cx="1056536" cy="438114"/>
          </a:xfrm>
          <a:prstGeom prst="rect">
            <a:avLst/>
          </a:prstGeom>
          <a:noFill/>
          <a:ln>
            <a:noFill/>
          </a:ln>
        </p:spPr>
      </p:pic>
      <p:sp>
        <p:nvSpPr>
          <p:cNvPr id="129" name="Google Shape;129;p27"/>
          <p:cNvSpPr txBox="1"/>
          <p:nvPr/>
        </p:nvSpPr>
        <p:spPr>
          <a:xfrm>
            <a:off x="390125" y="1029750"/>
            <a:ext cx="7033200" cy="5541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Halant"/>
                <a:ea typeface="Halant"/>
                <a:cs typeface="Halant"/>
                <a:sym typeface="Halant"/>
              </a:rPr>
              <a:t>Directions: </a:t>
            </a:r>
            <a:r>
              <a:rPr lang="en" sz="1200">
                <a:solidFill>
                  <a:schemeClr val="dk1"/>
                </a:solidFill>
                <a:latin typeface="Halant"/>
                <a:ea typeface="Halant"/>
                <a:cs typeface="Halant"/>
                <a:sym typeface="Halant"/>
              </a:rPr>
              <a:t>While reading the source below, use highlighters to annotate for phrases and sentences that answer the following question: </a:t>
            </a:r>
            <a:r>
              <a:rPr b="1" i="1" lang="en" sz="1200">
                <a:solidFill>
                  <a:schemeClr val="dk1"/>
                </a:solidFill>
                <a:latin typeface="Halant"/>
                <a:ea typeface="Halant"/>
                <a:cs typeface="Halant"/>
                <a:sym typeface="Halant"/>
              </a:rPr>
              <a:t>What were the motivations behind British imperialism in India?</a:t>
            </a:r>
            <a:endParaRPr sz="1300">
              <a:latin typeface="Halant"/>
              <a:ea typeface="Halant"/>
              <a:cs typeface="Halant"/>
              <a:sym typeface="Halant"/>
            </a:endParaRPr>
          </a:p>
        </p:txBody>
      </p:sp>
      <p:sp>
        <p:nvSpPr>
          <p:cNvPr id="130" name="Google Shape;130;p27"/>
          <p:cNvSpPr txBox="1"/>
          <p:nvPr/>
        </p:nvSpPr>
        <p:spPr>
          <a:xfrm>
            <a:off x="565350" y="6835788"/>
            <a:ext cx="6858000" cy="5541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 sz="1200">
                <a:solidFill>
                  <a:schemeClr val="dk1"/>
                </a:solidFill>
                <a:latin typeface="Halant"/>
                <a:ea typeface="Halant"/>
                <a:cs typeface="Halant"/>
                <a:sym typeface="Halant"/>
              </a:rPr>
              <a:t>After completing the reading, summarize the motivations for British imperialism in India using the sentence stems below.</a:t>
            </a:r>
            <a:endParaRPr sz="1200">
              <a:solidFill>
                <a:schemeClr val="dk1"/>
              </a:solidFill>
              <a:latin typeface="Halant"/>
              <a:ea typeface="Halant"/>
              <a:cs typeface="Halant"/>
              <a:sym typeface="Halant"/>
            </a:endParaRPr>
          </a:p>
        </p:txBody>
      </p:sp>
      <p:graphicFrame>
        <p:nvGraphicFramePr>
          <p:cNvPr id="131" name="Google Shape;131;p27"/>
          <p:cNvGraphicFramePr/>
          <p:nvPr/>
        </p:nvGraphicFramePr>
        <p:xfrm>
          <a:off x="681300" y="7480250"/>
          <a:ext cx="3000000" cy="3000000"/>
        </p:xfrm>
        <a:graphic>
          <a:graphicData uri="http://schemas.openxmlformats.org/drawingml/2006/table">
            <a:tbl>
              <a:tblPr>
                <a:noFill/>
                <a:tableStyleId>{2F47B93D-A224-4111-950B-96FCC2F6E06A}</a:tableStyleId>
              </a:tblPr>
              <a:tblGrid>
                <a:gridCol w="3313050"/>
                <a:gridCol w="3313050"/>
              </a:tblGrid>
              <a:tr h="302850">
                <a:tc>
                  <a:txBody>
                    <a:bodyPr/>
                    <a:lstStyle/>
                    <a:p>
                      <a:pPr indent="0" lvl="0" marL="0" rtl="0" algn="ctr">
                        <a:lnSpc>
                          <a:spcPct val="115000"/>
                        </a:lnSpc>
                        <a:spcBef>
                          <a:spcPts val="0"/>
                        </a:spcBef>
                        <a:spcAft>
                          <a:spcPts val="0"/>
                        </a:spcAft>
                        <a:buNone/>
                      </a:pPr>
                      <a:r>
                        <a:rPr b="1" lang="en" sz="1200">
                          <a:solidFill>
                            <a:schemeClr val="dk1"/>
                          </a:solidFill>
                          <a:latin typeface="Inter"/>
                          <a:ea typeface="Inter"/>
                          <a:cs typeface="Inter"/>
                          <a:sym typeface="Inter"/>
                        </a:rPr>
                        <a:t>Motivation #1</a:t>
                      </a:r>
                      <a:endParaRPr b="1" sz="1200">
                        <a:latin typeface="Inter"/>
                        <a:ea typeface="Inter"/>
                        <a:cs typeface="Inter"/>
                        <a:sym typeface="Inter"/>
                      </a:endParaRPr>
                    </a:p>
                  </a:txBody>
                  <a:tcPr marT="91425" marB="91425" marR="91425" marL="91425" anchor="ctr">
                    <a:solidFill>
                      <a:srgbClr val="D9D9D9"/>
                    </a:solidFill>
                  </a:tcPr>
                </a:tc>
                <a:tc>
                  <a:txBody>
                    <a:bodyPr/>
                    <a:lstStyle/>
                    <a:p>
                      <a:pPr indent="0" lvl="0" marL="0" rtl="0" algn="ctr">
                        <a:lnSpc>
                          <a:spcPct val="115000"/>
                        </a:lnSpc>
                        <a:spcBef>
                          <a:spcPts val="0"/>
                        </a:spcBef>
                        <a:spcAft>
                          <a:spcPts val="0"/>
                        </a:spcAft>
                        <a:buClr>
                          <a:schemeClr val="dk1"/>
                        </a:buClr>
                        <a:buSzPts val="1100"/>
                        <a:buFont typeface="Arial"/>
                        <a:buNone/>
                      </a:pPr>
                      <a:r>
                        <a:rPr b="1" lang="en" sz="1200">
                          <a:solidFill>
                            <a:schemeClr val="dk1"/>
                          </a:solidFill>
                          <a:latin typeface="Inter"/>
                          <a:ea typeface="Inter"/>
                          <a:cs typeface="Inter"/>
                          <a:sym typeface="Inter"/>
                        </a:rPr>
                        <a:t>Motivation #2</a:t>
                      </a:r>
                      <a:endParaRPr b="1" sz="1200">
                        <a:latin typeface="Inter"/>
                        <a:ea typeface="Inter"/>
                        <a:cs typeface="Inter"/>
                        <a:sym typeface="Inter"/>
                      </a:endParaRPr>
                    </a:p>
                  </a:txBody>
                  <a:tcPr marT="91425" marB="91425" marR="91425" marL="91425" anchor="ctr">
                    <a:solidFill>
                      <a:srgbClr val="D9D9D9"/>
                    </a:solidFill>
                  </a:tcPr>
                </a:tc>
              </a:tr>
              <a:tr h="1211475">
                <a:tc>
                  <a:txBody>
                    <a:bodyPr/>
                    <a:lstStyle/>
                    <a:p>
                      <a:pPr indent="0" lvl="0" marL="0" rtl="0" algn="l">
                        <a:lnSpc>
                          <a:spcPct val="100000"/>
                        </a:lnSpc>
                        <a:spcBef>
                          <a:spcPts val="0"/>
                        </a:spcBef>
                        <a:spcAft>
                          <a:spcPts val="0"/>
                        </a:spcAft>
                        <a:buNone/>
                      </a:pPr>
                      <a:r>
                        <a:rPr b="1" lang="en" sz="1200">
                          <a:solidFill>
                            <a:srgbClr val="E95C3D"/>
                          </a:solidFill>
                          <a:latin typeface="Inter"/>
                          <a:ea typeface="Inter"/>
                          <a:cs typeface="Inter"/>
                          <a:sym typeface="Inter"/>
                        </a:rPr>
                        <a:t>Access to raw materials</a:t>
                      </a:r>
                      <a:r>
                        <a:rPr lang="en" sz="1200">
                          <a:solidFill>
                            <a:schemeClr val="dk1"/>
                          </a:solidFill>
                          <a:latin typeface="Inter"/>
                          <a:ea typeface="Inter"/>
                          <a:cs typeface="Inter"/>
                          <a:sym typeface="Inter"/>
                        </a:rPr>
                        <a:t> </a:t>
                      </a:r>
                      <a:r>
                        <a:rPr lang="en" sz="1200">
                          <a:solidFill>
                            <a:schemeClr val="dk1"/>
                          </a:solidFill>
                          <a:latin typeface="Inter"/>
                          <a:ea typeface="Inter"/>
                          <a:cs typeface="Inter"/>
                          <a:sym typeface="Inter"/>
                        </a:rPr>
                        <a:t>motivated British imperialism in India because </a:t>
                      </a:r>
                      <a:r>
                        <a:rPr b="1" lang="en" sz="1200">
                          <a:solidFill>
                            <a:srgbClr val="E95C3D"/>
                          </a:solidFill>
                          <a:latin typeface="Inter"/>
                          <a:ea typeface="Inter"/>
                          <a:cs typeface="Inter"/>
                          <a:sym typeface="Inter"/>
                        </a:rPr>
                        <a:t>the Industrial Revolution in Great Britain sparked a new desire for colonies to supply raw materials for British factories. India was known for its cotton and crops like indigo that are used in textiles.</a:t>
                      </a:r>
                      <a:endParaRPr b="1" sz="1200">
                        <a:solidFill>
                          <a:srgbClr val="E95C3D"/>
                        </a:solidFill>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a:txBody>
                    <a:bodyPr/>
                    <a:lstStyle/>
                    <a:p>
                      <a:pPr indent="0" lvl="0" marL="0" rtl="0" algn="l">
                        <a:lnSpc>
                          <a:spcPct val="100000"/>
                        </a:lnSpc>
                        <a:spcBef>
                          <a:spcPts val="0"/>
                        </a:spcBef>
                        <a:spcAft>
                          <a:spcPts val="0"/>
                        </a:spcAft>
                        <a:buNone/>
                      </a:pPr>
                      <a:r>
                        <a:rPr b="1" lang="en" sz="1200">
                          <a:solidFill>
                            <a:srgbClr val="E95C3D"/>
                          </a:solidFill>
                          <a:latin typeface="Inter"/>
                          <a:ea typeface="Inter"/>
                          <a:cs typeface="Inter"/>
                          <a:sym typeface="Inter"/>
                        </a:rPr>
                        <a:t>A market to sell goods</a:t>
                      </a:r>
                      <a:r>
                        <a:rPr lang="en" sz="1200">
                          <a:solidFill>
                            <a:srgbClr val="E95C3D"/>
                          </a:solidFill>
                          <a:latin typeface="Inter"/>
                          <a:ea typeface="Inter"/>
                          <a:cs typeface="Inter"/>
                          <a:sym typeface="Inter"/>
                        </a:rPr>
                        <a:t> </a:t>
                      </a:r>
                      <a:r>
                        <a:rPr lang="en" sz="1200">
                          <a:solidFill>
                            <a:schemeClr val="dk1"/>
                          </a:solidFill>
                          <a:latin typeface="Inter"/>
                          <a:ea typeface="Inter"/>
                          <a:cs typeface="Inter"/>
                          <a:sym typeface="Inter"/>
                        </a:rPr>
                        <a:t>motivated British imperialism in India because </a:t>
                      </a:r>
                      <a:r>
                        <a:rPr b="1" lang="en" sz="1200">
                          <a:solidFill>
                            <a:srgbClr val="E95C3D"/>
                          </a:solidFill>
                          <a:latin typeface="Inter"/>
                          <a:ea typeface="Inter"/>
                          <a:cs typeface="Inter"/>
                          <a:sym typeface="Inter"/>
                        </a:rPr>
                        <a:t>factory owners wanted new groups of people to sell their manufactured goods to for a profit. Industrialists hoped that India, with its large population, would be a</a:t>
                      </a:r>
                      <a:endParaRPr b="1" sz="1200">
                        <a:solidFill>
                          <a:srgbClr val="E95C3D"/>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rgbClr val="E95C3D"/>
                          </a:solidFill>
                          <a:latin typeface="Inter"/>
                          <a:ea typeface="Inter"/>
                          <a:cs typeface="Inter"/>
                          <a:sym typeface="Inter"/>
                        </a:rPr>
                        <a:t>profitable new market.</a:t>
                      </a:r>
                      <a:endParaRPr b="1" sz="1200">
                        <a:solidFill>
                          <a:srgbClr val="E95C3D"/>
                        </a:solidFill>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r>
            </a:tbl>
          </a:graphicData>
        </a:graphic>
      </p:graphicFrame>
      <p:graphicFrame>
        <p:nvGraphicFramePr>
          <p:cNvPr id="132" name="Google Shape;132;p27"/>
          <p:cNvGraphicFramePr/>
          <p:nvPr/>
        </p:nvGraphicFramePr>
        <p:xfrm>
          <a:off x="390125" y="1583838"/>
          <a:ext cx="3000000" cy="3000000"/>
        </p:xfrm>
        <a:graphic>
          <a:graphicData uri="http://schemas.openxmlformats.org/drawingml/2006/table">
            <a:tbl>
              <a:tblPr>
                <a:noFill/>
                <a:tableStyleId>{2F47B93D-A224-4111-950B-96FCC2F6E06A}</a:tableStyleId>
              </a:tblPr>
              <a:tblGrid>
                <a:gridCol w="7033200"/>
              </a:tblGrid>
              <a:tr h="313850">
                <a:tc>
                  <a:txBody>
                    <a:bodyPr/>
                    <a:lstStyle/>
                    <a:p>
                      <a:pPr indent="0" lvl="0" marL="0" rtl="0" algn="l">
                        <a:spcBef>
                          <a:spcPts val="0"/>
                        </a:spcBef>
                        <a:spcAft>
                          <a:spcPts val="0"/>
                        </a:spcAft>
                        <a:buClr>
                          <a:srgbClr val="000000"/>
                        </a:buClr>
                        <a:buSzPts val="1100"/>
                        <a:buFont typeface="Arial"/>
                        <a:buNone/>
                      </a:pPr>
                      <a:r>
                        <a:rPr lang="en" sz="1200">
                          <a:latin typeface="Halant"/>
                          <a:ea typeface="Halant"/>
                          <a:cs typeface="Halant"/>
                          <a:sym typeface="Halant"/>
                        </a:rPr>
                        <a:t>Source: </a:t>
                      </a:r>
                      <a:r>
                        <a:rPr lang="en" sz="1200">
                          <a:solidFill>
                            <a:schemeClr val="dk1"/>
                          </a:solidFill>
                          <a:latin typeface="Halant"/>
                          <a:ea typeface="Halant"/>
                          <a:cs typeface="Halant"/>
                          <a:sym typeface="Halant"/>
                        </a:rPr>
                        <a:t>Beck, Roger B., et al. </a:t>
                      </a:r>
                      <a:r>
                        <a:rPr i="1" lang="en" sz="1200">
                          <a:solidFill>
                            <a:schemeClr val="dk1"/>
                          </a:solidFill>
                          <a:latin typeface="Halant"/>
                          <a:ea typeface="Halant"/>
                          <a:cs typeface="Halant"/>
                          <a:sym typeface="Halant"/>
                        </a:rPr>
                        <a:t>Modern World History: Patterns of Interaction, </a:t>
                      </a:r>
                      <a:r>
                        <a:rPr lang="en" sz="1200">
                          <a:solidFill>
                            <a:schemeClr val="dk1"/>
                          </a:solidFill>
                          <a:latin typeface="Halant"/>
                          <a:ea typeface="Halant"/>
                          <a:cs typeface="Halant"/>
                          <a:sym typeface="Halant"/>
                        </a:rPr>
                        <a:t>McDougal Littell, 2009.</a:t>
                      </a:r>
                      <a:endParaRPr sz="1200">
                        <a:latin typeface="Halant"/>
                        <a:ea typeface="Halant"/>
                        <a:cs typeface="Halant"/>
                        <a:sym typeface="Halant"/>
                      </a:endParaRPr>
                    </a:p>
                  </a:txBody>
                  <a:tcPr marT="109725" marB="109725" marR="109725" marL="109725">
                    <a:lnL cap="flat" cmpd="sng" w="19050">
                      <a:solidFill>
                        <a:srgbClr val="9E9E9E"/>
                      </a:solidFill>
                      <a:prstDash val="solid"/>
                      <a:round/>
                      <a:headEnd len="sm" w="sm" type="none"/>
                      <a:tailEnd len="sm" w="sm" type="none"/>
                    </a:lnL>
                    <a:lnR cap="flat" cmpd="sng" w="19050">
                      <a:solidFill>
                        <a:srgbClr val="9E9E9E"/>
                      </a:solidFill>
                      <a:prstDash val="solid"/>
                      <a:round/>
                      <a:headEnd len="sm" w="sm" type="none"/>
                      <a:tailEnd len="sm" w="sm" type="none"/>
                    </a:lnR>
                    <a:lnT cap="flat" cmpd="sng" w="19050">
                      <a:solidFill>
                        <a:srgbClr val="9E9E9E"/>
                      </a:solidFill>
                      <a:prstDash val="solid"/>
                      <a:round/>
                      <a:headEnd len="sm" w="sm" type="none"/>
                      <a:tailEnd len="sm" w="sm" type="none"/>
                    </a:lnT>
                    <a:lnB cap="flat" cmpd="sng" w="19050">
                      <a:solidFill>
                        <a:srgbClr val="9E9E9E"/>
                      </a:solidFill>
                      <a:prstDash val="solid"/>
                      <a:round/>
                      <a:headEnd len="sm" w="sm" type="none"/>
                      <a:tailEnd len="sm" w="sm" type="none"/>
                    </a:lnB>
                  </a:tcPr>
                </a:tc>
              </a:tr>
              <a:tr h="2367750">
                <a:tc>
                  <a:txBody>
                    <a:bodyPr/>
                    <a:lstStyle/>
                    <a:p>
                      <a:pPr indent="0" lvl="0" marL="0" rtl="0" algn="l">
                        <a:spcBef>
                          <a:spcPts val="0"/>
                        </a:spcBef>
                        <a:spcAft>
                          <a:spcPts val="0"/>
                        </a:spcAft>
                        <a:buClr>
                          <a:schemeClr val="dk1"/>
                        </a:buClr>
                        <a:buSzPts val="1100"/>
                        <a:buFont typeface="Arial"/>
                        <a:buNone/>
                      </a:pPr>
                      <a:r>
                        <a:rPr lang="en" sz="1200">
                          <a:solidFill>
                            <a:srgbClr val="1A1718"/>
                          </a:solidFill>
                          <a:latin typeface="Inter"/>
                          <a:ea typeface="Inter"/>
                          <a:cs typeface="Inter"/>
                          <a:sym typeface="Inter"/>
                        </a:rPr>
                        <a:t>British economic interest in India began in the 1600s, when the British East India Company set up trading posts at Bombay, Madras, and Calcutta. At first, India’s ruling Mughal Dynasty kept European traders under control. By 1707, however, the Mughal Empire was collapsing… In 1757, Robert Clive led East India Company troops in a decisive victory over Indian forces allied with the French at the Battle of Plassey. From that time until 1858, the East India Company was the leading power in India.</a:t>
                      </a:r>
                      <a:endParaRPr sz="1200">
                        <a:solidFill>
                          <a:srgbClr val="1A1718"/>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rgbClr val="1A1718"/>
                          </a:solidFill>
                          <a:latin typeface="Inter"/>
                          <a:ea typeface="Inter"/>
                          <a:cs typeface="Inter"/>
                          <a:sym typeface="Inter"/>
                        </a:rPr>
                        <a:t>…</a:t>
                      </a:r>
                      <a:endParaRPr sz="1200">
                        <a:solidFill>
                          <a:srgbClr val="1A1718"/>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200">
                          <a:solidFill>
                            <a:schemeClr val="dk1"/>
                          </a:solidFill>
                          <a:latin typeface="Inter"/>
                          <a:ea typeface="Inter"/>
                          <a:cs typeface="Inter"/>
                          <a:sym typeface="Inter"/>
                        </a:rPr>
                        <a:t>Britain’s “Jewel in the Crown” </a:t>
                      </a:r>
                      <a:endParaRPr b="1"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At first, the British treasured India more for its potential than its actual profit. </a:t>
                      </a:r>
                      <a:r>
                        <a:rPr lang="en" sz="1200">
                          <a:solidFill>
                            <a:schemeClr val="dk1"/>
                          </a:solidFill>
                          <a:highlight>
                            <a:srgbClr val="F1AF4B"/>
                          </a:highlight>
                          <a:latin typeface="Inter"/>
                          <a:ea typeface="Inter"/>
                          <a:cs typeface="Inter"/>
                          <a:sym typeface="Inter"/>
                        </a:rPr>
                        <a:t>The Industrial Revolution had turned Britain into the world’s workshop, and India was a major supplier of raw materials for that workshop.</a:t>
                      </a:r>
                      <a:r>
                        <a:rPr lang="en" sz="1200">
                          <a:solidFill>
                            <a:schemeClr val="dk1"/>
                          </a:solidFill>
                          <a:latin typeface="Inter"/>
                          <a:ea typeface="Inter"/>
                          <a:cs typeface="Inter"/>
                          <a:sym typeface="Inter"/>
                        </a:rPr>
                        <a:t> </a:t>
                      </a:r>
                      <a:r>
                        <a:rPr lang="en" sz="1200">
                          <a:solidFill>
                            <a:schemeClr val="dk1"/>
                          </a:solidFill>
                          <a:highlight>
                            <a:srgbClr val="E95C3D"/>
                          </a:highlight>
                          <a:latin typeface="Inter"/>
                          <a:ea typeface="Inter"/>
                          <a:cs typeface="Inter"/>
                          <a:sym typeface="Inter"/>
                        </a:rPr>
                        <a:t>Its 300 million people were also a large potential market for British made goods.</a:t>
                      </a:r>
                      <a:r>
                        <a:rPr lang="en" sz="1200">
                          <a:solidFill>
                            <a:schemeClr val="dk1"/>
                          </a:solidFill>
                          <a:latin typeface="Inter"/>
                          <a:ea typeface="Inter"/>
                          <a:cs typeface="Inter"/>
                          <a:sym typeface="Inter"/>
                        </a:rPr>
                        <a:t> It is not surprising, then, that the British considered India the brightest “jewel in the crown,” the most valuable of all of Britain’s colonies. The British set up restrictions that prevented the Indian economy from operating on its own. </a:t>
                      </a:r>
                      <a:r>
                        <a:rPr lang="en" sz="1200">
                          <a:solidFill>
                            <a:schemeClr val="dk1"/>
                          </a:solidFill>
                          <a:highlight>
                            <a:srgbClr val="F1AF4B"/>
                          </a:highlight>
                          <a:latin typeface="Inter"/>
                          <a:ea typeface="Inter"/>
                          <a:cs typeface="Inter"/>
                          <a:sym typeface="Inter"/>
                        </a:rPr>
                        <a:t>British policies called for India to produce raw materials for British manufacturing</a:t>
                      </a:r>
                      <a:r>
                        <a:rPr lang="en" sz="1200">
                          <a:solidFill>
                            <a:schemeClr val="dk1"/>
                          </a:solidFill>
                          <a:latin typeface="Inter"/>
                          <a:ea typeface="Inter"/>
                          <a:cs typeface="Inter"/>
                          <a:sym typeface="Inter"/>
                        </a:rPr>
                        <a:t> and </a:t>
                      </a:r>
                      <a:r>
                        <a:rPr lang="en" sz="1200">
                          <a:solidFill>
                            <a:schemeClr val="dk1"/>
                          </a:solidFill>
                          <a:highlight>
                            <a:srgbClr val="E95C3D"/>
                          </a:highlight>
                          <a:latin typeface="Inter"/>
                          <a:ea typeface="Inter"/>
                          <a:cs typeface="Inter"/>
                          <a:sym typeface="Inter"/>
                        </a:rPr>
                        <a:t>to buy British goods.</a:t>
                      </a:r>
                      <a:r>
                        <a:rPr lang="en" sz="1200">
                          <a:solidFill>
                            <a:schemeClr val="dk1"/>
                          </a:solidFill>
                          <a:latin typeface="Inter"/>
                          <a:ea typeface="Inter"/>
                          <a:cs typeface="Inter"/>
                          <a:sym typeface="Inter"/>
                        </a:rPr>
                        <a:t> In addition, Indian competition with British goods was prohibited. For example, India’s own handloom textile industry was almost put out of business by imported British textiles…</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200">
                          <a:solidFill>
                            <a:schemeClr val="dk1"/>
                          </a:solidFill>
                          <a:latin typeface="Inter"/>
                          <a:ea typeface="Inter"/>
                          <a:cs typeface="Inter"/>
                          <a:sym typeface="Inter"/>
                        </a:rPr>
                        <a:t>British Transport Trade Goods </a:t>
                      </a:r>
                      <a:endParaRPr b="1"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India became increasingly valuable to the British after they established a railroad network there. </a:t>
                      </a:r>
                      <a:r>
                        <a:rPr lang="en" sz="1200">
                          <a:solidFill>
                            <a:schemeClr val="dk1"/>
                          </a:solidFill>
                          <a:highlight>
                            <a:srgbClr val="F1AF4B"/>
                          </a:highlight>
                          <a:latin typeface="Inter"/>
                          <a:ea typeface="Inter"/>
                          <a:cs typeface="Inter"/>
                          <a:sym typeface="Inter"/>
                        </a:rPr>
                        <a:t>Railroads transported raw products from the interior to the ports</a:t>
                      </a:r>
                      <a:r>
                        <a:rPr lang="en" sz="1200">
                          <a:solidFill>
                            <a:schemeClr val="dk1"/>
                          </a:solidFill>
                          <a:latin typeface="Inter"/>
                          <a:ea typeface="Inter"/>
                          <a:cs typeface="Inter"/>
                          <a:sym typeface="Inter"/>
                        </a:rPr>
                        <a:t> and </a:t>
                      </a:r>
                      <a:r>
                        <a:rPr lang="en" sz="1200">
                          <a:solidFill>
                            <a:schemeClr val="dk1"/>
                          </a:solidFill>
                          <a:highlight>
                            <a:srgbClr val="E95C3D"/>
                          </a:highlight>
                          <a:latin typeface="Inter"/>
                          <a:ea typeface="Inter"/>
                          <a:cs typeface="Inter"/>
                          <a:sym typeface="Inter"/>
                        </a:rPr>
                        <a:t>manufactured goods back again</a:t>
                      </a:r>
                      <a:r>
                        <a:rPr lang="en" sz="1200">
                          <a:solidFill>
                            <a:schemeClr val="dk1"/>
                          </a:solidFill>
                          <a:latin typeface="Inter"/>
                          <a:ea typeface="Inter"/>
                          <a:cs typeface="Inter"/>
                          <a:sym typeface="Inter"/>
                        </a:rPr>
                        <a:t>. Most of the raw materials were agricultural products produced on plantations. Plantation crops included tea, indigo, coffee, cotton, and jute. Another crop was opium. The British shipped opium to China and exchanged it for tea, which they then sold in England.</a:t>
                      </a:r>
                      <a:endParaRPr sz="1200">
                        <a:latin typeface="Inter"/>
                        <a:ea typeface="Inter"/>
                        <a:cs typeface="Inter"/>
                        <a:sym typeface="Inter"/>
                      </a:endParaRPr>
                    </a:p>
                    <a:p>
                      <a:pPr indent="0" lvl="0" marL="0" rtl="0" algn="l">
                        <a:spcBef>
                          <a:spcPts val="0"/>
                        </a:spcBef>
                        <a:spcAft>
                          <a:spcPts val="0"/>
                        </a:spcAft>
                        <a:buClr>
                          <a:srgbClr val="000000"/>
                        </a:buClr>
                        <a:buSzPts val="1100"/>
                        <a:buFont typeface="Arial"/>
                        <a:buNone/>
                      </a:pPr>
                      <a:r>
                        <a:t/>
                      </a:r>
                      <a:endParaRPr sz="1200">
                        <a:latin typeface="Inter"/>
                        <a:ea typeface="Inter"/>
                        <a:cs typeface="Inter"/>
                        <a:sym typeface="Inter"/>
                      </a:endParaRPr>
                    </a:p>
                  </a:txBody>
                  <a:tcPr marT="109725" marB="109725" marR="109725" marL="109725">
                    <a:lnL cap="flat" cmpd="sng" w="19050">
                      <a:solidFill>
                        <a:srgbClr val="9E9E9E">
                          <a:alpha val="0"/>
                        </a:srgbClr>
                      </a:solidFill>
                      <a:prstDash val="solid"/>
                      <a:round/>
                      <a:headEnd len="sm" w="sm" type="none"/>
                      <a:tailEnd len="sm" w="sm" type="none"/>
                    </a:lnL>
                    <a:lnR cap="flat" cmpd="sng" w="19050">
                      <a:solidFill>
                        <a:srgbClr val="9E9E9E">
                          <a:alpha val="0"/>
                        </a:srgbClr>
                      </a:solidFill>
                      <a:prstDash val="solid"/>
                      <a:round/>
                      <a:headEnd len="sm" w="sm" type="none"/>
                      <a:tailEnd len="sm" w="sm" type="none"/>
                    </a:lnR>
                    <a:lnT cap="flat" cmpd="sng" w="19050">
                      <a:solidFill>
                        <a:srgbClr val="9E9E9E"/>
                      </a:solidFill>
                      <a:prstDash val="solid"/>
                      <a:round/>
                      <a:headEnd len="sm" w="sm" type="none"/>
                      <a:tailEnd len="sm" w="sm" type="none"/>
                    </a:lnT>
                    <a:lnB cap="flat" cmpd="sng" w="19050">
                      <a:solidFill>
                        <a:srgbClr val="9E9E9E">
                          <a:alpha val="0"/>
                        </a:srgbClr>
                      </a:solidFill>
                      <a:prstDash val="solid"/>
                      <a:round/>
                      <a:headEnd len="sm" w="sm" type="none"/>
                      <a:tailEnd len="sm" w="sm" type="none"/>
                    </a:lnB>
                  </a:tcPr>
                </a:tc>
              </a:tr>
            </a:tbl>
          </a:graphicData>
        </a:graphic>
      </p:graphicFrame>
      <p:sp>
        <p:nvSpPr>
          <p:cNvPr id="133" name="Google Shape;133;p27"/>
          <p:cNvSpPr txBox="1"/>
          <p:nvPr/>
        </p:nvSpPr>
        <p:spPr>
          <a:xfrm>
            <a:off x="338625" y="699613"/>
            <a:ext cx="7112400" cy="3612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______________________________________  Date: ________ Class: ____________________</a:t>
            </a:r>
            <a:endParaRPr b="1" sz="1200">
              <a:solidFill>
                <a:srgbClr val="000000"/>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37" name="Shape 137"/>
        <p:cNvGrpSpPr/>
        <p:nvPr/>
      </p:nvGrpSpPr>
      <p:grpSpPr>
        <a:xfrm>
          <a:off x="0" y="0"/>
          <a:ext cx="0" cy="0"/>
          <a:chOff x="0" y="0"/>
          <a:chExt cx="0" cy="0"/>
        </a:xfrm>
      </p:grpSpPr>
      <p:sp>
        <p:nvSpPr>
          <p:cNvPr id="138" name="Google Shape;138;p28"/>
          <p:cNvSpPr txBox="1"/>
          <p:nvPr/>
        </p:nvSpPr>
        <p:spPr>
          <a:xfrm>
            <a:off x="0" y="0"/>
            <a:ext cx="7772400" cy="11049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700">
                <a:solidFill>
                  <a:schemeClr val="dk1"/>
                </a:solidFill>
                <a:latin typeface="Halant"/>
                <a:ea typeface="Halant"/>
                <a:cs typeface="Halant"/>
                <a:sym typeface="Halant"/>
              </a:rPr>
              <a:t>Causation</a:t>
            </a:r>
            <a:endParaRPr sz="1700">
              <a:solidFill>
                <a:schemeClr val="dk1"/>
              </a:solidFill>
              <a:latin typeface="Halant"/>
              <a:ea typeface="Halant"/>
              <a:cs typeface="Halant"/>
              <a:sym typeface="Halant"/>
            </a:endParaRPr>
          </a:p>
          <a:p>
            <a:pPr indent="0" lvl="0" marL="0" rtl="0" algn="ctr">
              <a:spcBef>
                <a:spcPts val="0"/>
              </a:spcBef>
              <a:spcAft>
                <a:spcPts val="0"/>
              </a:spcAft>
              <a:buNone/>
            </a:pPr>
            <a:r>
              <a:rPr lang="en" sz="2200">
                <a:solidFill>
                  <a:schemeClr val="dk1"/>
                </a:solidFill>
                <a:latin typeface="Plus Jakarta Sans"/>
                <a:ea typeface="Plus Jakarta Sans"/>
                <a:cs typeface="Plus Jakarta Sans"/>
                <a:sym typeface="Plus Jakarta Sans"/>
              </a:rPr>
              <a:t>Concept Carousel: Document Sets (Exemplar)</a:t>
            </a:r>
            <a:endParaRPr sz="2200">
              <a:solidFill>
                <a:schemeClr val="dk1"/>
              </a:solidFill>
              <a:latin typeface="Plus Jakarta Sans"/>
              <a:ea typeface="Plus Jakarta Sans"/>
              <a:cs typeface="Plus Jakarta Sans"/>
              <a:sym typeface="Plus Jakarta Sans"/>
            </a:endParaRPr>
          </a:p>
        </p:txBody>
      </p:sp>
      <p:sp>
        <p:nvSpPr>
          <p:cNvPr id="139" name="Google Shape;139;p28"/>
          <p:cNvSpPr txBox="1"/>
          <p:nvPr/>
        </p:nvSpPr>
        <p:spPr>
          <a:xfrm>
            <a:off x="5542353" y="96369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pic>
        <p:nvPicPr>
          <p:cNvPr id="140" name="Google Shape;140;p28"/>
          <p:cNvPicPr preferRelativeResize="0"/>
          <p:nvPr/>
        </p:nvPicPr>
        <p:blipFill>
          <a:blip r:embed="rId3">
            <a:alphaModFix/>
          </a:blip>
          <a:stretch>
            <a:fillRect/>
          </a:stretch>
        </p:blipFill>
        <p:spPr>
          <a:xfrm>
            <a:off x="390131" y="9513171"/>
            <a:ext cx="431174" cy="431174"/>
          </a:xfrm>
          <a:prstGeom prst="rect">
            <a:avLst/>
          </a:prstGeom>
          <a:noFill/>
          <a:ln>
            <a:noFill/>
          </a:ln>
        </p:spPr>
      </p:pic>
      <p:sp>
        <p:nvSpPr>
          <p:cNvPr id="141" name="Google Shape;141;p28"/>
          <p:cNvSpPr txBox="1"/>
          <p:nvPr/>
        </p:nvSpPr>
        <p:spPr>
          <a:xfrm>
            <a:off x="2974875" y="96369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42" name="Google Shape;142;p28"/>
          <p:cNvPicPr preferRelativeResize="0"/>
          <p:nvPr/>
        </p:nvPicPr>
        <p:blipFill>
          <a:blip r:embed="rId4">
            <a:alphaModFix/>
          </a:blip>
          <a:stretch>
            <a:fillRect/>
          </a:stretch>
        </p:blipFill>
        <p:spPr>
          <a:xfrm>
            <a:off x="216272" y="154797"/>
            <a:ext cx="1056536" cy="438114"/>
          </a:xfrm>
          <a:prstGeom prst="rect">
            <a:avLst/>
          </a:prstGeom>
          <a:noFill/>
          <a:ln>
            <a:noFill/>
          </a:ln>
        </p:spPr>
      </p:pic>
      <p:sp>
        <p:nvSpPr>
          <p:cNvPr id="143" name="Google Shape;143;p28"/>
          <p:cNvSpPr txBox="1"/>
          <p:nvPr/>
        </p:nvSpPr>
        <p:spPr>
          <a:xfrm>
            <a:off x="512625" y="1221700"/>
            <a:ext cx="6764400" cy="7389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Halant"/>
                <a:ea typeface="Halant"/>
                <a:cs typeface="Halant"/>
                <a:sym typeface="Halant"/>
              </a:rPr>
              <a:t>Directions: </a:t>
            </a:r>
            <a:r>
              <a:rPr lang="en" sz="1200">
                <a:solidFill>
                  <a:schemeClr val="dk1"/>
                </a:solidFill>
                <a:latin typeface="Halant"/>
                <a:ea typeface="Halant"/>
                <a:cs typeface="Halant"/>
                <a:sym typeface="Halant"/>
              </a:rPr>
              <a:t>After examining documents on British power in India, fill in the chart below. For each document listed, identify if it helped the British gain power, maintain power, or both in India. Then, explain your reasoning.</a:t>
            </a:r>
            <a:endParaRPr sz="1200">
              <a:solidFill>
                <a:schemeClr val="dk1"/>
              </a:solidFill>
              <a:latin typeface="Halant"/>
              <a:ea typeface="Halant"/>
              <a:cs typeface="Halant"/>
              <a:sym typeface="Halant"/>
            </a:endParaRPr>
          </a:p>
        </p:txBody>
      </p:sp>
      <p:graphicFrame>
        <p:nvGraphicFramePr>
          <p:cNvPr id="144" name="Google Shape;144;p28"/>
          <p:cNvGraphicFramePr/>
          <p:nvPr/>
        </p:nvGraphicFramePr>
        <p:xfrm>
          <a:off x="390119" y="1960605"/>
          <a:ext cx="3000000" cy="3000000"/>
        </p:xfrm>
        <a:graphic>
          <a:graphicData uri="http://schemas.openxmlformats.org/drawingml/2006/table">
            <a:tbl>
              <a:tblPr>
                <a:noFill/>
                <a:tableStyleId>{2F47B93D-A224-4111-950B-96FCC2F6E06A}</a:tableStyleId>
              </a:tblPr>
              <a:tblGrid>
                <a:gridCol w="1763050"/>
                <a:gridCol w="1250425"/>
                <a:gridCol w="3978650"/>
              </a:tblGrid>
              <a:tr h="503050">
                <a:tc>
                  <a:txBody>
                    <a:bodyPr/>
                    <a:lstStyle/>
                    <a:p>
                      <a:pPr indent="0" lvl="0" marL="0" rtl="0" algn="ctr">
                        <a:spcBef>
                          <a:spcPts val="0"/>
                        </a:spcBef>
                        <a:spcAft>
                          <a:spcPts val="0"/>
                        </a:spcAft>
                        <a:buNone/>
                      </a:pPr>
                      <a:r>
                        <a:rPr b="1" lang="en" sz="1200">
                          <a:latin typeface="Inter"/>
                          <a:ea typeface="Inter"/>
                          <a:cs typeface="Inter"/>
                          <a:sym typeface="Inter"/>
                        </a:rPr>
                        <a:t>Document  Set</a:t>
                      </a:r>
                      <a:endParaRPr b="1" sz="1200">
                        <a:latin typeface="Inter"/>
                        <a:ea typeface="Inter"/>
                        <a:cs typeface="Inter"/>
                        <a:sym typeface="Inter"/>
                      </a:endParaRPr>
                    </a:p>
                  </a:txBody>
                  <a:tcPr marT="70650" marB="70650" marR="118325" marL="118325" anchor="ctr"/>
                </a:tc>
                <a:tc>
                  <a:txBody>
                    <a:bodyPr/>
                    <a:lstStyle/>
                    <a:p>
                      <a:pPr indent="0" lvl="0" marL="0" rtl="0" algn="ctr">
                        <a:spcBef>
                          <a:spcPts val="0"/>
                        </a:spcBef>
                        <a:spcAft>
                          <a:spcPts val="0"/>
                        </a:spcAft>
                        <a:buNone/>
                      </a:pPr>
                      <a:r>
                        <a:rPr b="1" lang="en" sz="1200">
                          <a:latin typeface="Inter"/>
                          <a:ea typeface="Inter"/>
                          <a:cs typeface="Inter"/>
                          <a:sym typeface="Inter"/>
                        </a:rPr>
                        <a:t>Gain Power?</a:t>
                      </a:r>
                      <a:endParaRPr b="1" sz="1200">
                        <a:latin typeface="Inter"/>
                        <a:ea typeface="Inter"/>
                        <a:cs typeface="Inter"/>
                        <a:sym typeface="Inter"/>
                      </a:endParaRPr>
                    </a:p>
                    <a:p>
                      <a:pPr indent="0" lvl="0" marL="0" rtl="0" algn="ctr">
                        <a:spcBef>
                          <a:spcPts val="0"/>
                        </a:spcBef>
                        <a:spcAft>
                          <a:spcPts val="0"/>
                        </a:spcAft>
                        <a:buNone/>
                      </a:pPr>
                      <a:r>
                        <a:rPr b="1" lang="en" sz="1200">
                          <a:latin typeface="Inter"/>
                          <a:ea typeface="Inter"/>
                          <a:cs typeface="Inter"/>
                          <a:sym typeface="Inter"/>
                        </a:rPr>
                        <a:t>Maintain Power?</a:t>
                      </a:r>
                      <a:endParaRPr b="1" sz="1200">
                        <a:latin typeface="Inter"/>
                        <a:ea typeface="Inter"/>
                        <a:cs typeface="Inter"/>
                        <a:sym typeface="Inter"/>
                      </a:endParaRPr>
                    </a:p>
                    <a:p>
                      <a:pPr indent="0" lvl="0" marL="0" rtl="0" algn="ctr">
                        <a:spcBef>
                          <a:spcPts val="0"/>
                        </a:spcBef>
                        <a:spcAft>
                          <a:spcPts val="0"/>
                        </a:spcAft>
                        <a:buNone/>
                      </a:pPr>
                      <a:r>
                        <a:rPr b="1" lang="en" sz="1200">
                          <a:latin typeface="Inter"/>
                          <a:ea typeface="Inter"/>
                          <a:cs typeface="Inter"/>
                          <a:sym typeface="Inter"/>
                        </a:rPr>
                        <a:t>Both?</a:t>
                      </a:r>
                      <a:endParaRPr b="1" sz="1200">
                        <a:latin typeface="Inter"/>
                        <a:ea typeface="Inter"/>
                        <a:cs typeface="Inter"/>
                        <a:sym typeface="Inter"/>
                      </a:endParaRPr>
                    </a:p>
                  </a:txBody>
                  <a:tcPr marT="70650" marB="70650" marR="118325" marL="118325" anchor="ctr"/>
                </a:tc>
                <a:tc>
                  <a:txBody>
                    <a:bodyPr/>
                    <a:lstStyle/>
                    <a:p>
                      <a:pPr indent="0" lvl="0" marL="0" rtl="0" algn="ctr">
                        <a:spcBef>
                          <a:spcPts val="0"/>
                        </a:spcBef>
                        <a:spcAft>
                          <a:spcPts val="0"/>
                        </a:spcAft>
                        <a:buNone/>
                      </a:pPr>
                      <a:r>
                        <a:rPr b="1" lang="en" sz="1200">
                          <a:latin typeface="Inter"/>
                          <a:ea typeface="Inter"/>
                          <a:cs typeface="Inter"/>
                          <a:sym typeface="Inter"/>
                        </a:rPr>
                        <a:t>Explanation</a:t>
                      </a:r>
                      <a:endParaRPr b="1" sz="1200">
                        <a:latin typeface="Inter"/>
                        <a:ea typeface="Inter"/>
                        <a:cs typeface="Inter"/>
                        <a:sym typeface="Inter"/>
                      </a:endParaRPr>
                    </a:p>
                    <a:p>
                      <a:pPr indent="0" lvl="0" marL="0" rtl="0" algn="ctr">
                        <a:spcBef>
                          <a:spcPts val="0"/>
                        </a:spcBef>
                        <a:spcAft>
                          <a:spcPts val="0"/>
                        </a:spcAft>
                        <a:buNone/>
                      </a:pPr>
                      <a:r>
                        <a:rPr i="1" lang="en" sz="1200">
                          <a:latin typeface="Inter"/>
                          <a:ea typeface="Inter"/>
                          <a:cs typeface="Inter"/>
                          <a:sym typeface="Inter"/>
                        </a:rPr>
                        <a:t>How did the  method of control described make it possible for the British to gain and/or maintain power in India?</a:t>
                      </a:r>
                      <a:endParaRPr b="1" sz="1200">
                        <a:latin typeface="Inter"/>
                        <a:ea typeface="Inter"/>
                        <a:cs typeface="Inter"/>
                        <a:sym typeface="Inter"/>
                      </a:endParaRPr>
                    </a:p>
                  </a:txBody>
                  <a:tcPr marT="70650" marB="70650" marR="118325" marL="118325" anchor="ctr"/>
                </a:tc>
              </a:tr>
              <a:tr h="424550">
                <a:tc>
                  <a:txBody>
                    <a:bodyPr/>
                    <a:lstStyle/>
                    <a:p>
                      <a:pPr indent="0" lvl="0" marL="0" rtl="0" algn="ctr">
                        <a:spcBef>
                          <a:spcPts val="0"/>
                        </a:spcBef>
                        <a:spcAft>
                          <a:spcPts val="0"/>
                        </a:spcAft>
                        <a:buNone/>
                      </a:pPr>
                      <a:r>
                        <a:rPr i="1" lang="en" sz="1200">
                          <a:latin typeface="Inter"/>
                          <a:ea typeface="Inter"/>
                          <a:cs typeface="Inter"/>
                          <a:sym typeface="Inter"/>
                        </a:rPr>
                        <a:t>#1: Military Force</a:t>
                      </a:r>
                      <a:endParaRPr i="1" sz="1200">
                        <a:latin typeface="Inter"/>
                        <a:ea typeface="Inter"/>
                        <a:cs typeface="Inter"/>
                        <a:sym typeface="Inter"/>
                      </a:endParaRPr>
                    </a:p>
                  </a:txBody>
                  <a:tcPr marT="70650" marB="70650" marR="118325" marL="118325" anchor="ctr"/>
                </a:tc>
                <a:tc>
                  <a:txBody>
                    <a:bodyPr/>
                    <a:lstStyle/>
                    <a:p>
                      <a:pPr indent="0" lvl="0" marL="0" rtl="0" algn="ctr">
                        <a:spcBef>
                          <a:spcPts val="0"/>
                        </a:spcBef>
                        <a:spcAft>
                          <a:spcPts val="0"/>
                        </a:spcAft>
                        <a:buNone/>
                      </a:pPr>
                      <a:r>
                        <a:rPr b="1" lang="en" sz="1200">
                          <a:solidFill>
                            <a:srgbClr val="E95C3D"/>
                          </a:solidFill>
                          <a:latin typeface="Inter"/>
                          <a:ea typeface="Inter"/>
                          <a:cs typeface="Inter"/>
                          <a:sym typeface="Inter"/>
                        </a:rPr>
                        <a:t>Both</a:t>
                      </a:r>
                      <a:endParaRPr b="1" sz="1200">
                        <a:solidFill>
                          <a:srgbClr val="E95C3D"/>
                        </a:solidFill>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rPr b="1" lang="en" sz="1200">
                          <a:solidFill>
                            <a:srgbClr val="E95C3D"/>
                          </a:solidFill>
                          <a:latin typeface="Inter"/>
                          <a:ea typeface="Inter"/>
                          <a:cs typeface="Inter"/>
                          <a:sym typeface="Inter"/>
                        </a:rPr>
                        <a:t>The use of military force, advanced technology (like the Maxim Gun), and a large Indian soldier base (sepoys) helped Britain gain power by allowing them to conquer India. Once in control, the military also helped the British maintain power by protecting their interests and suppressing resistance, such as revolts or rebellions.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txBody>
                  <a:tcPr marT="70650" marB="70650" marR="118325" marL="118325"/>
                </a:tc>
              </a:tr>
              <a:tr h="487250">
                <a:tc>
                  <a:txBody>
                    <a:bodyPr/>
                    <a:lstStyle/>
                    <a:p>
                      <a:pPr indent="0" lvl="0" marL="0" rtl="0" algn="ctr">
                        <a:spcBef>
                          <a:spcPts val="0"/>
                        </a:spcBef>
                        <a:spcAft>
                          <a:spcPts val="0"/>
                        </a:spcAft>
                        <a:buNone/>
                      </a:pPr>
                      <a:r>
                        <a:rPr i="1" lang="en" sz="1200">
                          <a:latin typeface="Inter"/>
                          <a:ea typeface="Inter"/>
                          <a:cs typeface="Inter"/>
                          <a:sym typeface="Inter"/>
                        </a:rPr>
                        <a:t>#2: Expansion of Transportation</a:t>
                      </a:r>
                      <a:endParaRPr i="1" sz="1200">
                        <a:latin typeface="Inter"/>
                        <a:ea typeface="Inter"/>
                        <a:cs typeface="Inter"/>
                        <a:sym typeface="Inter"/>
                      </a:endParaRPr>
                    </a:p>
                  </a:txBody>
                  <a:tcPr marT="70650" marB="70650" marR="118325" marL="118325" anchor="ctr"/>
                </a:tc>
                <a:tc>
                  <a:txBody>
                    <a:bodyPr/>
                    <a:lstStyle/>
                    <a:p>
                      <a:pPr indent="0" lvl="0" marL="0" rtl="0" algn="ctr">
                        <a:spcBef>
                          <a:spcPts val="0"/>
                        </a:spcBef>
                        <a:spcAft>
                          <a:spcPts val="0"/>
                        </a:spcAft>
                        <a:buNone/>
                      </a:pPr>
                      <a:r>
                        <a:rPr b="1" lang="en" sz="1200">
                          <a:solidFill>
                            <a:srgbClr val="E95C3D"/>
                          </a:solidFill>
                          <a:latin typeface="Inter"/>
                          <a:ea typeface="Inter"/>
                          <a:cs typeface="Inter"/>
                          <a:sym typeface="Inter"/>
                        </a:rPr>
                        <a:t>Maintain Power</a:t>
                      </a:r>
                      <a:endParaRPr b="1" sz="1200">
                        <a:solidFill>
                          <a:srgbClr val="E95C3D"/>
                        </a:solidFill>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rPr b="1" lang="en" sz="1200">
                          <a:solidFill>
                            <a:srgbClr val="E95C3D"/>
                          </a:solidFill>
                          <a:latin typeface="Inter"/>
                          <a:ea typeface="Inter"/>
                          <a:cs typeface="Inter"/>
                          <a:sym typeface="Inter"/>
                        </a:rPr>
                        <a:t>The development of the railway system, while beneficial to Indian economic development, primarily served the British interests. It helped Britain maintain power by facilitating the rapid movement of British troops and communication across India. The railways also made it easier for the British to extract resources, transport goods, and maintain control over vast distances. </a:t>
                      </a:r>
                      <a:endParaRPr b="1" sz="1200">
                        <a:solidFill>
                          <a:srgbClr val="E95C3D"/>
                        </a:solidFill>
                        <a:latin typeface="Inter"/>
                        <a:ea typeface="Inter"/>
                        <a:cs typeface="Inter"/>
                        <a:sym typeface="Inter"/>
                      </a:endParaRPr>
                    </a:p>
                  </a:txBody>
                  <a:tcPr marT="70650" marB="70650" marR="118325" marL="118325"/>
                </a:tc>
              </a:tr>
              <a:tr h="378650">
                <a:tc>
                  <a:txBody>
                    <a:bodyPr/>
                    <a:lstStyle/>
                    <a:p>
                      <a:pPr indent="0" lvl="0" marL="0" rtl="0" algn="ctr">
                        <a:spcBef>
                          <a:spcPts val="0"/>
                        </a:spcBef>
                        <a:spcAft>
                          <a:spcPts val="0"/>
                        </a:spcAft>
                        <a:buNone/>
                      </a:pPr>
                      <a:r>
                        <a:rPr i="1" lang="en" sz="1200">
                          <a:latin typeface="Inter"/>
                          <a:ea typeface="Inter"/>
                          <a:cs typeface="Inter"/>
                          <a:sym typeface="Inter"/>
                        </a:rPr>
                        <a:t>#3: Advances in Telecommunications</a:t>
                      </a:r>
                      <a:endParaRPr i="1" sz="1200">
                        <a:latin typeface="Inter"/>
                        <a:ea typeface="Inter"/>
                        <a:cs typeface="Inter"/>
                        <a:sym typeface="Inter"/>
                      </a:endParaRPr>
                    </a:p>
                  </a:txBody>
                  <a:tcPr marT="70650" marB="70650" marR="118325" marL="118325" anchor="ctr"/>
                </a:tc>
                <a:tc>
                  <a:txBody>
                    <a:bodyPr/>
                    <a:lstStyle/>
                    <a:p>
                      <a:pPr indent="0" lvl="0" marL="0" rtl="0" algn="ctr">
                        <a:spcBef>
                          <a:spcPts val="0"/>
                        </a:spcBef>
                        <a:spcAft>
                          <a:spcPts val="0"/>
                        </a:spcAft>
                        <a:buNone/>
                      </a:pPr>
                      <a:r>
                        <a:rPr b="1" lang="en" sz="1200">
                          <a:solidFill>
                            <a:srgbClr val="E95C3D"/>
                          </a:solidFill>
                          <a:latin typeface="Inter"/>
                          <a:ea typeface="Inter"/>
                          <a:cs typeface="Inter"/>
                          <a:sym typeface="Inter"/>
                        </a:rPr>
                        <a:t>Maintain Power</a:t>
                      </a:r>
                      <a:endParaRPr b="1" sz="1200">
                        <a:solidFill>
                          <a:srgbClr val="E95C3D"/>
                        </a:solidFill>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rPr b="1" lang="en" sz="1200">
                          <a:solidFill>
                            <a:srgbClr val="E95C3D"/>
                          </a:solidFill>
                          <a:latin typeface="Inter"/>
                          <a:ea typeface="Inter"/>
                          <a:cs typeface="Inter"/>
                          <a:sym typeface="Inter"/>
                        </a:rPr>
                        <a:t>The telegraph was a crucial tool for the British in maintaining power. It allowed them to communicate instantly across the country, ensuring they could respond quickly to uprisings, unrest, or logistical needs. The British used the telegraph to monitor unrest and indigenous communication, increasing </a:t>
                      </a:r>
                      <a:r>
                        <a:rPr b="1" lang="en" sz="1200">
                          <a:solidFill>
                            <a:srgbClr val="E95C3D"/>
                          </a:solidFill>
                          <a:latin typeface="Inter"/>
                          <a:ea typeface="Inter"/>
                          <a:cs typeface="Inter"/>
                          <a:sym typeface="Inter"/>
                        </a:rPr>
                        <a:t>surveillance</a:t>
                      </a:r>
                      <a:r>
                        <a:rPr b="1" lang="en" sz="1200">
                          <a:solidFill>
                            <a:srgbClr val="E95C3D"/>
                          </a:solidFill>
                          <a:latin typeface="Inter"/>
                          <a:ea typeface="Inter"/>
                          <a:cs typeface="Inter"/>
                          <a:sym typeface="Inter"/>
                        </a:rPr>
                        <a:t> and preventing rebellions. </a:t>
                      </a:r>
                      <a:endParaRPr b="1" sz="1200">
                        <a:solidFill>
                          <a:srgbClr val="E95C3D"/>
                        </a:solidFill>
                        <a:latin typeface="Inter"/>
                        <a:ea typeface="Inter"/>
                        <a:cs typeface="Inter"/>
                        <a:sym typeface="Inter"/>
                      </a:endParaRPr>
                    </a:p>
                  </a:txBody>
                  <a:tcPr marT="70650" marB="70650" marR="118325" marL="118325"/>
                </a:tc>
              </a:tr>
              <a:tr h="612625">
                <a:tc>
                  <a:txBody>
                    <a:bodyPr/>
                    <a:lstStyle/>
                    <a:p>
                      <a:pPr indent="0" lvl="0" marL="0" rtl="0" algn="ctr">
                        <a:spcBef>
                          <a:spcPts val="0"/>
                        </a:spcBef>
                        <a:spcAft>
                          <a:spcPts val="0"/>
                        </a:spcAft>
                        <a:buNone/>
                      </a:pPr>
                      <a:r>
                        <a:rPr i="1" lang="en" sz="1200">
                          <a:latin typeface="Inter"/>
                          <a:ea typeface="Inter"/>
                          <a:cs typeface="Inter"/>
                          <a:sym typeface="Inter"/>
                        </a:rPr>
                        <a:t>#4: Control of Industry and Agriculture</a:t>
                      </a:r>
                      <a:endParaRPr i="1" sz="1200">
                        <a:latin typeface="Inter"/>
                        <a:ea typeface="Inter"/>
                        <a:cs typeface="Inter"/>
                        <a:sym typeface="Inter"/>
                      </a:endParaRPr>
                    </a:p>
                  </a:txBody>
                  <a:tcPr marT="70650" marB="70650" marR="118325" marL="118325" anchor="ctr"/>
                </a:tc>
                <a:tc>
                  <a:txBody>
                    <a:bodyPr/>
                    <a:lstStyle/>
                    <a:p>
                      <a:pPr indent="0" lvl="0" marL="0" rtl="0" algn="ctr">
                        <a:spcBef>
                          <a:spcPts val="0"/>
                        </a:spcBef>
                        <a:spcAft>
                          <a:spcPts val="0"/>
                        </a:spcAft>
                        <a:buNone/>
                      </a:pPr>
                      <a:r>
                        <a:rPr b="1" lang="en" sz="1200">
                          <a:solidFill>
                            <a:srgbClr val="E95C3D"/>
                          </a:solidFill>
                          <a:latin typeface="Inter"/>
                          <a:ea typeface="Inter"/>
                          <a:cs typeface="Inter"/>
                          <a:sym typeface="Inter"/>
                        </a:rPr>
                        <a:t>Both</a:t>
                      </a:r>
                      <a:endParaRPr b="1" sz="1200">
                        <a:solidFill>
                          <a:srgbClr val="E95C3D"/>
                        </a:solidFill>
                        <a:latin typeface="Inter"/>
                        <a:ea typeface="Inter"/>
                        <a:cs typeface="Inter"/>
                        <a:sym typeface="Inter"/>
                      </a:endParaRPr>
                    </a:p>
                  </a:txBody>
                  <a:tcPr marT="70650" marB="70650" marR="118325" marL="118325" anchor="ctr"/>
                </a:tc>
                <a:tc>
                  <a:txBody>
                    <a:bodyPr/>
                    <a:lstStyle/>
                    <a:p>
                      <a:pPr indent="0" lvl="0" marL="0" rtl="0" algn="l">
                        <a:spcBef>
                          <a:spcPts val="0"/>
                        </a:spcBef>
                        <a:spcAft>
                          <a:spcPts val="0"/>
                        </a:spcAft>
                        <a:buNone/>
                      </a:pPr>
                      <a:r>
                        <a:rPr b="1" lang="en" sz="1200">
                          <a:solidFill>
                            <a:srgbClr val="E95C3D"/>
                          </a:solidFill>
                          <a:latin typeface="Inter"/>
                          <a:ea typeface="Inter"/>
                          <a:cs typeface="Inter"/>
                          <a:sym typeface="Inter"/>
                        </a:rPr>
                        <a:t>The British exploited India’s labor and resources to fuel British industry. Shifting Indian agriculture towards cash crops and using Indian labor, Britain expanded its wealth and manufacturing capacity. Once in control, the British maintain power by stifling Indian industry and ensured that Britain solely </a:t>
                      </a:r>
                      <a:r>
                        <a:rPr b="1" lang="en" sz="1200">
                          <a:solidFill>
                            <a:srgbClr val="E95C3D"/>
                          </a:solidFill>
                          <a:latin typeface="Inter"/>
                          <a:ea typeface="Inter"/>
                          <a:cs typeface="Inter"/>
                          <a:sym typeface="Inter"/>
                        </a:rPr>
                        <a:t>supplied</a:t>
                      </a:r>
                      <a:r>
                        <a:rPr b="1" lang="en" sz="1200">
                          <a:solidFill>
                            <a:srgbClr val="E95C3D"/>
                          </a:solidFill>
                          <a:latin typeface="Inter"/>
                          <a:ea typeface="Inter"/>
                          <a:cs typeface="Inter"/>
                          <a:sym typeface="Inter"/>
                        </a:rPr>
                        <a:t> finished goods, undermining India's autonomy and ensuring dependence.</a:t>
                      </a:r>
                      <a:endParaRPr b="1" sz="1200">
                        <a:solidFill>
                          <a:srgbClr val="E95C3D"/>
                        </a:solidFill>
                        <a:latin typeface="Inter"/>
                        <a:ea typeface="Inter"/>
                        <a:cs typeface="Inter"/>
                        <a:sym typeface="Inter"/>
                      </a:endParaRPr>
                    </a:p>
                  </a:txBody>
                  <a:tcPr marT="70650" marB="70650" marR="118325" marL="118325"/>
                </a:tc>
              </a:tr>
            </a:tbl>
          </a:graphicData>
        </a:graphic>
      </p:graphicFrame>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