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 id="262" r:id="rId14"/>
    <p:sldId id="263" r:id="rId15"/>
  </p:sldIdLst>
  <p:sldSz cy="10058400" cx="7772400"/>
  <p:notesSz cx="6858000" cy="9144000"/>
  <p:embeddedFontLst>
    <p:embeddedFont>
      <p:font typeface="Halant"/>
      <p:regular r:id="rId16"/>
      <p:bold r:id="rId17"/>
    </p:embeddedFont>
    <p:embeddedFont>
      <p:font typeface="Inter SemiBold"/>
      <p:regular r:id="rId18"/>
      <p:bold r:id="rId19"/>
      <p:italic r:id="rId20"/>
      <p:boldItalic r:id="rId21"/>
    </p:embeddedFont>
    <p:embeddedFont>
      <p:font typeface="Inter"/>
      <p:regular r:id="rId22"/>
      <p:bold r:id="rId23"/>
      <p:italic r:id="rId24"/>
      <p:boldItalic r:id="rId25"/>
    </p:embeddedFont>
    <p:embeddedFont>
      <p:font typeface="Plus Jakarta Sans"/>
      <p:regular r:id="rId26"/>
      <p:bold r:id="rId27"/>
      <p:italic r:id="rId28"/>
      <p:boldItalic r:id="rId29"/>
    </p:embeddedFont>
    <p:embeddedFont>
      <p:font typeface="Plus Jakarta Sans Medium"/>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4050FCE-B590-405C-B3CF-F3146EC71DEA}">
  <a:tblStyle styleId="{D4050FCE-B590-405C-B3CF-F3146EC71DE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0B42998B-B5FE-4D62-B7C5-D24B723C681F}"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SemiBold-italic.fntdata"/><Relationship Id="rId22" Type="http://schemas.openxmlformats.org/officeDocument/2006/relationships/font" Target="fonts/Inter-regular.fntdata"/><Relationship Id="rId21" Type="http://schemas.openxmlformats.org/officeDocument/2006/relationships/font" Target="fonts/InterSemiBold-boldItalic.fntdata"/><Relationship Id="rId24" Type="http://schemas.openxmlformats.org/officeDocument/2006/relationships/font" Target="fonts/Inter-italic.fntdata"/><Relationship Id="rId23" Type="http://schemas.openxmlformats.org/officeDocument/2006/relationships/font" Target="fonts/Inter-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regular.fntdata"/><Relationship Id="rId25" Type="http://schemas.openxmlformats.org/officeDocument/2006/relationships/font" Target="fonts/Inter-boldItalic.fntdata"/><Relationship Id="rId28" Type="http://schemas.openxmlformats.org/officeDocument/2006/relationships/font" Target="fonts/PlusJakartaSans-italic.fntdata"/><Relationship Id="rId27" Type="http://schemas.openxmlformats.org/officeDocument/2006/relationships/font" Target="fonts/PlusJakartaSans-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bold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fntdata"/><Relationship Id="rId30" Type="http://schemas.openxmlformats.org/officeDocument/2006/relationships/font" Target="fonts/PlusJakartaSansMedium-regular.fntdata"/><Relationship Id="rId11" Type="http://schemas.openxmlformats.org/officeDocument/2006/relationships/slide" Target="slides/slide4.xml"/><Relationship Id="rId33" Type="http://schemas.openxmlformats.org/officeDocument/2006/relationships/font" Target="fonts/PlusJakartaSansMedium-boldItalic.fntdata"/><Relationship Id="rId10" Type="http://schemas.openxmlformats.org/officeDocument/2006/relationships/slide" Target="slides/slide3.xml"/><Relationship Id="rId32" Type="http://schemas.openxmlformats.org/officeDocument/2006/relationships/font" Target="fonts/PlusJakartaSansMedium-italic.fntdata"/><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SemiBold-bold.fntdata"/><Relationship Id="rId18" Type="http://schemas.openxmlformats.org/officeDocument/2006/relationships/font" Target="fonts/InterSemiBold-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3385a8a1a5_0_1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3385a8a1a5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39da5b2d75_0_2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39da5b2d75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39da5b2d75_0_5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39da5b2d75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339da5b2d75_0_6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339da5b2d75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39da5b2d75_0_9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39da5b2d7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39da5b2d75_0_1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39da5b2d75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39da5b2d75_0_17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339da5b2d75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41eda7b9ad_0_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41eda7b9ad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3.jpg"/><Relationship Id="rId6"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655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dk1"/>
                </a:solidFill>
                <a:latin typeface="Halant"/>
                <a:ea typeface="Halant"/>
                <a:cs typeface="Halant"/>
                <a:sym typeface="Halant"/>
              </a:rPr>
              <a:t>Imperialism</a:t>
            </a:r>
            <a:r>
              <a:rPr lang="en" sz="1900">
                <a:solidFill>
                  <a:schemeClr val="dk1"/>
                </a:solidFill>
                <a:latin typeface="Halant"/>
                <a:ea typeface="Halant"/>
                <a:cs typeface="Halant"/>
                <a:sym typeface="Halant"/>
              </a:rPr>
              <a:t> Guided Notes</a:t>
            </a:r>
            <a:endParaRPr sz="1900">
              <a:solidFill>
                <a:schemeClr val="dk1"/>
              </a:solidFill>
              <a:latin typeface="Halant"/>
              <a:ea typeface="Halant"/>
              <a:cs typeface="Halant"/>
              <a:sym typeface="Halant"/>
            </a:endParaRPr>
          </a:p>
        </p:txBody>
      </p:sp>
      <p:pic>
        <p:nvPicPr>
          <p:cNvPr id="100" name="Google Shape;100;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1" name="Google Shape;101;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03" name="Google Shape;103;p2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04" name="Google Shape;104;p25"/>
          <p:cNvSpPr txBox="1"/>
          <p:nvPr/>
        </p:nvSpPr>
        <p:spPr>
          <a:xfrm>
            <a:off x="594300" y="807688"/>
            <a:ext cx="6583800" cy="53565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Name: ______________________________________  Date: ________ Class: ____________________</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t/>
            </a:r>
            <a:endParaRPr b="1"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Halant"/>
                <a:ea typeface="Halant"/>
                <a:cs typeface="Halant"/>
                <a:sym typeface="Halant"/>
              </a:rPr>
              <a:t>Instructions: </a:t>
            </a:r>
            <a:r>
              <a:rPr lang="en" sz="1200">
                <a:solidFill>
                  <a:schemeClr val="dk1"/>
                </a:solidFill>
                <a:latin typeface="Halant"/>
                <a:ea typeface="Halant"/>
                <a:cs typeface="Halant"/>
                <a:sym typeface="Halant"/>
              </a:rPr>
              <a:t>Complete the guided notes while going through the Causes &amp; Justifications for Imperialism Presentation.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200">
              <a:solidFill>
                <a:schemeClr val="dk1"/>
              </a:solidFill>
              <a:latin typeface="Halant"/>
              <a:ea typeface="Halant"/>
              <a:cs typeface="Halant"/>
              <a:sym typeface="Halant"/>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2: Say-it-in-6: Define Imperialism in your own words.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3: Identify and explain 2 new technologies/ discoveries that made imperialism possible.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 4: Explain each motivation for imperialism in your own words.</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Economic Resources: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Political</a:t>
            </a:r>
            <a:r>
              <a:rPr lang="en" sz="1200">
                <a:solidFill>
                  <a:schemeClr val="dk1"/>
                </a:solidFill>
                <a:latin typeface="Inter"/>
                <a:ea typeface="Inter"/>
                <a:cs typeface="Inter"/>
                <a:sym typeface="Inter"/>
              </a:rPr>
              <a:t> Power:</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9144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Civilizing</a:t>
            </a:r>
            <a:r>
              <a:rPr lang="en" sz="1200">
                <a:solidFill>
                  <a:schemeClr val="dk1"/>
                </a:solidFill>
                <a:latin typeface="Inter"/>
                <a:ea typeface="Inter"/>
                <a:cs typeface="Inter"/>
                <a:sym typeface="Inter"/>
              </a:rPr>
              <a:t> Mission”:</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Slides 6-9: Complete the Notice, Wonder, Think Chart below based on the pages you see of “An ABC for Baby Patriots.”</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05" name="Google Shape;105;p25"/>
          <p:cNvGraphicFramePr/>
          <p:nvPr/>
        </p:nvGraphicFramePr>
        <p:xfrm>
          <a:off x="487925" y="5741325"/>
          <a:ext cx="3000000" cy="3000000"/>
        </p:xfrm>
        <a:graphic>
          <a:graphicData uri="http://schemas.openxmlformats.org/drawingml/2006/table">
            <a:tbl>
              <a:tblPr>
                <a:noFill/>
                <a:tableStyleId>{D4050FCE-B590-405C-B3CF-F3146EC71DEA}</a:tableStyleId>
              </a:tblPr>
              <a:tblGrid>
                <a:gridCol w="2235500"/>
                <a:gridCol w="2295525"/>
                <a:gridCol w="2265525"/>
              </a:tblGrid>
              <a:tr h="607575">
                <a:tc>
                  <a:txBody>
                    <a:bodyPr/>
                    <a:lstStyle/>
                    <a:p>
                      <a:pPr indent="0" lvl="0" marL="0" rtl="0" algn="l">
                        <a:spcBef>
                          <a:spcPts val="0"/>
                        </a:spcBef>
                        <a:spcAft>
                          <a:spcPts val="0"/>
                        </a:spcAft>
                        <a:buNone/>
                      </a:pPr>
                      <a:r>
                        <a:rPr b="1" lang="en" sz="1200">
                          <a:latin typeface="Inter"/>
                          <a:ea typeface="Inter"/>
                          <a:cs typeface="Inter"/>
                          <a:sym typeface="Inter"/>
                        </a:rPr>
                        <a:t>Notice:</a:t>
                      </a:r>
                      <a:r>
                        <a:rPr lang="en" sz="1200">
                          <a:latin typeface="Inter"/>
                          <a:ea typeface="Inter"/>
                          <a:cs typeface="Inter"/>
                          <a:sym typeface="Inter"/>
                        </a:rPr>
                        <a:t> What do you notice about how imperialism is portrayed in these images?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r h="677850">
                <a:tc>
                  <a:txBody>
                    <a:bodyPr/>
                    <a:lstStyle/>
                    <a:p>
                      <a:pPr indent="0" lvl="0" marL="0" rtl="0" algn="l">
                        <a:spcBef>
                          <a:spcPts val="0"/>
                        </a:spcBef>
                        <a:spcAft>
                          <a:spcPts val="0"/>
                        </a:spcAft>
                        <a:buNone/>
                      </a:pPr>
                      <a:r>
                        <a:rPr b="1" lang="en" sz="1200">
                          <a:latin typeface="Inter"/>
                          <a:ea typeface="Inter"/>
                          <a:cs typeface="Inter"/>
                          <a:sym typeface="Inter"/>
                        </a:rPr>
                        <a:t>Wonder:</a:t>
                      </a:r>
                      <a:r>
                        <a:rPr lang="en" sz="1200">
                          <a:latin typeface="Inter"/>
                          <a:ea typeface="Inter"/>
                          <a:cs typeface="Inter"/>
                          <a:sym typeface="Inter"/>
                        </a:rPr>
                        <a:t> What questions do you have about these book pages?</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r h="708825">
                <a:tc>
                  <a:txBody>
                    <a:bodyPr/>
                    <a:lstStyle/>
                    <a:p>
                      <a:pPr indent="0" lvl="0" marL="0" rtl="0" algn="l">
                        <a:spcBef>
                          <a:spcPts val="0"/>
                        </a:spcBef>
                        <a:spcAft>
                          <a:spcPts val="0"/>
                        </a:spcAft>
                        <a:buNone/>
                      </a:pPr>
                      <a:r>
                        <a:rPr b="1" lang="en" sz="1200">
                          <a:latin typeface="Inter"/>
                          <a:ea typeface="Inter"/>
                          <a:cs typeface="Inter"/>
                          <a:sym typeface="Inter"/>
                        </a:rPr>
                        <a:t>Think:</a:t>
                      </a:r>
                      <a:r>
                        <a:rPr lang="en" sz="1200">
                          <a:latin typeface="Inter"/>
                          <a:ea typeface="Inter"/>
                          <a:cs typeface="Inter"/>
                          <a:sym typeface="Inter"/>
                        </a:rPr>
                        <a:t> What do you think is the purpose of this book? Why?</a:t>
                      </a:r>
                      <a:endParaRPr sz="1200">
                        <a:latin typeface="Inter"/>
                        <a:ea typeface="Inter"/>
                        <a:cs typeface="Inter"/>
                        <a:sym typeface="Inter"/>
                      </a:endParaRPr>
                    </a:p>
                  </a:txBody>
                  <a:tcPr marT="91425" marB="91425" marR="91425" marL="91425" anchor="ctr"/>
                </a:tc>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26"/>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 Discussion Questions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11" name="Google Shape;111;p26"/>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12" name="Google Shape;112;p26"/>
          <p:cNvSpPr txBox="1"/>
          <p:nvPr/>
        </p:nvSpPr>
        <p:spPr>
          <a:xfrm>
            <a:off x="469050" y="1215525"/>
            <a:ext cx="6834300" cy="58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Use the primary and secondary sources to answer the discussion questions below with your group. </a:t>
            </a:r>
            <a:endParaRPr/>
          </a:p>
        </p:txBody>
      </p:sp>
      <p:graphicFrame>
        <p:nvGraphicFramePr>
          <p:cNvPr id="113" name="Google Shape;113;p26"/>
          <p:cNvGraphicFramePr/>
          <p:nvPr/>
        </p:nvGraphicFramePr>
        <p:xfrm>
          <a:off x="469041" y="1781035"/>
          <a:ext cx="3000000" cy="3000000"/>
        </p:xfrm>
        <a:graphic>
          <a:graphicData uri="http://schemas.openxmlformats.org/drawingml/2006/table">
            <a:tbl>
              <a:tblPr>
                <a:noFill/>
                <a:tableStyleId>{0B42998B-B5FE-4D62-B7C5-D24B723C681F}</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1: The White Man’s Burden by Rudyard Kipling.</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Kipling describe imperialism as a “burden” to the “white man”?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2: Pears’ Soap Advertisement, 1884.</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are racism and imperialism connected based on this ad for Pears’ Soap.</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does the child that was “cleaned” by the soap react? Why do you think this reaction is important to understanding the purpose and audience of this ad?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3: Pears’ Soap Advertisement, 1899.</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a soap advertisement related to the “civilizing” goal of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4: Political Cartoon, “The White Man’s Burden.”</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Explain how this cartoon ties the “white man’s burden” to the “civilizing mission.”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Source 5: “Japanese Colonial Ideology in Korea” by Yi Wei.</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did the Japanese use both a sense of similarity and difference between the Koreans and Japanese to justify their imperialism?</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How is sanitation tied back to the idea of the “civilizing mission”?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pic>
        <p:nvPicPr>
          <p:cNvPr id="114" name="Google Shape;114;p26"/>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15" name="Google Shape;115;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6" name="Google Shape;116;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0" name="Shape 120"/>
        <p:cNvGrpSpPr/>
        <p:nvPr/>
      </p:nvGrpSpPr>
      <p:grpSpPr>
        <a:xfrm>
          <a:off x="0" y="0"/>
          <a:ext cx="0" cy="0"/>
          <a:chOff x="0" y="0"/>
          <a:chExt cx="0" cy="0"/>
        </a:xfrm>
      </p:grpSpPr>
      <p:sp>
        <p:nvSpPr>
          <p:cNvPr id="121" name="Google Shape;121;p27"/>
          <p:cNvSpPr txBox="1"/>
          <p:nvPr/>
        </p:nvSpPr>
        <p:spPr>
          <a:xfrm>
            <a:off x="469041" y="9465212"/>
            <a:ext cx="6834300" cy="438000"/>
          </a:xfrm>
          <a:prstGeom prst="rect">
            <a:avLst/>
          </a:prstGeom>
          <a:solidFill>
            <a:srgbClr val="EFEFEF"/>
          </a:solidFill>
          <a:ln>
            <a:noFill/>
          </a:ln>
        </p:spPr>
        <p:txBody>
          <a:bodyPr anchorCtr="0" anchor="t" bIns="116050" lIns="116050" spcFirstLastPara="1" rIns="116050" wrap="square" tIns="116050">
            <a:normAutofit/>
          </a:bodyPr>
          <a:lstStyle/>
          <a:p>
            <a:pPr indent="0" lvl="0" marL="0" rtl="0" algn="l">
              <a:spcBef>
                <a:spcPts val="0"/>
              </a:spcBef>
              <a:spcAft>
                <a:spcPts val="0"/>
              </a:spcAft>
              <a:buNone/>
            </a:pPr>
            <a:r>
              <a:rPr lang="en" sz="1300">
                <a:latin typeface="Inter SemiBold"/>
                <a:ea typeface="Inter SemiBold"/>
                <a:cs typeface="Inter SemiBold"/>
                <a:sym typeface="Inter SemiBold"/>
              </a:rPr>
              <a:t>Historical Thinking Skill:</a:t>
            </a:r>
            <a:r>
              <a:rPr lang="en" sz="1300">
                <a:latin typeface="Inter"/>
                <a:ea typeface="Inter"/>
                <a:cs typeface="Inter"/>
                <a:sym typeface="Inter"/>
              </a:rPr>
              <a:t> Causation</a:t>
            </a:r>
            <a:endParaRPr sz="1300">
              <a:latin typeface="Inter"/>
              <a:ea typeface="Inter"/>
              <a:cs typeface="Inter"/>
              <a:sym typeface="Inter"/>
            </a:endParaRPr>
          </a:p>
        </p:txBody>
      </p:sp>
      <p:sp>
        <p:nvSpPr>
          <p:cNvPr id="122" name="Google Shape;122;p27"/>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23" name="Google Shape;123;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24" name="Google Shape;124;p27"/>
          <p:cNvGraphicFramePr/>
          <p:nvPr/>
        </p:nvGraphicFramePr>
        <p:xfrm>
          <a:off x="469041" y="1704835"/>
          <a:ext cx="3000000" cy="3000000"/>
        </p:xfrm>
        <a:graphic>
          <a:graphicData uri="http://schemas.openxmlformats.org/drawingml/2006/table">
            <a:tbl>
              <a:tblPr>
                <a:noFill/>
                <a:tableStyleId>{0B42998B-B5FE-4D62-B7C5-D24B723C681F}</a:tableStyleId>
              </a:tblPr>
              <a:tblGrid>
                <a:gridCol w="2266425"/>
                <a:gridCol w="1662050"/>
                <a:gridCol w="2905850"/>
              </a:tblGrid>
              <a:tr h="350050">
                <a:tc gridSpan="3" rowSpan="2">
                  <a:txBody>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Historical </a:t>
                      </a:r>
                      <a:r>
                        <a:rPr b="1" lang="en" sz="1200">
                          <a:solidFill>
                            <a:schemeClr val="dk1"/>
                          </a:solidFill>
                          <a:latin typeface="Inter"/>
                          <a:ea typeface="Inter"/>
                          <a:cs typeface="Inter"/>
                          <a:sym typeface="Inter"/>
                        </a:rPr>
                        <a:t>Context: </a:t>
                      </a:r>
                      <a:endParaRPr b="1"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Civilizing Mission was the belief of Europeans that they were helping to “civilize” and “improve” the lives of the non-Europeans that were perceived to be “primitive” or “backward.” They believed they had a moral obligation to do this, and used this as a way to justify imperialism under the guise of bringing enlightenment and advancement to the rest of the world.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This belief in the cultural and biological “superiority” of imperial powers was supported by the racial ideologies and the misuse of science, in particular the maladaptation of Charles Darwin’s theory of evolution. This was known as Social Darwinism, which applied his concept of “survival of the fittest” to humans and justified western imperial success by claiming it was proof of those countries being more “fit.”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Japanese adhered to a similar ideology, especially in their conquest of Korea. They argued that it was their duty to bring their cultural and societal advancements to other places in Asia. The Japanese also utilized the idea of pan-Asianism to justify their imperialism as a way of liberating other Asian countries from western rule.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
        <p:nvSpPr>
          <p:cNvPr id="125" name="Google Shape;125;p27"/>
          <p:cNvSpPr txBox="1"/>
          <p:nvPr/>
        </p:nvSpPr>
        <p:spPr>
          <a:xfrm>
            <a:off x="469050" y="11393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26" name="Google Shape;126;p27"/>
          <p:cNvGraphicFramePr/>
          <p:nvPr/>
        </p:nvGraphicFramePr>
        <p:xfrm>
          <a:off x="469041" y="5133835"/>
          <a:ext cx="3000000" cy="3000000"/>
        </p:xfrm>
        <a:graphic>
          <a:graphicData uri="http://schemas.openxmlformats.org/drawingml/2006/table">
            <a:tbl>
              <a:tblPr>
                <a:noFill/>
                <a:tableStyleId>{0B42998B-B5FE-4D62-B7C5-D24B723C681F}</a:tableStyleId>
              </a:tblPr>
              <a:tblGrid>
                <a:gridCol w="2266425"/>
                <a:gridCol w="1662050"/>
                <a:gridCol w="2905850"/>
              </a:tblGrid>
              <a:tr h="299750">
                <a:tc gridSpan="3">
                  <a:txBody>
                    <a:bodyPr/>
                    <a:lstStyle/>
                    <a:p>
                      <a:pPr indent="0" lvl="0" marL="0" rtl="0" algn="l">
                        <a:lnSpc>
                          <a:spcPct val="115000"/>
                        </a:lnSpc>
                        <a:spcBef>
                          <a:spcPts val="0"/>
                        </a:spcBef>
                        <a:spcAft>
                          <a:spcPts val="0"/>
                        </a:spcAft>
                        <a:buNone/>
                      </a:pPr>
                      <a:r>
                        <a:rPr lang="en" sz="1200">
                          <a:solidFill>
                            <a:schemeClr val="dk1"/>
                          </a:solidFill>
                          <a:latin typeface="Halant"/>
                          <a:ea typeface="Halant"/>
                          <a:cs typeface="Halant"/>
                          <a:sym typeface="Halant"/>
                        </a:rPr>
                        <a:t>Source 1: Rudyard Kipling, “The White Man’s Burden” </a:t>
                      </a:r>
                      <a:r>
                        <a:rPr lang="en" sz="1200">
                          <a:solidFill>
                            <a:schemeClr val="dk1"/>
                          </a:solidFill>
                          <a:latin typeface="Halant"/>
                          <a:ea typeface="Halant"/>
                          <a:cs typeface="Halant"/>
                          <a:sym typeface="Halant"/>
                        </a:rPr>
                        <a:t>1899.</a:t>
                      </a:r>
                      <a:endParaRPr sz="1200">
                        <a:solidFill>
                          <a:schemeClr val="dk1"/>
                        </a:solidFill>
                        <a:latin typeface="Halant"/>
                        <a:ea typeface="Halant"/>
                        <a:cs typeface="Halant"/>
                        <a:sym typeface="Halant"/>
                      </a:endParaRPr>
                    </a:p>
                    <a:p>
                      <a:pPr indent="0" lvl="0" marL="0" rtl="0" algn="l">
                        <a:lnSpc>
                          <a:spcPct val="115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15000"/>
                        </a:lnSpc>
                        <a:spcBef>
                          <a:spcPts val="0"/>
                        </a:spcBef>
                        <a:spcAft>
                          <a:spcPts val="0"/>
                        </a:spcAft>
                        <a:buNone/>
                      </a:pPr>
                      <a:r>
                        <a:rPr lang="en" sz="1000">
                          <a:solidFill>
                            <a:schemeClr val="dk1"/>
                          </a:solidFill>
                          <a:latin typeface="Inter"/>
                          <a:ea typeface="Inter"/>
                          <a:cs typeface="Inter"/>
                          <a:sym typeface="Inter"/>
                        </a:rPr>
                        <a:t>Note: Rudyard Kipling was born in British India in 1865 and became a journalist and author who supported imperialism.</a:t>
                      </a:r>
                      <a:endParaRPr sz="10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3500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Send forth the best ye breed--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Go bind your sons to exile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serve your captives' need;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wait in heavy harness,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On fluttered folk and wild--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Your new-caught, sullen peoples,</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Half-devil and half-child.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Take up the White Man's burden--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In patience to abide,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veil the threat of terror</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check the show of pride;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By open speech and simple,</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 hundred times made plain</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 seek another's profit,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And work another's gain.</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383100">
                <a:tc gridSpan="3" vMerge="1"/>
                <a:tc hMerge="1" vMerge="1"/>
                <a:tc hMerge="1" vMerge="1"/>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0" name="Shape 130"/>
        <p:cNvGrpSpPr/>
        <p:nvPr/>
      </p:nvGrpSpPr>
      <p:grpSpPr>
        <a:xfrm>
          <a:off x="0" y="0"/>
          <a:ext cx="0" cy="0"/>
          <a:chOff x="0" y="0"/>
          <a:chExt cx="0" cy="0"/>
        </a:xfrm>
      </p:grpSpPr>
      <p:sp>
        <p:nvSpPr>
          <p:cNvPr id="131" name="Google Shape;131;p28"/>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32" name="Google Shape;132;p28"/>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33" name="Google Shape;133;p28"/>
          <p:cNvSpPr txBox="1"/>
          <p:nvPr/>
        </p:nvSpPr>
        <p:spPr>
          <a:xfrm>
            <a:off x="469050" y="11393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pic>
        <p:nvPicPr>
          <p:cNvPr id="134" name="Google Shape;134;p28"/>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35" name="Google Shape;135;p2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6" name="Google Shape;136;p2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7" name="Google Shape;137;p28"/>
          <p:cNvGraphicFramePr/>
          <p:nvPr/>
        </p:nvGraphicFramePr>
        <p:xfrm>
          <a:off x="1616341" y="7805210"/>
          <a:ext cx="3000000" cy="3000000"/>
        </p:xfrm>
        <a:graphic>
          <a:graphicData uri="http://schemas.openxmlformats.org/drawingml/2006/table">
            <a:tbl>
              <a:tblPr>
                <a:noFill/>
                <a:tableStyleId>{0B42998B-B5FE-4D62-B7C5-D24B723C681F}</a:tableStyleId>
              </a:tblPr>
              <a:tblGrid>
                <a:gridCol w="752725"/>
                <a:gridCol w="552025"/>
                <a:gridCol w="9651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3: </a:t>
                      </a:r>
                      <a:r>
                        <a:rPr lang="en" sz="1200">
                          <a:solidFill>
                            <a:schemeClr val="dk1"/>
                          </a:solidFill>
                          <a:latin typeface="Halant"/>
                          <a:ea typeface="Halant"/>
                          <a:cs typeface="Halant"/>
                          <a:sym typeface="Halant"/>
                        </a:rPr>
                        <a:t>Pears (A. &amp; F.), “Magazine insert advertising Pears’ Soap,” 1899. Public Domain.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1000">
                          <a:solidFill>
                            <a:schemeClr val="dk1"/>
                          </a:solidFill>
                          <a:latin typeface="Inter"/>
                          <a:ea typeface="Inter"/>
                          <a:cs typeface="Inter"/>
                          <a:sym typeface="Inter"/>
                        </a:rPr>
                        <a:t>Note: Pears’ Soap was a British soap company found in 1807.</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graphicFrame>
        <p:nvGraphicFramePr>
          <p:cNvPr id="138" name="Google Shape;138;p28"/>
          <p:cNvGraphicFramePr/>
          <p:nvPr/>
        </p:nvGraphicFramePr>
        <p:xfrm>
          <a:off x="4059141" y="1825360"/>
          <a:ext cx="3000000" cy="3000000"/>
        </p:xfrm>
        <a:graphic>
          <a:graphicData uri="http://schemas.openxmlformats.org/drawingml/2006/table">
            <a:tbl>
              <a:tblPr>
                <a:noFill/>
                <a:tableStyleId>{0B42998B-B5FE-4D62-B7C5-D24B723C681F}</a:tableStyleId>
              </a:tblPr>
              <a:tblGrid>
                <a:gridCol w="752725"/>
                <a:gridCol w="552025"/>
                <a:gridCol w="965100"/>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2: Pears (A. &amp; F.), “Magazine insert advertising Pears’ Soap,” 1884. Public Domain.</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1000">
                        <a:solidFill>
                          <a:schemeClr val="dk1"/>
                        </a:solidFill>
                        <a:latin typeface="Inter"/>
                        <a:ea typeface="Inter"/>
                        <a:cs typeface="Inter"/>
                        <a:sym typeface="Inter"/>
                      </a:endParaRPr>
                    </a:p>
                    <a:p>
                      <a:pPr indent="0" lvl="0" marL="0" rtl="0" algn="l">
                        <a:lnSpc>
                          <a:spcPct val="100000"/>
                        </a:lnSpc>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Note: Pears’ Soap was a British soap company found in 1807.</a:t>
                      </a:r>
                      <a:r>
                        <a:rPr lang="en" sz="1200">
                          <a:solidFill>
                            <a:schemeClr val="dk1"/>
                          </a:solidFill>
                          <a:latin typeface="Halant"/>
                          <a:ea typeface="Halant"/>
                          <a:cs typeface="Halant"/>
                          <a:sym typeface="Halant"/>
                        </a:rPr>
                        <a:t> </a:t>
                      </a:r>
                      <a:endParaRPr sz="1200">
                        <a:solidFill>
                          <a:schemeClr val="dk1"/>
                        </a:solidFill>
                        <a:latin typeface="Halant"/>
                        <a:ea typeface="Halant"/>
                        <a:cs typeface="Halant"/>
                        <a:sym typeface="Halant"/>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39" name="Google Shape;139;p28"/>
          <p:cNvPicPr preferRelativeResize="0"/>
          <p:nvPr/>
        </p:nvPicPr>
        <p:blipFill>
          <a:blip r:embed="rId5">
            <a:alphaModFix/>
          </a:blip>
          <a:stretch>
            <a:fillRect/>
          </a:stretch>
        </p:blipFill>
        <p:spPr>
          <a:xfrm>
            <a:off x="557200" y="1721025"/>
            <a:ext cx="3328999" cy="5050204"/>
          </a:xfrm>
          <a:prstGeom prst="rect">
            <a:avLst/>
          </a:prstGeom>
          <a:noFill/>
          <a:ln>
            <a:noFill/>
          </a:ln>
        </p:spPr>
      </p:pic>
      <p:pic>
        <p:nvPicPr>
          <p:cNvPr id="140" name="Google Shape;140;p28"/>
          <p:cNvPicPr preferRelativeResize="0"/>
          <p:nvPr/>
        </p:nvPicPr>
        <p:blipFill>
          <a:blip r:embed="rId6">
            <a:alphaModFix/>
          </a:blip>
          <a:stretch>
            <a:fillRect/>
          </a:stretch>
        </p:blipFill>
        <p:spPr>
          <a:xfrm>
            <a:off x="4059151" y="4459699"/>
            <a:ext cx="3329001" cy="501236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29"/>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Civilizing Mission</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Imperialism</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46" name="Google Shape;146;p29"/>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47" name="Google Shape;147;p29"/>
          <p:cNvSpPr txBox="1"/>
          <p:nvPr/>
        </p:nvSpPr>
        <p:spPr>
          <a:xfrm>
            <a:off x="469050" y="1063125"/>
            <a:ext cx="6834300" cy="554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Read each of the following primary and secondary sources. Complete the Evaluating Evidence Graphic Organizer based on the information from the sources.</a:t>
            </a:r>
            <a:endParaRPr/>
          </a:p>
        </p:txBody>
      </p:sp>
      <p:graphicFrame>
        <p:nvGraphicFramePr>
          <p:cNvPr id="148" name="Google Shape;148;p29"/>
          <p:cNvGraphicFramePr/>
          <p:nvPr/>
        </p:nvGraphicFramePr>
        <p:xfrm>
          <a:off x="469041" y="1628625"/>
          <a:ext cx="3000000" cy="3000000"/>
        </p:xfrm>
        <a:graphic>
          <a:graphicData uri="http://schemas.openxmlformats.org/drawingml/2006/table">
            <a:tbl>
              <a:tblPr>
                <a:noFill/>
                <a:tableStyleId>{0B42998B-B5FE-4D62-B7C5-D24B723C681F}</a:tableStyleId>
              </a:tblPr>
              <a:tblGrid>
                <a:gridCol w="704000"/>
                <a:gridCol w="516275"/>
                <a:gridCol w="902625"/>
              </a:tblGrid>
              <a:tr h="299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4: Victor Gillam, “White Man’s Burden,” Judge Magazine, April 1, 1899.</a:t>
                      </a:r>
                      <a:endParaRPr sz="1200">
                        <a:solidFill>
                          <a:schemeClr val="dk1"/>
                        </a:solidFill>
                        <a:latin typeface="Halant"/>
                        <a:ea typeface="Halant"/>
                        <a:cs typeface="Halant"/>
                        <a:sym typeface="Halant"/>
                      </a:endParaRPr>
                    </a:p>
                    <a:p>
                      <a:pPr indent="0" lvl="0" marL="0" rtl="0" algn="l">
                        <a:lnSpc>
                          <a:spcPct val="100000"/>
                        </a:lnSpc>
                        <a:spcBef>
                          <a:spcPts val="0"/>
                        </a:spcBef>
                        <a:spcAft>
                          <a:spcPts val="0"/>
                        </a:spcAft>
                        <a:buNone/>
                      </a:pPr>
                      <a:r>
                        <a:t/>
                      </a:r>
                      <a:endParaRPr sz="9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lang="en" sz="900">
                          <a:solidFill>
                            <a:schemeClr val="dk1"/>
                          </a:solidFill>
                          <a:latin typeface="Inter"/>
                          <a:ea typeface="Inter"/>
                          <a:cs typeface="Inter"/>
                          <a:sym typeface="Inter"/>
                        </a:rPr>
                        <a:t>Description of Cartoon: The top of the mountain is labeled “Civilization.” Many rocks under it are labeled, starting at the bottom: “Barbarism,” “Oppression,” “Superstition,” “Ignorance,” “Brutality,” “Vice,” “Cannibalism,” “Slavery,” etc. Uncle Sam, the personification of the United States, is carrying 4 caricatured men (a 5th man is barely visible and not labeled), labeled: “Philippines,” “Puerto Rico,” “Cuba,” and “Hawaii.” John Bull, the personification of Great Britain, is carrying 5 caricatured men, labeled: “Zulu,” “Sudan,” “China,” “India,” and “Egypt.”</a:t>
                      </a:r>
                      <a:endParaRPr sz="900">
                        <a:solidFill>
                          <a:schemeClr val="dk1"/>
                        </a:solidFill>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pic>
        <p:nvPicPr>
          <p:cNvPr id="149" name="Google Shape;149;p29"/>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50" name="Google Shape;150;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1" name="Google Shape;151;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2" name="Google Shape;152;p29"/>
          <p:cNvPicPr preferRelativeResize="0"/>
          <p:nvPr/>
        </p:nvPicPr>
        <p:blipFill>
          <a:blip r:embed="rId5">
            <a:alphaModFix/>
          </a:blip>
          <a:stretch>
            <a:fillRect/>
          </a:stretch>
        </p:blipFill>
        <p:spPr>
          <a:xfrm>
            <a:off x="2645325" y="1628625"/>
            <a:ext cx="4789524" cy="3346475"/>
          </a:xfrm>
          <a:prstGeom prst="rect">
            <a:avLst/>
          </a:prstGeom>
          <a:noFill/>
          <a:ln>
            <a:noFill/>
          </a:ln>
        </p:spPr>
      </p:pic>
      <p:graphicFrame>
        <p:nvGraphicFramePr>
          <p:cNvPr id="153" name="Google Shape;153;p29"/>
          <p:cNvGraphicFramePr/>
          <p:nvPr/>
        </p:nvGraphicFramePr>
        <p:xfrm>
          <a:off x="469041" y="5133835"/>
          <a:ext cx="3000000" cy="3000000"/>
        </p:xfrm>
        <a:graphic>
          <a:graphicData uri="http://schemas.openxmlformats.org/drawingml/2006/table">
            <a:tbl>
              <a:tblPr>
                <a:noFill/>
                <a:tableStyleId>{0B42998B-B5FE-4D62-B7C5-D24B723C681F}</a:tableStyleId>
              </a:tblPr>
              <a:tblGrid>
                <a:gridCol w="2266425"/>
                <a:gridCol w="1662050"/>
                <a:gridCol w="2905850"/>
              </a:tblGrid>
              <a:tr h="387750">
                <a:tc gridSpan="3">
                  <a:txBody>
                    <a:bodyPr/>
                    <a:lstStyle/>
                    <a:p>
                      <a:pPr indent="0" lvl="0" marL="0" rtl="0" algn="l">
                        <a:lnSpc>
                          <a:spcPct val="100000"/>
                        </a:lnSpc>
                        <a:spcBef>
                          <a:spcPts val="0"/>
                        </a:spcBef>
                        <a:spcAft>
                          <a:spcPts val="0"/>
                        </a:spcAft>
                        <a:buNone/>
                      </a:pPr>
                      <a:r>
                        <a:rPr lang="en" sz="1200">
                          <a:solidFill>
                            <a:schemeClr val="dk1"/>
                          </a:solidFill>
                          <a:latin typeface="Halant"/>
                          <a:ea typeface="Halant"/>
                          <a:cs typeface="Halant"/>
                          <a:sym typeface="Halant"/>
                        </a:rPr>
                        <a:t>Source 5: Yi Wei, “Japanese Colonial Ideology in Korea,” The Yale Review of International Studies: Yale’s Undergraduate Global Affairs Journal, October 15, 2019.</a:t>
                      </a:r>
                      <a:endParaRPr sz="1200">
                        <a:latin typeface="Inter"/>
                        <a:ea typeface="Inter"/>
                        <a:cs typeface="Inter"/>
                        <a:sym typeface="Inter"/>
                      </a:endParaRPr>
                    </a:p>
                  </a:txBody>
                  <a:tcPr marT="114950" marB="114950" marR="116575" marL="11657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222850">
                <a:tc gridSpan="3" row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Before the annexation of 1910, the Japanese epistemic community produced a profuse collection of writings on the Korean body. Japanese ethnographers portrayed Japanese and Koreans as peoples of the same race, with the former being more advanced in terms of civilization. On the one hand, Japanese ethnographers argued that Japanese and Koreans “possessed considerable physiognomic, linguistic, and cultural similarities.” On the other hand, Japanese ethnographers quickly insinuated differences between the two peoples. They branded Koreans as ignorant, lazy, and incapable of initiating progress. This simultaneous similarity in race and differences in dispositions and stages of development validated Japan’s role in leading Korea in civilizational and cultural development….</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Furthermore, in the precolonial period, sanitization dominated Japan’s discourse on Korea. Japanese scholars characterized Koreans as filthy, and some even branded Seoul, the capital city, as the “shit capital.” Japanese knowledge production on the hygienic situation in Korea led to the establishment of Seoul Sanitation Association (SSA) in 1907 during the protectorate period. Outwardly, the SSA was founded to carry out sanitary reforms, aligning Korean sanitary conditions to those of Japan. In reality, the SSA utilized brute force to enforce Japanese hygienic standards to individual Korean households. The colonial police intruded into private spaces of Korean homes, surveying hygienic conditions and collecting sanitation fees.</a:t>
                      </a:r>
                      <a:endParaRPr sz="1200">
                        <a:solidFill>
                          <a:schemeClr val="dk1"/>
                        </a:solidFill>
                        <a:latin typeface="Inter"/>
                        <a:ea typeface="Inter"/>
                        <a:cs typeface="Inter"/>
                        <a:sym typeface="Inter"/>
                      </a:endParaRPr>
                    </a:p>
                  </a:txBody>
                  <a:tcPr marT="114950" marB="114950" marR="116575" marL="11657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rowSpan="2" hMerge="1"/>
                <a:tc rowSpan="2" hMerge="1"/>
              </a:tr>
              <a:tr h="2530200">
                <a:tc gridSpan="3" vMerge="1"/>
                <a:tc hMerge="1" vMerge="1"/>
                <a:tc hMerge="1" vMerge="1"/>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7" name="Shape 157"/>
        <p:cNvGrpSpPr/>
        <p:nvPr/>
      </p:nvGrpSpPr>
      <p:grpSpPr>
        <a:xfrm>
          <a:off x="0" y="0"/>
          <a:ext cx="0" cy="0"/>
          <a:chOff x="0" y="0"/>
          <a:chExt cx="0" cy="0"/>
        </a:xfrm>
      </p:grpSpPr>
      <p:sp>
        <p:nvSpPr>
          <p:cNvPr id="158" name="Google Shape;158;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Disciplinary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Evaluating Evidence</a:t>
            </a:r>
            <a:endParaRPr sz="2500">
              <a:solidFill>
                <a:schemeClr val="dk1"/>
              </a:solidFill>
              <a:latin typeface="Plus Jakarta Sans"/>
              <a:ea typeface="Plus Jakarta Sans"/>
              <a:cs typeface="Plus Jakarta Sans"/>
              <a:sym typeface="Plus Jakarta Sans"/>
            </a:endParaRPr>
          </a:p>
        </p:txBody>
      </p:sp>
      <p:sp>
        <p:nvSpPr>
          <p:cNvPr id="159" name="Google Shape;159;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60" name="Google Shape;160;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161" name="Google Shape;161;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62" name="Google Shape;162;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163" name="Google Shape;163;p30"/>
          <p:cNvSpPr txBox="1"/>
          <p:nvPr/>
        </p:nvSpPr>
        <p:spPr>
          <a:xfrm>
            <a:off x="1598575" y="1064719"/>
            <a:ext cx="5704800" cy="919800"/>
          </a:xfrm>
          <a:prstGeom prst="rect">
            <a:avLst/>
          </a:prstGeom>
          <a:noFill/>
          <a:ln>
            <a:noFill/>
          </a:ln>
        </p:spPr>
        <p:txBody>
          <a:bodyPr anchorCtr="0" anchor="ctr"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Plus Jakarta Sans"/>
                <a:ea typeface="Plus Jakarta Sans"/>
                <a:cs typeface="Plus Jakarta Sans"/>
                <a:sym typeface="Plus Jakarta Sans"/>
              </a:rPr>
              <a:t>Directions</a:t>
            </a:r>
            <a:r>
              <a:rPr lang="en" sz="1200">
                <a:solidFill>
                  <a:schemeClr val="dk1"/>
                </a:solidFill>
                <a:latin typeface="Plus Jakarta Sans"/>
                <a:ea typeface="Plus Jakarta Sans"/>
                <a:cs typeface="Plus Jakarta Sans"/>
                <a:sym typeface="Plus Jakarta Sans"/>
              </a:rPr>
              <a:t>: </a:t>
            </a:r>
            <a:r>
              <a:rPr lang="en" sz="1050">
                <a:solidFill>
                  <a:schemeClr val="dk1"/>
                </a:solidFill>
                <a:highlight>
                  <a:schemeClr val="lt1"/>
                </a:highlight>
                <a:latin typeface="Plus Jakarta Sans"/>
                <a:ea typeface="Plus Jakarta Sans"/>
                <a:cs typeface="Plus Jakarta Sans"/>
                <a:sym typeface="Plus Jakarta Sans"/>
              </a:rPr>
              <a:t> In the claim box, fill in Civilizing Mission, Economic Gains, or Political Power &amp; Nationalism. Provide two quotes and/or description of images from the primary or secondary sources that illustrates the claim. Explain how the quote supports the claim. Then write summaries of any other information that supports the claim. In the final box, explain if any other causes were identified and supported with evidence and reasoning.</a:t>
            </a:r>
            <a:endParaRPr sz="1200">
              <a:solidFill>
                <a:schemeClr val="dk1"/>
              </a:solidFill>
              <a:latin typeface="Plus Jakarta Sans"/>
              <a:ea typeface="Plus Jakarta Sans"/>
              <a:cs typeface="Plus Jakarta Sans"/>
              <a:sym typeface="Plus Jakarta Sans"/>
            </a:endParaRPr>
          </a:p>
        </p:txBody>
      </p:sp>
      <p:sp>
        <p:nvSpPr>
          <p:cNvPr id="164" name="Google Shape;164;p30"/>
          <p:cNvSpPr txBox="1"/>
          <p:nvPr/>
        </p:nvSpPr>
        <p:spPr>
          <a:xfrm>
            <a:off x="469050" y="2289175"/>
            <a:ext cx="21519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Historical</a:t>
            </a:r>
            <a:r>
              <a:rPr lang="en" sz="1200">
                <a:solidFill>
                  <a:schemeClr val="dk1"/>
                </a:solidFill>
                <a:latin typeface="Inter"/>
                <a:ea typeface="Inter"/>
                <a:cs typeface="Inter"/>
                <a:sym typeface="Inter"/>
              </a:rPr>
              <a:t> Event/Topic/Idea:</a:t>
            </a:r>
            <a:endParaRPr sz="12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Causes and Justifications of Imperialism</a:t>
            </a:r>
            <a:endParaRPr>
              <a:solidFill>
                <a:schemeClr val="dk1"/>
              </a:solidFill>
              <a:latin typeface="Inter"/>
              <a:ea typeface="Inter"/>
              <a:cs typeface="Inter"/>
              <a:sym typeface="Inter"/>
            </a:endParaRPr>
          </a:p>
          <a:p>
            <a:pPr indent="0" lvl="0" marL="0" rtl="0" algn="ctr">
              <a:spcBef>
                <a:spcPts val="0"/>
              </a:spcBef>
              <a:spcAft>
                <a:spcPts val="0"/>
              </a:spcAft>
              <a:buNone/>
            </a:pPr>
            <a:r>
              <a:t/>
            </a:r>
            <a:endParaRPr sz="1300">
              <a:latin typeface="Inter"/>
              <a:ea typeface="Inter"/>
              <a:cs typeface="Inter"/>
              <a:sym typeface="Inter"/>
            </a:endParaRPr>
          </a:p>
        </p:txBody>
      </p:sp>
      <p:sp>
        <p:nvSpPr>
          <p:cNvPr id="165" name="Google Shape;165;p30"/>
          <p:cNvSpPr txBox="1"/>
          <p:nvPr/>
        </p:nvSpPr>
        <p:spPr>
          <a:xfrm>
            <a:off x="2907050" y="2289175"/>
            <a:ext cx="4396500" cy="12276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Claim</a:t>
            </a:r>
            <a:endParaRPr sz="1300">
              <a:solidFill>
                <a:schemeClr val="dk1"/>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lnSpc>
                <a:spcPct val="200000"/>
              </a:lnSpc>
              <a:spcBef>
                <a:spcPts val="0"/>
              </a:spcBef>
              <a:spcAft>
                <a:spcPts val="0"/>
              </a:spcAft>
              <a:buNone/>
            </a:pPr>
            <a:r>
              <a:rPr b="1" lang="en" sz="1300">
                <a:latin typeface="Inter"/>
                <a:ea typeface="Inter"/>
                <a:cs typeface="Inter"/>
                <a:sym typeface="Inter"/>
              </a:rPr>
              <a:t>A significant cause/justification of Imperialism was ____________________.</a:t>
            </a:r>
            <a:endParaRPr b="1" sz="1300">
              <a:latin typeface="Inter"/>
              <a:ea typeface="Inter"/>
              <a:cs typeface="Inter"/>
              <a:sym typeface="Inter"/>
            </a:endParaRPr>
          </a:p>
        </p:txBody>
      </p:sp>
      <p:pic>
        <p:nvPicPr>
          <p:cNvPr id="166" name="Google Shape;166;p30"/>
          <p:cNvPicPr preferRelativeResize="0"/>
          <p:nvPr/>
        </p:nvPicPr>
        <p:blipFill>
          <a:blip r:embed="rId5">
            <a:alphaModFix/>
          </a:blip>
          <a:stretch>
            <a:fillRect/>
          </a:stretch>
        </p:blipFill>
        <p:spPr>
          <a:xfrm>
            <a:off x="469050" y="1048969"/>
            <a:ext cx="951300" cy="951300"/>
          </a:xfrm>
          <a:prstGeom prst="rect">
            <a:avLst/>
          </a:prstGeom>
          <a:noFill/>
          <a:ln>
            <a:noFill/>
          </a:ln>
        </p:spPr>
      </p:pic>
      <p:graphicFrame>
        <p:nvGraphicFramePr>
          <p:cNvPr id="167" name="Google Shape;167;p30"/>
          <p:cNvGraphicFramePr/>
          <p:nvPr/>
        </p:nvGraphicFramePr>
        <p:xfrm>
          <a:off x="469250" y="4040200"/>
          <a:ext cx="3000000" cy="3000000"/>
        </p:xfrm>
        <a:graphic>
          <a:graphicData uri="http://schemas.openxmlformats.org/drawingml/2006/table">
            <a:tbl>
              <a:tblPr>
                <a:noFill/>
                <a:tableStyleId>{D4050FCE-B590-405C-B3CF-F3146EC71DEA}</a:tableStyleId>
              </a:tblPr>
              <a:tblGrid>
                <a:gridCol w="3417150"/>
                <a:gridCol w="3417150"/>
              </a:tblGrid>
              <a:tr h="473275">
                <a:tc>
                  <a:txBody>
                    <a:bodyPr/>
                    <a:lstStyle/>
                    <a:p>
                      <a:pPr indent="0" lvl="0" marL="0" rtl="0" algn="ctr">
                        <a:spcBef>
                          <a:spcPts val="0"/>
                        </a:spcBef>
                        <a:spcAft>
                          <a:spcPts val="0"/>
                        </a:spcAft>
                        <a:buNone/>
                      </a:pPr>
                      <a:r>
                        <a:rPr lang="en" sz="1200">
                          <a:latin typeface="Inter"/>
                          <a:ea typeface="Inter"/>
                          <a:cs typeface="Inter"/>
                          <a:sym typeface="Inter"/>
                        </a:rPr>
                        <a:t>Quote 1/Image Description to Support Claim</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Quote 2/Image Description to Support Claim</a:t>
                      </a:r>
                      <a:endParaRPr>
                        <a:latin typeface="Inter"/>
                        <a:ea typeface="Inter"/>
                        <a:cs typeface="Inter"/>
                        <a:sym typeface="Inter"/>
                      </a:endParaRPr>
                    </a:p>
                  </a:txBody>
                  <a:tcPr marT="91425" marB="91425" marR="91425" marL="91425" anchor="ctr"/>
                </a:tc>
              </a:tr>
              <a:tr h="1103600">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Source:</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sz="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Source:</a:t>
                      </a:r>
                      <a:endParaRPr sz="900">
                        <a:solidFill>
                          <a:schemeClr val="dk1"/>
                        </a:solidFill>
                        <a:latin typeface="Inter"/>
                        <a:ea typeface="Inter"/>
                        <a:cs typeface="Inter"/>
                        <a:sym typeface="Inter"/>
                      </a:endParaRPr>
                    </a:p>
                  </a:txBody>
                  <a:tcPr marT="91425" marB="91425" marR="91425" marL="91425"/>
                </a:tc>
              </a:tr>
              <a:tr h="1103600">
                <a:tc>
                  <a:txBody>
                    <a:bodyPr/>
                    <a:lstStyle/>
                    <a:p>
                      <a:pPr indent="0" lvl="0" marL="0" rtl="0" algn="l">
                        <a:spcBef>
                          <a:spcPts val="0"/>
                        </a:spcBef>
                        <a:spcAft>
                          <a:spcPts val="0"/>
                        </a:spcAft>
                        <a:buNone/>
                      </a:pPr>
                      <a:r>
                        <a:rPr lang="en" sz="900">
                          <a:latin typeface="Inter"/>
                          <a:ea typeface="Inter"/>
                          <a:cs typeface="Inter"/>
                          <a:sym typeface="Inter"/>
                        </a:rPr>
                        <a:t>How does this source support the claim?</a:t>
                      </a:r>
                      <a:endParaRPr sz="9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lang="en" sz="900">
                          <a:solidFill>
                            <a:schemeClr val="dk1"/>
                          </a:solidFill>
                          <a:latin typeface="Inter"/>
                          <a:ea typeface="Inter"/>
                          <a:cs typeface="Inter"/>
                          <a:sym typeface="Inter"/>
                        </a:rPr>
                        <a:t>How does this source support the claim?</a:t>
                      </a:r>
                      <a:endParaRPr sz="900">
                        <a:solidFill>
                          <a:schemeClr val="dk1"/>
                        </a:solidFill>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txBody>
                  <a:tcPr marT="91425" marB="91425" marR="91425" marL="91425"/>
                </a:tc>
              </a:tr>
            </a:tbl>
          </a:graphicData>
        </a:graphic>
      </p:graphicFrame>
      <p:sp>
        <p:nvSpPr>
          <p:cNvPr id="168" name="Google Shape;168;p30"/>
          <p:cNvSpPr/>
          <p:nvPr/>
        </p:nvSpPr>
        <p:spPr>
          <a:xfrm rot="-5400000">
            <a:off x="4045000" y="1278700"/>
            <a:ext cx="460800" cy="5062200"/>
          </a:xfrm>
          <a:prstGeom prst="rightBrace">
            <a:avLst>
              <a:gd fmla="val 50000" name="adj1"/>
              <a:gd fmla="val 6589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69" name="Google Shape;169;p30"/>
          <p:cNvSpPr txBox="1"/>
          <p:nvPr/>
        </p:nvSpPr>
        <p:spPr>
          <a:xfrm>
            <a:off x="469050" y="6859463"/>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Information that can Support the Claim</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
        <p:nvSpPr>
          <p:cNvPr id="170" name="Google Shape;170;p30"/>
          <p:cNvSpPr txBox="1"/>
          <p:nvPr/>
        </p:nvSpPr>
        <p:spPr>
          <a:xfrm>
            <a:off x="469050" y="8137175"/>
            <a:ext cx="6834300" cy="11478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solidFill>
                  <a:schemeClr val="dk1"/>
                </a:solidFill>
                <a:latin typeface="Inter"/>
                <a:ea typeface="Inter"/>
                <a:cs typeface="Inter"/>
                <a:sym typeface="Inter"/>
              </a:rPr>
              <a:t>Additional Causes Identified</a:t>
            </a:r>
            <a:endParaRPr sz="1300">
              <a:solidFill>
                <a:schemeClr val="dk1"/>
              </a:solidFill>
              <a:latin typeface="Inter"/>
              <a:ea typeface="Inter"/>
              <a:cs typeface="Inter"/>
              <a:sym typeface="Inter"/>
            </a:endParaRPr>
          </a:p>
          <a:p>
            <a:pPr indent="0" lvl="0" marL="0" rtl="0" algn="ctr">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4" name="Shape 174"/>
        <p:cNvGrpSpPr/>
        <p:nvPr/>
      </p:nvGrpSpPr>
      <p:grpSpPr>
        <a:xfrm>
          <a:off x="0" y="0"/>
          <a:ext cx="0" cy="0"/>
          <a:chOff x="0" y="0"/>
          <a:chExt cx="0" cy="0"/>
        </a:xfrm>
      </p:grpSpPr>
      <p:sp>
        <p:nvSpPr>
          <p:cNvPr id="175" name="Google Shape;175;p31"/>
          <p:cNvSpPr txBox="1"/>
          <p:nvPr/>
        </p:nvSpPr>
        <p:spPr>
          <a:xfrm>
            <a:off x="0" y="0"/>
            <a:ext cx="7772400" cy="6612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You Be the Judge: Motivations &amp; Justifications of Imperialism</a:t>
            </a:r>
            <a:endParaRPr sz="1900">
              <a:latin typeface="Halant"/>
              <a:ea typeface="Halant"/>
              <a:cs typeface="Halant"/>
              <a:sym typeface="Halant"/>
            </a:endParaRPr>
          </a:p>
        </p:txBody>
      </p:sp>
      <p:pic>
        <p:nvPicPr>
          <p:cNvPr id="176" name="Google Shape;176;p3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7" name="Google Shape;177;p3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8" name="Google Shape;178;p31"/>
          <p:cNvSpPr txBox="1"/>
          <p:nvPr/>
        </p:nvSpPr>
        <p:spPr>
          <a:xfrm>
            <a:off x="381550" y="587850"/>
            <a:ext cx="7070400" cy="8374800"/>
          </a:xfrm>
          <a:prstGeom prst="rect">
            <a:avLst/>
          </a:prstGeom>
          <a:noFill/>
          <a:ln>
            <a:noFill/>
          </a:ln>
        </p:spPr>
        <p:txBody>
          <a:bodyPr anchorCtr="0" anchor="t" bIns="113100" lIns="113100" spcFirstLastPara="1" rIns="113100" wrap="square" tIns="113100">
            <a:no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a:t>
            </a:r>
            <a:r>
              <a:rPr lang="en" sz="1200">
                <a:solidFill>
                  <a:schemeClr val="dk1"/>
                </a:solidFill>
                <a:highlight>
                  <a:schemeClr val="lt1"/>
                </a:highlight>
                <a:latin typeface="Halant"/>
                <a:ea typeface="Halant"/>
                <a:cs typeface="Halant"/>
                <a:sym typeface="Halant"/>
              </a:rPr>
              <a:t>As you listen to each group, take notes on their claim and the evidence they provide.</a:t>
            </a:r>
            <a:endParaRPr sz="1200">
              <a:solidFill>
                <a:schemeClr val="dk1"/>
              </a:solidFill>
              <a:highlight>
                <a:schemeClr val="lt1"/>
              </a:highlight>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Halant"/>
              <a:ea typeface="Halant"/>
              <a:cs typeface="Halant"/>
              <a:sym typeface="Halant"/>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Group Presentation Notes:</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Write three key ideas that were shared by your classmates:</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lnSpc>
                <a:spcPct val="200000"/>
              </a:lnSpc>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304800" lvl="0" marL="914400" rtl="0" algn="l">
              <a:spcBef>
                <a:spcPts val="0"/>
              </a:spcBef>
              <a:spcAft>
                <a:spcPts val="0"/>
              </a:spcAft>
              <a:buClr>
                <a:schemeClr val="dk1"/>
              </a:buClr>
              <a:buSzPts val="1200"/>
              <a:buFont typeface="Inter"/>
              <a:buChar char="●"/>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Which argument do you find most convincing? Why?</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What is one counterargument you might make against another group’s claim?</a:t>
            </a:r>
            <a:endParaRPr sz="1200">
              <a:solidFill>
                <a:schemeClr val="dk1"/>
              </a:solidFill>
              <a:highlight>
                <a:schemeClr val="lt1"/>
              </a:highlight>
              <a:latin typeface="Inter"/>
              <a:ea typeface="Inter"/>
              <a:cs typeface="Inter"/>
              <a:sym typeface="Inter"/>
            </a:endParaRPr>
          </a:p>
          <a:p>
            <a:pPr indent="0" lvl="0" marL="45720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highlight>
                  <a:schemeClr val="lt1"/>
                </a:highlight>
                <a:latin typeface="Inter"/>
                <a:ea typeface="Inter"/>
                <a:cs typeface="Inter"/>
                <a:sym typeface="Inter"/>
              </a:rPr>
              <a:t>Discuss with a partner: What do you think was the most significant motivation or justification of Imperialism? Why? (Consider Immediacy, Profundity, Scope)</a:t>
            </a:r>
            <a:endParaRPr sz="1200">
              <a:solidFill>
                <a:schemeClr val="dk1"/>
              </a:solidFill>
              <a:highlight>
                <a:schemeClr val="lt1"/>
              </a:highlight>
              <a:latin typeface="Inter"/>
              <a:ea typeface="Inter"/>
              <a:cs typeface="Inter"/>
              <a:sym typeface="Inter"/>
            </a:endParaRPr>
          </a:p>
        </p:txBody>
      </p:sp>
      <p:graphicFrame>
        <p:nvGraphicFramePr>
          <p:cNvPr id="179" name="Google Shape;179;p31"/>
          <p:cNvGraphicFramePr/>
          <p:nvPr/>
        </p:nvGraphicFramePr>
        <p:xfrm>
          <a:off x="983050" y="1361875"/>
          <a:ext cx="3000000" cy="3000000"/>
        </p:xfrm>
        <a:graphic>
          <a:graphicData uri="http://schemas.openxmlformats.org/drawingml/2006/table">
            <a:tbl>
              <a:tblPr>
                <a:noFill/>
                <a:tableStyleId>{D4050FCE-B590-405C-B3CF-F3146EC71DEA}</a:tableStyleId>
              </a:tblPr>
              <a:tblGrid>
                <a:gridCol w="1534000"/>
                <a:gridCol w="1663775"/>
                <a:gridCol w="2669625"/>
              </a:tblGrid>
              <a:tr h="381000">
                <a:tc>
                  <a:txBody>
                    <a:bodyPr/>
                    <a:lstStyle/>
                    <a:p>
                      <a:pPr indent="0" lvl="0" marL="0" rtl="0" algn="ctr">
                        <a:spcBef>
                          <a:spcPts val="0"/>
                        </a:spcBef>
                        <a:spcAft>
                          <a:spcPts val="0"/>
                        </a:spcAft>
                        <a:buNone/>
                      </a:pPr>
                      <a:r>
                        <a:rPr b="1" lang="en" sz="1200">
                          <a:latin typeface="Inter"/>
                          <a:ea typeface="Inter"/>
                          <a:cs typeface="Inter"/>
                          <a:sym typeface="Inter"/>
                        </a:rPr>
                        <a:t>Group</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Key Evidence</a:t>
                      </a:r>
                      <a:endParaRPr b="1" sz="1200">
                        <a:latin typeface="Inter"/>
                        <a:ea typeface="Inter"/>
                        <a:cs typeface="Inter"/>
                        <a:sym typeface="Inter"/>
                      </a:endParaRPr>
                    </a:p>
                  </a:txBody>
                  <a:tcPr marT="91425" marB="91425" marR="91425" marL="91425">
                    <a:solidFill>
                      <a:srgbClr val="CCCCCC"/>
                    </a:solidFill>
                  </a:tcPr>
                </a:tc>
                <a:tc>
                  <a:txBody>
                    <a:bodyPr/>
                    <a:lstStyle/>
                    <a:p>
                      <a:pPr indent="0" lvl="0" marL="0" rtl="0" algn="ctr">
                        <a:spcBef>
                          <a:spcPts val="0"/>
                        </a:spcBef>
                        <a:spcAft>
                          <a:spcPts val="0"/>
                        </a:spcAft>
                        <a:buNone/>
                      </a:pPr>
                      <a:r>
                        <a:rPr b="1" lang="en" sz="1200">
                          <a:latin typeface="Inter"/>
                          <a:ea typeface="Inter"/>
                          <a:cs typeface="Inter"/>
                          <a:sym typeface="Inter"/>
                        </a:rPr>
                        <a:t>Summary</a:t>
                      </a:r>
                      <a:endParaRPr b="1" sz="1200">
                        <a:latin typeface="Inter"/>
                        <a:ea typeface="Inter"/>
                        <a:cs typeface="Inter"/>
                        <a:sym typeface="Inter"/>
                      </a:endParaRPr>
                    </a:p>
                  </a:txBody>
                  <a:tcPr marT="91425" marB="91425" marR="91425" marL="91425">
                    <a:solidFill>
                      <a:srgbClr val="CCCCCC"/>
                    </a:solidFill>
                  </a:tcPr>
                </a:tc>
              </a:tr>
              <a:tr h="1251425">
                <a:tc>
                  <a:txBody>
                    <a:bodyPr/>
                    <a:lstStyle/>
                    <a:p>
                      <a:pPr indent="0" lvl="0" marL="0" rtl="0" algn="ctr">
                        <a:spcBef>
                          <a:spcPts val="0"/>
                        </a:spcBef>
                        <a:spcAft>
                          <a:spcPts val="0"/>
                        </a:spcAft>
                        <a:buNone/>
                      </a:pPr>
                      <a:r>
                        <a:rPr b="1" lang="en" sz="1200">
                          <a:latin typeface="Inter"/>
                          <a:ea typeface="Inter"/>
                          <a:cs typeface="Inter"/>
                          <a:sym typeface="Inter"/>
                        </a:rPr>
                        <a:t>Civilizing Mission</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Economic Gains</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r h="1251425">
                <a:tc>
                  <a:txBody>
                    <a:bodyPr/>
                    <a:lstStyle/>
                    <a:p>
                      <a:pPr indent="0" lvl="0" marL="0" rtl="0" algn="ctr">
                        <a:spcBef>
                          <a:spcPts val="0"/>
                        </a:spcBef>
                        <a:spcAft>
                          <a:spcPts val="0"/>
                        </a:spcAft>
                        <a:buNone/>
                      </a:pPr>
                      <a:r>
                        <a:rPr b="1" lang="en" sz="1200">
                          <a:latin typeface="Inter"/>
                          <a:ea typeface="Inter"/>
                          <a:cs typeface="Inter"/>
                          <a:sym typeface="Inter"/>
                        </a:rPr>
                        <a:t>Political Power &amp; Nationalism</a:t>
                      </a:r>
                      <a:endParaRPr b="1" sz="1200">
                        <a:latin typeface="Inter"/>
                        <a:ea typeface="Inter"/>
                        <a:cs typeface="Inter"/>
                        <a:sym typeface="Inter"/>
                      </a:endParaRPr>
                    </a:p>
                  </a:txBody>
                  <a:tcPr marT="91425" marB="91425" marR="91425" marL="91425" anchor="ctr"/>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3" name="Shape 183"/>
        <p:cNvGrpSpPr/>
        <p:nvPr/>
      </p:nvGrpSpPr>
      <p:grpSpPr>
        <a:xfrm>
          <a:off x="0" y="0"/>
          <a:ext cx="0" cy="0"/>
          <a:chOff x="0" y="0"/>
          <a:chExt cx="0" cy="0"/>
        </a:xfrm>
      </p:grpSpPr>
      <p:pic>
        <p:nvPicPr>
          <p:cNvPr id="184" name="Google Shape;184;p3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5" name="Google Shape;185;p32"/>
          <p:cNvSpPr txBox="1"/>
          <p:nvPr/>
        </p:nvSpPr>
        <p:spPr>
          <a:xfrm>
            <a:off x="731000" y="1121550"/>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What was the most significant cause and/or justification of imperialism?</a:t>
            </a:r>
            <a:endParaRPr b="1" i="1" sz="1700">
              <a:solidFill>
                <a:schemeClr val="dk1"/>
              </a:solidFill>
              <a:latin typeface="Inter"/>
              <a:ea typeface="Inter"/>
              <a:cs typeface="Inter"/>
              <a:sym typeface="Inter"/>
            </a:endParaRPr>
          </a:p>
        </p:txBody>
      </p:sp>
      <p:sp>
        <p:nvSpPr>
          <p:cNvPr id="186" name="Google Shape;186;p3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7" name="Google Shape;187;p3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8" name="Google Shape;188;p32"/>
          <p:cNvSpPr txBox="1"/>
          <p:nvPr/>
        </p:nvSpPr>
        <p:spPr>
          <a:xfrm>
            <a:off x="455300" y="2342600"/>
            <a:ext cx="68619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Answer each of the Final Verdict questions below.</a:t>
            </a:r>
            <a:endParaRPr>
              <a:solidFill>
                <a:schemeClr val="dk1"/>
              </a:solidFill>
              <a:latin typeface="Halant"/>
              <a:ea typeface="Halant"/>
              <a:cs typeface="Halant"/>
              <a:sym typeface="Halant"/>
            </a:endParaRPr>
          </a:p>
        </p:txBody>
      </p:sp>
      <p:sp>
        <p:nvSpPr>
          <p:cNvPr id="189" name="Google Shape;189;p32"/>
          <p:cNvSpPr txBox="1"/>
          <p:nvPr/>
        </p:nvSpPr>
        <p:spPr>
          <a:xfrm>
            <a:off x="520000" y="2843400"/>
            <a:ext cx="6861900" cy="1464300"/>
          </a:xfrm>
          <a:prstGeom prst="rect">
            <a:avLst/>
          </a:prstGeom>
          <a:noFill/>
          <a:ln cap="flat" cmpd="sng" w="9525">
            <a:solidFill>
              <a:srgbClr val="6484F3"/>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Place a      next to the cause/justification you believe is the most significant. </a:t>
            </a:r>
            <a:endParaRPr i="1" sz="1200">
              <a:solidFill>
                <a:schemeClr val="dk1"/>
              </a:solidFill>
              <a:latin typeface="Inter"/>
              <a:ea typeface="Inter"/>
              <a:cs typeface="Inter"/>
              <a:sym typeface="Inter"/>
            </a:endParaRPr>
          </a:p>
          <a:p>
            <a:pPr indent="0" lvl="0" marL="0" rtl="0" algn="l">
              <a:spcBef>
                <a:spcPts val="1000"/>
              </a:spcBef>
              <a:spcAft>
                <a:spcPts val="0"/>
              </a:spcAft>
              <a:buNone/>
            </a:pPr>
            <a:r>
              <a:t/>
            </a:r>
            <a:endParaRPr i="1" sz="1200">
              <a:solidFill>
                <a:schemeClr val="dk1"/>
              </a:solidFill>
              <a:latin typeface="Inter"/>
              <a:ea typeface="Inter"/>
              <a:cs typeface="Inter"/>
              <a:sym typeface="Inter"/>
            </a:endParaRPr>
          </a:p>
          <a:p>
            <a:pPr indent="0" lvl="0" marL="0" rtl="0" algn="ctr">
              <a:spcBef>
                <a:spcPts val="1000"/>
              </a:spcBef>
              <a:spcAft>
                <a:spcPts val="0"/>
              </a:spcAft>
              <a:buNone/>
            </a:pPr>
            <a:r>
              <a:rPr b="1" lang="en">
                <a:solidFill>
                  <a:schemeClr val="dk1"/>
                </a:solidFill>
                <a:latin typeface="Inter"/>
                <a:ea typeface="Inter"/>
                <a:cs typeface="Inter"/>
                <a:sym typeface="Inter"/>
              </a:rPr>
              <a:t>⬜ Civilizing Mission   ⬜ Economic Gains   ⬜ Political Power &amp; Nationalism</a:t>
            </a:r>
            <a:endParaRPr b="1">
              <a:solidFill>
                <a:schemeClr val="dk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90" name="Google Shape;190;p32"/>
          <p:cNvSpPr txBox="1"/>
          <p:nvPr/>
        </p:nvSpPr>
        <p:spPr>
          <a:xfrm>
            <a:off x="520000" y="4453975"/>
            <a:ext cx="6861900" cy="1856700"/>
          </a:xfrm>
          <a:prstGeom prst="rect">
            <a:avLst/>
          </a:prstGeom>
          <a:noFill/>
          <a:ln cap="flat" cmpd="sng" w="9525">
            <a:solidFill>
              <a:srgbClr val="F1AF4B"/>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2"/>
            </a:pPr>
            <a:r>
              <a:rPr lang="en" sz="1200">
                <a:solidFill>
                  <a:schemeClr val="dk1"/>
                </a:solidFill>
                <a:latin typeface="Inter"/>
                <a:ea typeface="Inter"/>
                <a:cs typeface="Inter"/>
                <a:sym typeface="Inter"/>
              </a:rPr>
              <a:t>Explain why you made your choice. What evidence convinced you the most?</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91" name="Google Shape;191;p32"/>
          <p:cNvSpPr txBox="1"/>
          <p:nvPr/>
        </p:nvSpPr>
        <p:spPr>
          <a:xfrm>
            <a:off x="520000" y="6439250"/>
            <a:ext cx="6861900" cy="1994700"/>
          </a:xfrm>
          <a:prstGeom prst="rect">
            <a:avLst/>
          </a:prstGeom>
          <a:noFill/>
          <a:ln cap="flat" cmpd="sng" w="9525">
            <a:solidFill>
              <a:srgbClr val="E95C3D"/>
            </a:solidFill>
            <a:prstDash val="solid"/>
            <a:round/>
            <a:headEnd len="sm" w="sm" type="none"/>
            <a:tailEnd len="sm" w="sm" type="none"/>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startAt="3"/>
            </a:pPr>
            <a:r>
              <a:rPr lang="en" sz="1200">
                <a:solidFill>
                  <a:schemeClr val="dk1"/>
                </a:solidFill>
                <a:latin typeface="Inter"/>
                <a:ea typeface="Inter"/>
                <a:cs typeface="Inter"/>
                <a:sym typeface="Inter"/>
              </a:rPr>
              <a:t>Why can people look at the same evidence and yet, come to different conclusions?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0"/>
              </a:spcAft>
              <a:buNone/>
            </a:pPr>
            <a:r>
              <a:t/>
            </a:r>
            <a:endParaRPr sz="1200">
              <a:solidFill>
                <a:schemeClr val="dk1"/>
              </a:solidFill>
              <a:latin typeface="Inter"/>
              <a:ea typeface="Inter"/>
              <a:cs typeface="Inter"/>
              <a:sym typeface="Inter"/>
            </a:endParaRPr>
          </a:p>
          <a:p>
            <a:pPr indent="0" lvl="0" marL="0" rtl="0" algn="l">
              <a:spcBef>
                <a:spcPts val="1000"/>
              </a:spcBef>
              <a:spcAft>
                <a:spcPts val="1000"/>
              </a:spcAft>
              <a:buNone/>
            </a:pPr>
            <a:r>
              <a:t/>
            </a:r>
            <a:endParaRPr sz="1200">
              <a:solidFill>
                <a:schemeClr val="dk1"/>
              </a:solidFill>
              <a:latin typeface="Inter"/>
              <a:ea typeface="Inter"/>
              <a:cs typeface="Inter"/>
              <a:sym typeface="Inter"/>
            </a:endParaRPr>
          </a:p>
        </p:txBody>
      </p:sp>
      <p:sp>
        <p:nvSpPr>
          <p:cNvPr id="192" name="Google Shape;192;p32"/>
          <p:cNvSpPr/>
          <p:nvPr/>
        </p:nvSpPr>
        <p:spPr>
          <a:xfrm>
            <a:off x="1601775" y="2920500"/>
            <a:ext cx="224700" cy="236400"/>
          </a:xfrm>
          <a:prstGeom prst="mathMultiply">
            <a:avLst>
              <a:gd fmla="val 23520" name="adj1"/>
            </a:avLst>
          </a:prstGeom>
          <a:solidFill>
            <a:srgbClr val="E95C3D"/>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3" name="Google Shape;193;p32"/>
          <p:cNvSpPr txBox="1"/>
          <p:nvPr/>
        </p:nvSpPr>
        <p:spPr>
          <a:xfrm>
            <a:off x="0" y="0"/>
            <a:ext cx="7772400" cy="922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Unit 7: Transforming Societies - Imperialism &amp; Resistance</a:t>
            </a:r>
            <a:endParaRPr sz="17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chemeClr val="dk1"/>
                </a:solidFill>
                <a:latin typeface="Plus Jakarta Sans Medium"/>
                <a:ea typeface="Plus Jakarta Sans Medium"/>
                <a:cs typeface="Plus Jakarta Sans Medium"/>
                <a:sym typeface="Plus Jakarta Sans Medium"/>
              </a:rPr>
              <a:t>Exit Ticket - Lesson 1</a:t>
            </a:r>
            <a:endParaRPr sz="1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600">
              <a:solidFill>
                <a:schemeClr val="dk1"/>
              </a:solidFill>
              <a:latin typeface="Halant"/>
              <a:ea typeface="Halant"/>
              <a:cs typeface="Halant"/>
              <a:sym typeface="Halant"/>
            </a:endParaRPr>
          </a:p>
        </p:txBody>
      </p:sp>
      <p:pic>
        <p:nvPicPr>
          <p:cNvPr id="194" name="Google Shape;194;p32"/>
          <p:cNvPicPr preferRelativeResize="0"/>
          <p:nvPr/>
        </p:nvPicPr>
        <p:blipFill>
          <a:blip r:embed="rId4">
            <a:alphaModFix/>
          </a:blip>
          <a:stretch>
            <a:fillRect/>
          </a:stretch>
        </p:blipFill>
        <p:spPr>
          <a:xfrm>
            <a:off x="216272" y="230997"/>
            <a:ext cx="630865" cy="26160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