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Lst>
  <p:sldSz cy="10058400" cx="7772400"/>
  <p:notesSz cx="6858000" cy="9144000"/>
  <p:embeddedFontLst>
    <p:embeddedFont>
      <p:font typeface="Halant"/>
      <p:regular r:id="rId12"/>
      <p:bold r:id="rId13"/>
    </p:embeddedFont>
    <p:embeddedFont>
      <p:font typeface="Plus Jakarta Sans"/>
      <p:regular r:id="rId14"/>
      <p:bold r:id="rId15"/>
      <p:italic r:id="rId16"/>
      <p:boldItalic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64C9F67-B105-4FF5-90C5-5BF235065631}">
  <a:tblStyle styleId="{264C9F67-B105-4FF5-90C5-5BF23506563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4.xml"/><Relationship Id="rId10" Type="http://schemas.openxmlformats.org/officeDocument/2006/relationships/slide" Target="slides/slide3.xml"/><Relationship Id="rId21" Type="http://schemas.openxmlformats.org/officeDocument/2006/relationships/font" Target="fonts/Inter-boldItalic.fntdata"/><Relationship Id="rId13" Type="http://schemas.openxmlformats.org/officeDocument/2006/relationships/font" Target="fonts/Halant-bold.fntdata"/><Relationship Id="rId12" Type="http://schemas.openxmlformats.org/officeDocument/2006/relationships/font" Target="fonts/Halan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15" Type="http://schemas.openxmlformats.org/officeDocument/2006/relationships/font" Target="fonts/PlusJakartaSans-bold.fntdata"/><Relationship Id="rId14" Type="http://schemas.openxmlformats.org/officeDocument/2006/relationships/font" Target="fonts/PlusJakartaSans-regular.fntdata"/><Relationship Id="rId17" Type="http://schemas.openxmlformats.org/officeDocument/2006/relationships/font" Target="fonts/PlusJakartaSans-boldItalic.fntdata"/><Relationship Id="rId16" Type="http://schemas.openxmlformats.org/officeDocument/2006/relationships/font" Target="fonts/PlusJakartaSans-italic.fntdata"/><Relationship Id="rId5" Type="http://schemas.openxmlformats.org/officeDocument/2006/relationships/slideMaster" Target="slideMasters/slideMaster1.xml"/><Relationship Id="rId19" Type="http://schemas.openxmlformats.org/officeDocument/2006/relationships/font" Target="fonts/Inter-bold.fntdata"/><Relationship Id="rId6" Type="http://schemas.openxmlformats.org/officeDocument/2006/relationships/slideMaster" Target="slideMasters/slideMaster2.xml"/><Relationship Id="rId18" Type="http://schemas.openxmlformats.org/officeDocument/2006/relationships/font" Target="fonts/Inter-regular.fntdata"/><Relationship Id="rId7" Type="http://schemas.openxmlformats.org/officeDocument/2006/relationships/notesMaster" Target="notesMasters/notesMaster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388887c9c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3388887c9c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33388887c9c_0_3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33388887c9c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3388887c9c_0_5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3388887c9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3388887c9c_0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3388887c9c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7.png"/><Relationship Id="rId6"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Causation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Document Set 1: Military Force</a:t>
            </a:r>
            <a:endParaRPr sz="2200">
              <a:solidFill>
                <a:schemeClr val="dk1"/>
              </a:solidFill>
              <a:latin typeface="Plus Jakarta Sans"/>
              <a:ea typeface="Plus Jakarta Sans"/>
              <a:cs typeface="Plus Jakarta Sans"/>
              <a:sym typeface="Plus Jakarta Sans"/>
            </a:endParaRPr>
          </a:p>
        </p:txBody>
      </p:sp>
      <p:sp>
        <p:nvSpPr>
          <p:cNvPr id="100" name="Google Shape;100;p25"/>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1" name="Google Shape;101;p25"/>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02" name="Google Shape;102;p25"/>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04" name="Google Shape;104;p25"/>
          <p:cNvSpPr txBox="1"/>
          <p:nvPr/>
        </p:nvSpPr>
        <p:spPr>
          <a:xfrm>
            <a:off x="339825" y="3295050"/>
            <a:ext cx="3407700" cy="55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Unknown photographer, “British Indian Army soldiers,” 1900. Public Domain.</a:t>
            </a:r>
            <a:endParaRPr sz="1200">
              <a:solidFill>
                <a:schemeClr val="dk1"/>
              </a:solidFill>
              <a:latin typeface="Inter"/>
              <a:ea typeface="Inter"/>
              <a:cs typeface="Inter"/>
              <a:sym typeface="Inter"/>
            </a:endParaRPr>
          </a:p>
        </p:txBody>
      </p:sp>
      <p:sp>
        <p:nvSpPr>
          <p:cNvPr id="105" name="Google Shape;105;p25"/>
          <p:cNvSpPr txBox="1"/>
          <p:nvPr/>
        </p:nvSpPr>
        <p:spPr>
          <a:xfrm>
            <a:off x="3929650" y="3295050"/>
            <a:ext cx="3547200" cy="82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National Army Museum, </a:t>
            </a:r>
            <a:br>
              <a:rPr lang="en" sz="1200">
                <a:solidFill>
                  <a:schemeClr val="dk1"/>
                </a:solidFill>
                <a:latin typeface="Inter"/>
                <a:ea typeface="Inter"/>
                <a:cs typeface="Inter"/>
                <a:sym typeface="Inter"/>
              </a:rPr>
            </a:br>
            <a:r>
              <a:rPr lang="en" sz="1200">
                <a:solidFill>
                  <a:schemeClr val="dk1"/>
                </a:solidFill>
                <a:latin typeface="Inter"/>
                <a:ea typeface="Inter"/>
                <a:cs typeface="Inter"/>
                <a:sym typeface="Inter"/>
              </a:rPr>
              <a:t>Maxim Gun detachment of the 1st Battalion, King's Royal Rifle Corps,” Northwest Frontier, India, 1895. Out of Copyright.</a:t>
            </a:r>
            <a:endParaRPr sz="1200">
              <a:solidFill>
                <a:schemeClr val="dk1"/>
              </a:solidFill>
              <a:latin typeface="Inter"/>
              <a:ea typeface="Inter"/>
              <a:cs typeface="Inter"/>
              <a:sym typeface="Inter"/>
            </a:endParaRPr>
          </a:p>
        </p:txBody>
      </p:sp>
      <p:graphicFrame>
        <p:nvGraphicFramePr>
          <p:cNvPr id="106" name="Google Shape;106;p25"/>
          <p:cNvGraphicFramePr/>
          <p:nvPr/>
        </p:nvGraphicFramePr>
        <p:xfrm>
          <a:off x="390125" y="4250838"/>
          <a:ext cx="3000000" cy="3000000"/>
        </p:xfrm>
        <a:graphic>
          <a:graphicData uri="http://schemas.openxmlformats.org/drawingml/2006/table">
            <a:tbl>
              <a:tblPr>
                <a:noFill/>
                <a:tableStyleId>{264C9F67-B105-4FF5-90C5-5BF235065631}</a:tableStyleId>
              </a:tblPr>
              <a:tblGrid>
                <a:gridCol w="7033200"/>
              </a:tblGrid>
              <a:tr h="31385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Maria Misra, </a:t>
                      </a:r>
                      <a:r>
                        <a:rPr i="1" lang="en" sz="1200">
                          <a:latin typeface="Halant"/>
                          <a:ea typeface="Halant"/>
                          <a:cs typeface="Halant"/>
                          <a:sym typeface="Halant"/>
                        </a:rPr>
                        <a:t>Vishnu’s Crowded Temple: India Since the Great Rebellion,</a:t>
                      </a:r>
                      <a:r>
                        <a:rPr lang="en" sz="1200">
                          <a:latin typeface="Halant"/>
                          <a:ea typeface="Halant"/>
                          <a:cs typeface="Halant"/>
                          <a:sym typeface="Halant"/>
                        </a:rPr>
                        <a:t> 2008.</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Note: Maria Misra is university lecturer in modern history and fellow of Keble College, Oxford University.</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The British maintained control over India through superior military technology and a British-led army composed largely of Indian soldiers defending British interests who were recruited based on measurements of the nostril width which were used as a scientific basis to determine the superiority of races and castes.</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367750">
                <a:tc>
                  <a:txBody>
                    <a:bodyPr/>
                    <a:lstStyle/>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From this data recruits to the army were selected, and in the 1880s detailed Caste Handbooks were issued to recruiting officers. These gave detailed, scientific accounts of the physical, mental, and moral capabilities of Indians various martial ‘races’, that is, those deemed especially suitable for military service. The hill tribes of the Dogras and Afridis were supposedly ideal soldiers. With their ‘distinctly European appearance’, they were, the British surmised, the likely descendents of Alexander’s Greek soldiers, kept pure by strict caste marriage rules. The Bengalis, on the other hand, were regarded as uniquely unsuited to the martial life (though they had constituted the larger part of the Indian army at the time of the Rebellion.) Deemed excessively effeminate, physically degenerate and incorrigibly dishonest, Bengalis were barred from the Indian army… The Sikhs came to be regarded by the British as the ideal ‘martial race’ ‒ but only ‘pure’ Sikhs… they insisted that all Sikh military recruits must be baptized, keep their hair uncut, carry ceremonial daggers and bangles and adopt the name of Singh… The advantages and prestige that accrued to members of the army meant that soon many Hindu families in the Punjab changed their name to Singh in order to maximize their sons’ chances of military preferment. </a:t>
                      </a:r>
                      <a:endParaRPr sz="12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a:t>
                      </a:r>
                      <a:endParaRPr sz="12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Much of this colonial ‘science’ was absurd, but it had a real effect on society because there were powerful reasons for Indians to internalize these formal caste divisions. The census and other British classificatory schemes gave scientific credibility to the idea that India was composed of elaborate hierarchies and that some groups were better that others ‒ more intelligent, more honest, more manly, and more modern.</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07" name="Google Shape;107;p25"/>
          <p:cNvPicPr preferRelativeResize="0"/>
          <p:nvPr/>
        </p:nvPicPr>
        <p:blipFill>
          <a:blip r:embed="rId5">
            <a:alphaModFix/>
          </a:blip>
          <a:stretch>
            <a:fillRect/>
          </a:stretch>
        </p:blipFill>
        <p:spPr>
          <a:xfrm>
            <a:off x="317725" y="786025"/>
            <a:ext cx="3361224" cy="2468200"/>
          </a:xfrm>
          <a:prstGeom prst="rect">
            <a:avLst/>
          </a:prstGeom>
          <a:noFill/>
          <a:ln>
            <a:noFill/>
          </a:ln>
        </p:spPr>
      </p:pic>
      <p:pic>
        <p:nvPicPr>
          <p:cNvPr id="108" name="Google Shape;108;p25"/>
          <p:cNvPicPr preferRelativeResize="0"/>
          <p:nvPr/>
        </p:nvPicPr>
        <p:blipFill>
          <a:blip r:embed="rId6">
            <a:alphaModFix/>
          </a:blip>
          <a:stretch>
            <a:fillRect/>
          </a:stretch>
        </p:blipFill>
        <p:spPr>
          <a:xfrm>
            <a:off x="3907550" y="786025"/>
            <a:ext cx="3547116" cy="24682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2" name="Shape 112"/>
        <p:cNvGrpSpPr/>
        <p:nvPr/>
      </p:nvGrpSpPr>
      <p:grpSpPr>
        <a:xfrm>
          <a:off x="0" y="0"/>
          <a:ext cx="0" cy="0"/>
          <a:chOff x="0" y="0"/>
          <a:chExt cx="0" cy="0"/>
        </a:xfrm>
      </p:grpSpPr>
      <p:sp>
        <p:nvSpPr>
          <p:cNvPr id="113" name="Google Shape;113;p26"/>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Causation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Document Set 2: Railroads</a:t>
            </a:r>
            <a:endParaRPr sz="2200">
              <a:solidFill>
                <a:schemeClr val="dk1"/>
              </a:solidFill>
              <a:latin typeface="Plus Jakarta Sans"/>
              <a:ea typeface="Plus Jakarta Sans"/>
              <a:cs typeface="Plus Jakarta Sans"/>
              <a:sym typeface="Plus Jakarta Sans"/>
            </a:endParaRPr>
          </a:p>
        </p:txBody>
      </p:sp>
      <p:sp>
        <p:nvSpPr>
          <p:cNvPr id="114" name="Google Shape;114;p26"/>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15" name="Google Shape;115;p26"/>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16" name="Google Shape;116;p26"/>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7" name="Google Shape;117;p26"/>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18" name="Google Shape;118;p26"/>
          <p:cNvSpPr txBox="1"/>
          <p:nvPr/>
        </p:nvSpPr>
        <p:spPr>
          <a:xfrm>
            <a:off x="339825" y="3676050"/>
            <a:ext cx="7149000" cy="55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The Illustrated London News, “</a:t>
            </a:r>
            <a:r>
              <a:rPr lang="en" sz="1200">
                <a:solidFill>
                  <a:schemeClr val="dk1"/>
                </a:solidFill>
                <a:latin typeface="Inter"/>
                <a:ea typeface="Inter"/>
                <a:cs typeface="Inter"/>
                <a:sym typeface="Inter"/>
              </a:rPr>
              <a:t>The first railway train on the East Indian Railway, 1854. Public Domain.</a:t>
            </a:r>
            <a:endParaRPr sz="1200">
              <a:solidFill>
                <a:schemeClr val="dk1"/>
              </a:solidFill>
              <a:latin typeface="Inter"/>
              <a:ea typeface="Inter"/>
              <a:cs typeface="Inter"/>
              <a:sym typeface="Inter"/>
            </a:endParaRPr>
          </a:p>
        </p:txBody>
      </p:sp>
      <p:pic>
        <p:nvPicPr>
          <p:cNvPr id="119" name="Google Shape;119;p26"/>
          <p:cNvPicPr preferRelativeResize="0"/>
          <p:nvPr/>
        </p:nvPicPr>
        <p:blipFill>
          <a:blip r:embed="rId5">
            <a:alphaModFix/>
          </a:blip>
          <a:stretch>
            <a:fillRect/>
          </a:stretch>
        </p:blipFill>
        <p:spPr>
          <a:xfrm>
            <a:off x="300800" y="864500"/>
            <a:ext cx="7188059" cy="2616062"/>
          </a:xfrm>
          <a:prstGeom prst="rect">
            <a:avLst/>
          </a:prstGeom>
          <a:noFill/>
          <a:ln>
            <a:noFill/>
          </a:ln>
        </p:spPr>
      </p:pic>
      <p:graphicFrame>
        <p:nvGraphicFramePr>
          <p:cNvPr id="120" name="Google Shape;120;p26"/>
          <p:cNvGraphicFramePr/>
          <p:nvPr/>
        </p:nvGraphicFramePr>
        <p:xfrm>
          <a:off x="390125" y="4250838"/>
          <a:ext cx="3000000" cy="3000000"/>
        </p:xfrm>
        <a:graphic>
          <a:graphicData uri="http://schemas.openxmlformats.org/drawingml/2006/table">
            <a:tbl>
              <a:tblPr>
                <a:noFill/>
                <a:tableStyleId>{264C9F67-B105-4FF5-90C5-5BF235065631}</a:tableStyleId>
              </a:tblPr>
              <a:tblGrid>
                <a:gridCol w="7033200"/>
              </a:tblGrid>
              <a:tr h="31385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Arup K. Chatterjee, </a:t>
                      </a:r>
                      <a:r>
                        <a:rPr i="1" lang="en" sz="1200">
                          <a:latin typeface="Halant"/>
                          <a:ea typeface="Halant"/>
                          <a:cs typeface="Halant"/>
                          <a:sym typeface="Halant"/>
                        </a:rPr>
                        <a:t>The Great Indian Railways: A Cultural Biography</a:t>
                      </a:r>
                      <a:r>
                        <a:rPr i="1" lang="en" sz="1200">
                          <a:latin typeface="Halant"/>
                          <a:ea typeface="Halant"/>
                          <a:cs typeface="Halant"/>
                          <a:sym typeface="Halant"/>
                        </a:rPr>
                        <a:t>,</a:t>
                      </a:r>
                      <a:r>
                        <a:rPr lang="en" sz="1200">
                          <a:latin typeface="Halant"/>
                          <a:ea typeface="Halant"/>
                          <a:cs typeface="Halant"/>
                          <a:sym typeface="Halant"/>
                        </a:rPr>
                        <a:t> 2019.</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chemeClr val="dk1"/>
                          </a:solidFill>
                          <a:latin typeface="Inter"/>
                          <a:ea typeface="Inter"/>
                          <a:cs typeface="Inter"/>
                          <a:sym typeface="Inter"/>
                        </a:rPr>
                        <a:t>Note: Arup K. Chatterjee is </a:t>
                      </a:r>
                      <a:r>
                        <a:rPr lang="en" sz="1000">
                          <a:solidFill>
                            <a:schemeClr val="dk1"/>
                          </a:solidFill>
                          <a:latin typeface="Inter"/>
                          <a:ea typeface="Inter"/>
                          <a:cs typeface="Inter"/>
                          <a:sym typeface="Inter"/>
                        </a:rPr>
                        <a:t>an Associate Professor at OP Jindal Global University.</a:t>
                      </a:r>
                      <a:endParaRPr sz="1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The Indian railway system, a lasting legacy of British imperialism, expanded rapidly from 1850 to 1947, serving British economic and military interests while also becoming a vital mode of transportation for millions of Indians.</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367750">
                <a:tc>
                  <a:txBody>
                    <a:bodyPr/>
                    <a:lstStyle/>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 Whoever possessed the railways, would henceforth possess India, for ‘the Railways had come to possess India and to make her hugeness graspable.’ But it was only after a neat fifty-years of Victorian loot following the direction of the railroads, that the colony truly realised its potential to nationhood‒in its unity of economic and political abjection. Of course the railways helped to imagine the boundaries of a new nation. But they also led to the depletion of natural and human resources from its vast landscape. The railways were primarily tools of economic exploitation and policing. As Hyde Clark, an eminent railway historian and economist of the nineteenth century observed, ‘the excitement of railway construction in India, will, of itself, cause an increased demand for English goods, so that at each step one operation will be found harmonising and cooperating with another, like a well-planned and highly finished train of wheel work.’</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4" name="Shape 124"/>
        <p:cNvGrpSpPr/>
        <p:nvPr/>
      </p:nvGrpSpPr>
      <p:grpSpPr>
        <a:xfrm>
          <a:off x="0" y="0"/>
          <a:ext cx="0" cy="0"/>
          <a:chOff x="0" y="0"/>
          <a:chExt cx="0" cy="0"/>
        </a:xfrm>
      </p:grpSpPr>
      <p:sp>
        <p:nvSpPr>
          <p:cNvPr id="125" name="Google Shape;125;p27"/>
          <p:cNvSpPr txBox="1"/>
          <p:nvPr/>
        </p:nvSpPr>
        <p:spPr>
          <a:xfrm>
            <a:off x="0" y="0"/>
            <a:ext cx="7772400" cy="953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Causation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Document Set 3: </a:t>
            </a:r>
            <a:r>
              <a:rPr lang="en" sz="2200">
                <a:solidFill>
                  <a:schemeClr val="dk1"/>
                </a:solidFill>
                <a:latin typeface="Plus Jakarta Sans"/>
                <a:ea typeface="Plus Jakarta Sans"/>
                <a:cs typeface="Plus Jakarta Sans"/>
                <a:sym typeface="Plus Jakarta Sans"/>
              </a:rPr>
              <a:t>Advances in </a:t>
            </a:r>
            <a:endParaRPr sz="22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Telecommunications</a:t>
            </a:r>
            <a:endParaRPr sz="2200">
              <a:solidFill>
                <a:schemeClr val="dk1"/>
              </a:solidFill>
              <a:latin typeface="Plus Jakarta Sans"/>
              <a:ea typeface="Plus Jakarta Sans"/>
              <a:cs typeface="Plus Jakarta Sans"/>
              <a:sym typeface="Plus Jakarta Sans"/>
            </a:endParaRPr>
          </a:p>
        </p:txBody>
      </p:sp>
      <p:sp>
        <p:nvSpPr>
          <p:cNvPr id="126" name="Google Shape;126;p27"/>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7" name="Google Shape;127;p27"/>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28" name="Google Shape;128;p27"/>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9" name="Google Shape;129;p27"/>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30" name="Google Shape;130;p27"/>
          <p:cNvSpPr txBox="1"/>
          <p:nvPr/>
        </p:nvSpPr>
        <p:spPr>
          <a:xfrm>
            <a:off x="339825" y="5018300"/>
            <a:ext cx="7149000" cy="55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lang="en" sz="1200">
                <a:solidFill>
                  <a:srgbClr val="242424"/>
                </a:solidFill>
                <a:latin typeface="Inter"/>
                <a:ea typeface="Inter"/>
                <a:cs typeface="Inter"/>
                <a:sym typeface="Inter"/>
              </a:rPr>
              <a:t>Currier &amp; Ives, “The Progress of the Century - The Lightning Steam Press, the Electric Telegraph, the Locomotive, and the Steamboat,” ca. 1876. Library of Congress.</a:t>
            </a:r>
            <a:endParaRPr sz="1200">
              <a:solidFill>
                <a:schemeClr val="dk1"/>
              </a:solidFill>
              <a:latin typeface="Inter"/>
              <a:ea typeface="Inter"/>
              <a:cs typeface="Inter"/>
              <a:sym typeface="Inter"/>
            </a:endParaRPr>
          </a:p>
        </p:txBody>
      </p:sp>
      <p:pic>
        <p:nvPicPr>
          <p:cNvPr id="131" name="Google Shape;131;p27"/>
          <p:cNvPicPr preferRelativeResize="0"/>
          <p:nvPr/>
        </p:nvPicPr>
        <p:blipFill rotWithShape="1">
          <a:blip r:embed="rId5">
            <a:alphaModFix/>
          </a:blip>
          <a:srcRect b="0" l="17816" r="14364" t="0"/>
          <a:stretch/>
        </p:blipFill>
        <p:spPr>
          <a:xfrm>
            <a:off x="939125" y="1029900"/>
            <a:ext cx="5550116" cy="3912199"/>
          </a:xfrm>
          <a:prstGeom prst="rect">
            <a:avLst/>
          </a:prstGeom>
          <a:noFill/>
          <a:ln>
            <a:noFill/>
          </a:ln>
        </p:spPr>
      </p:pic>
      <p:graphicFrame>
        <p:nvGraphicFramePr>
          <p:cNvPr id="132" name="Google Shape;132;p27"/>
          <p:cNvGraphicFramePr/>
          <p:nvPr/>
        </p:nvGraphicFramePr>
        <p:xfrm>
          <a:off x="390125" y="5622438"/>
          <a:ext cx="3000000" cy="3000000"/>
        </p:xfrm>
        <a:graphic>
          <a:graphicData uri="http://schemas.openxmlformats.org/drawingml/2006/table">
            <a:tbl>
              <a:tblPr>
                <a:noFill/>
                <a:tableStyleId>{264C9F67-B105-4FF5-90C5-5BF235065631}</a:tableStyleId>
              </a:tblPr>
              <a:tblGrid>
                <a:gridCol w="7033200"/>
              </a:tblGrid>
              <a:tr h="156420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Deep Kanta Lahiri Choudhury, </a:t>
                      </a:r>
                      <a:r>
                        <a:rPr i="1" lang="en" sz="1200">
                          <a:latin typeface="Halant"/>
                          <a:ea typeface="Halant"/>
                          <a:cs typeface="Halant"/>
                          <a:sym typeface="Halant"/>
                        </a:rPr>
                        <a:t>Telegraphic Imperialism: Crisis and Panic in the Indian Empire, C.1830-1920</a:t>
                      </a:r>
                      <a:r>
                        <a:rPr i="1" lang="en" sz="1200">
                          <a:latin typeface="Halant"/>
                          <a:ea typeface="Halant"/>
                          <a:cs typeface="Halant"/>
                          <a:sym typeface="Halant"/>
                        </a:rPr>
                        <a:t>,</a:t>
                      </a:r>
                      <a:r>
                        <a:rPr lang="en" sz="1200">
                          <a:latin typeface="Halant"/>
                          <a:ea typeface="Halant"/>
                          <a:cs typeface="Halant"/>
                          <a:sym typeface="Halant"/>
                        </a:rPr>
                        <a:t> 2010.</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chemeClr val="dk1"/>
                          </a:solidFill>
                          <a:latin typeface="Inter"/>
                          <a:ea typeface="Inter"/>
                          <a:cs typeface="Inter"/>
                          <a:sym typeface="Inter"/>
                        </a:rPr>
                        <a:t>Note: Deep Kanta Lahiri Choudhury has a Ph.D from the University of Oxford and has lectured at various institutions and is published in multiple international journals.</a:t>
                      </a:r>
                      <a:endParaRPr sz="1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The telegraph, a key innovation of the Second Industrial Revolution, enabled rapid communication in the mid-late 1800s, strengthening British control in India by allowing military posts to relay urgent messages and respond swiftly to uprisings.</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121650">
                <a:tc>
                  <a:txBody>
                    <a:bodyPr/>
                    <a:lstStyle/>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The telegraph appeared to promise several services to the British government in India, and </a:t>
                      </a:r>
                      <a:r>
                        <a:rPr lang="en" sz="1200">
                          <a:solidFill>
                            <a:srgbClr val="1A1718"/>
                          </a:solidFill>
                          <a:latin typeface="Inter"/>
                          <a:ea typeface="Inter"/>
                          <a:cs typeface="Inter"/>
                          <a:sym typeface="Inter"/>
                        </a:rPr>
                        <a:t>the</a:t>
                      </a:r>
                      <a:r>
                        <a:rPr lang="en" sz="1200">
                          <a:solidFill>
                            <a:srgbClr val="1A1718"/>
                          </a:solidFill>
                          <a:latin typeface="Inter"/>
                          <a:ea typeface="Inter"/>
                          <a:cs typeface="Inter"/>
                          <a:sym typeface="Inter"/>
                        </a:rPr>
                        <a:t> Government of India adopted the principle to control all telegraph lines after 1874… The telegraph, replacing indigenous informants after 1860, was to be the crux of a rational and exclusive system of information circulation. By the 1870s the government also thought the telegraph would provide a means of accessing indigenous communication and keep watch over unrest, which many senior civil servants… were convinced lay simmering beneath the apparent placidity…</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6" name="Shape 136"/>
        <p:cNvGrpSpPr/>
        <p:nvPr/>
      </p:nvGrpSpPr>
      <p:grpSpPr>
        <a:xfrm>
          <a:off x="0" y="0"/>
          <a:ext cx="0" cy="0"/>
          <a:chOff x="0" y="0"/>
          <a:chExt cx="0" cy="0"/>
        </a:xfrm>
      </p:grpSpPr>
      <p:sp>
        <p:nvSpPr>
          <p:cNvPr id="137" name="Google Shape;137;p28"/>
          <p:cNvSpPr txBox="1"/>
          <p:nvPr/>
        </p:nvSpPr>
        <p:spPr>
          <a:xfrm>
            <a:off x="0" y="0"/>
            <a:ext cx="7772400" cy="9537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Causation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Document Set 4: </a:t>
            </a:r>
            <a:r>
              <a:rPr lang="en" sz="2200">
                <a:solidFill>
                  <a:schemeClr val="dk1"/>
                </a:solidFill>
                <a:latin typeface="Plus Jakarta Sans"/>
                <a:ea typeface="Plus Jakarta Sans"/>
                <a:cs typeface="Plus Jakarta Sans"/>
                <a:sym typeface="Plus Jakarta Sans"/>
              </a:rPr>
              <a:t>Control of Industry </a:t>
            </a:r>
            <a:endParaRPr sz="22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200">
                <a:solidFill>
                  <a:schemeClr val="dk1"/>
                </a:solidFill>
                <a:latin typeface="Plus Jakarta Sans"/>
                <a:ea typeface="Plus Jakarta Sans"/>
                <a:cs typeface="Plus Jakarta Sans"/>
                <a:sym typeface="Plus Jakarta Sans"/>
              </a:rPr>
              <a:t>and Agriculture</a:t>
            </a:r>
            <a:endParaRPr sz="2200">
              <a:solidFill>
                <a:schemeClr val="dk1"/>
              </a:solidFill>
              <a:latin typeface="Plus Jakarta Sans"/>
              <a:ea typeface="Plus Jakarta Sans"/>
              <a:cs typeface="Plus Jakarta Sans"/>
              <a:sym typeface="Plus Jakarta Sans"/>
            </a:endParaRPr>
          </a:p>
        </p:txBody>
      </p:sp>
      <p:sp>
        <p:nvSpPr>
          <p:cNvPr id="138" name="Google Shape;138;p28"/>
          <p:cNvSpPr txBox="1"/>
          <p:nvPr/>
        </p:nvSpPr>
        <p:spPr>
          <a:xfrm>
            <a:off x="5542353" y="96369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9" name="Google Shape;139;p28"/>
          <p:cNvPicPr preferRelativeResize="0"/>
          <p:nvPr/>
        </p:nvPicPr>
        <p:blipFill>
          <a:blip r:embed="rId3">
            <a:alphaModFix/>
          </a:blip>
          <a:stretch>
            <a:fillRect/>
          </a:stretch>
        </p:blipFill>
        <p:spPr>
          <a:xfrm>
            <a:off x="390131" y="9513171"/>
            <a:ext cx="431174" cy="431174"/>
          </a:xfrm>
          <a:prstGeom prst="rect">
            <a:avLst/>
          </a:prstGeom>
          <a:noFill/>
          <a:ln>
            <a:noFill/>
          </a:ln>
        </p:spPr>
      </p:pic>
      <p:sp>
        <p:nvSpPr>
          <p:cNvPr id="140" name="Google Shape;140;p28"/>
          <p:cNvSpPr txBox="1"/>
          <p:nvPr/>
        </p:nvSpPr>
        <p:spPr>
          <a:xfrm>
            <a:off x="2974875" y="96369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1" name="Google Shape;141;p28"/>
          <p:cNvPicPr preferRelativeResize="0"/>
          <p:nvPr/>
        </p:nvPicPr>
        <p:blipFill>
          <a:blip r:embed="rId4">
            <a:alphaModFix/>
          </a:blip>
          <a:stretch>
            <a:fillRect/>
          </a:stretch>
        </p:blipFill>
        <p:spPr>
          <a:xfrm>
            <a:off x="216272" y="154797"/>
            <a:ext cx="1056536" cy="438114"/>
          </a:xfrm>
          <a:prstGeom prst="rect">
            <a:avLst/>
          </a:prstGeom>
          <a:noFill/>
          <a:ln>
            <a:noFill/>
          </a:ln>
        </p:spPr>
      </p:pic>
      <p:sp>
        <p:nvSpPr>
          <p:cNvPr id="142" name="Google Shape;142;p28"/>
          <p:cNvSpPr txBox="1"/>
          <p:nvPr/>
        </p:nvSpPr>
        <p:spPr>
          <a:xfrm>
            <a:off x="3636925" y="1487100"/>
            <a:ext cx="3798600" cy="60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t>
            </a:r>
            <a:r>
              <a:rPr i="1" lang="en" sz="1200">
                <a:solidFill>
                  <a:schemeClr val="dk1"/>
                </a:solidFill>
                <a:latin typeface="Inter"/>
                <a:ea typeface="Inter"/>
                <a:cs typeface="Inter"/>
                <a:sym typeface="Inter"/>
              </a:rPr>
              <a:t>The Canadian Grocer</a:t>
            </a:r>
            <a:r>
              <a:rPr lang="en" sz="1200">
                <a:solidFill>
                  <a:schemeClr val="dk1"/>
                </a:solidFill>
                <a:latin typeface="Inter"/>
                <a:ea typeface="Inter"/>
                <a:cs typeface="Inter"/>
                <a:sym typeface="Inter"/>
              </a:rPr>
              <a:t>, “Images from Page 34,” July 10, 1896.</a:t>
            </a:r>
            <a:endParaRPr sz="1200">
              <a:solidFill>
                <a:schemeClr val="dk1"/>
              </a:solidFill>
              <a:latin typeface="Inter"/>
              <a:ea typeface="Inter"/>
              <a:cs typeface="Inter"/>
              <a:sym typeface="Inter"/>
            </a:endParaRPr>
          </a:p>
        </p:txBody>
      </p:sp>
      <p:pic>
        <p:nvPicPr>
          <p:cNvPr id="143" name="Google Shape;143;p28"/>
          <p:cNvPicPr preferRelativeResize="0"/>
          <p:nvPr/>
        </p:nvPicPr>
        <p:blipFill>
          <a:blip r:embed="rId5">
            <a:alphaModFix/>
          </a:blip>
          <a:stretch>
            <a:fillRect/>
          </a:stretch>
        </p:blipFill>
        <p:spPr>
          <a:xfrm>
            <a:off x="621300" y="1106100"/>
            <a:ext cx="2862792" cy="3759800"/>
          </a:xfrm>
          <a:prstGeom prst="rect">
            <a:avLst/>
          </a:prstGeom>
          <a:noFill/>
          <a:ln>
            <a:noFill/>
          </a:ln>
        </p:spPr>
      </p:pic>
      <p:graphicFrame>
        <p:nvGraphicFramePr>
          <p:cNvPr id="144" name="Google Shape;144;p28"/>
          <p:cNvGraphicFramePr/>
          <p:nvPr/>
        </p:nvGraphicFramePr>
        <p:xfrm>
          <a:off x="390125" y="5165238"/>
          <a:ext cx="3000000" cy="3000000"/>
        </p:xfrm>
        <a:graphic>
          <a:graphicData uri="http://schemas.openxmlformats.org/drawingml/2006/table">
            <a:tbl>
              <a:tblPr>
                <a:noFill/>
                <a:tableStyleId>{264C9F67-B105-4FF5-90C5-5BF235065631}</a:tableStyleId>
              </a:tblPr>
              <a:tblGrid>
                <a:gridCol w="7033200"/>
              </a:tblGrid>
              <a:tr h="1564200">
                <a:tc>
                  <a:txBody>
                    <a:bodyPr/>
                    <a:lstStyle/>
                    <a:p>
                      <a:pPr indent="0" lvl="0" marL="0" rtl="0" algn="l">
                        <a:spcBef>
                          <a:spcPts val="0"/>
                        </a:spcBef>
                        <a:spcAft>
                          <a:spcPts val="0"/>
                        </a:spcAft>
                        <a:buClr>
                          <a:srgbClr val="000000"/>
                        </a:buClr>
                        <a:buSzPts val="1100"/>
                        <a:buFont typeface="Arial"/>
                        <a:buNone/>
                      </a:pPr>
                      <a:r>
                        <a:rPr lang="en" sz="1200">
                          <a:latin typeface="Halant"/>
                          <a:ea typeface="Halant"/>
                          <a:cs typeface="Halant"/>
                          <a:sym typeface="Halant"/>
                        </a:rPr>
                        <a:t>Source: David Washbrook, “The Indian Economy and the British Empire,” in </a:t>
                      </a:r>
                      <a:r>
                        <a:rPr i="1" lang="en" sz="1200">
                          <a:latin typeface="Halant"/>
                          <a:ea typeface="Halant"/>
                          <a:cs typeface="Halant"/>
                          <a:sym typeface="Halant"/>
                        </a:rPr>
                        <a:t>India and the British Empire</a:t>
                      </a:r>
                      <a:r>
                        <a:rPr lang="en" sz="1200">
                          <a:latin typeface="Halant"/>
                          <a:ea typeface="Halant"/>
                          <a:cs typeface="Halant"/>
                          <a:sym typeface="Halant"/>
                        </a:rPr>
                        <a:t>, eds: Douglas M. Peers and Nandini Gooptu, 2012.</a:t>
                      </a:r>
                      <a:endParaRPr sz="1200">
                        <a:latin typeface="Halant"/>
                        <a:ea typeface="Halant"/>
                        <a:cs typeface="Halant"/>
                        <a:sym typeface="Halant"/>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chemeClr val="dk1"/>
                          </a:solidFill>
                          <a:latin typeface="Inter"/>
                          <a:ea typeface="Inter"/>
                          <a:cs typeface="Inter"/>
                          <a:sym typeface="Inter"/>
                        </a:rPr>
                        <a:t>Note: David Washbrook was a British historian and author.</a:t>
                      </a:r>
                      <a:endParaRPr sz="1000">
                        <a:solidFill>
                          <a:schemeClr val="dk1"/>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latin typeface="Inter"/>
                          <a:ea typeface="Inter"/>
                          <a:cs typeface="Inter"/>
                          <a:sym typeface="Inter"/>
                        </a:rPr>
                        <a:t>British economic policies in India prioritized profit, using Indian labor to produce raw materials for British textiles, forcing farmers to grow cash crops instead of food, and flooding the Indian market with cheap British-made goods, which devastated India's economy and contributed to famine and industrial decline.</a:t>
                      </a:r>
                      <a:endParaRPr sz="10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2121650">
                <a:tc>
                  <a:txBody>
                    <a:bodyPr/>
                    <a:lstStyle/>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What happened to this economy over the first half of the nineteenth century, before the impact of the new technologies of railways and steam-shipping became visible… Plainly, India’s manufacturing industry was squeezed by the loss of overseas, and some elite domestic, markets to the products of Britain’s Industrial Revolution. Manufactured exports dwindled: leaving, by the 1830s and 1840s, opium as one of the country’s few internationally saleable products, responsible for upwards of 40 per cent of foreign earnings…</a:t>
                      </a:r>
                      <a:endParaRPr sz="12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200">
                        <a:solidFill>
                          <a:srgbClr val="1A1718"/>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200">
                          <a:solidFill>
                            <a:srgbClr val="1A1718"/>
                          </a:solidFill>
                          <a:latin typeface="Inter"/>
                          <a:ea typeface="Inter"/>
                          <a:cs typeface="Inter"/>
                          <a:sym typeface="Inter"/>
                        </a:rPr>
                        <a:t>Cash cropping for overseas markets‒in wheat, cotton, and oil-seeds</a:t>
                      </a:r>
                      <a:r>
                        <a:rPr lang="en" sz="1200">
                          <a:solidFill>
                            <a:srgbClr val="1A1718"/>
                          </a:solidFill>
                          <a:latin typeface="Inter"/>
                          <a:ea typeface="Inter"/>
                          <a:cs typeface="Inter"/>
                          <a:sym typeface="Inter"/>
                        </a:rPr>
                        <a:t>‒now took off. But so too did the reciprocal opening-up of India as a major market for ‘foreign’ industrial manufactures. </a:t>
                      </a:r>
                      <a:endParaRPr sz="1200">
                        <a:solidFill>
                          <a:srgbClr val="1A1718"/>
                        </a:solidFill>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pic>
        <p:nvPicPr>
          <p:cNvPr id="145" name="Google Shape;145;p28"/>
          <p:cNvPicPr preferRelativeResize="0"/>
          <p:nvPr/>
        </p:nvPicPr>
        <p:blipFill rotWithShape="1">
          <a:blip r:embed="rId6">
            <a:alphaModFix/>
          </a:blip>
          <a:srcRect b="21116" l="17990" r="19800" t="18909"/>
          <a:stretch/>
        </p:blipFill>
        <p:spPr>
          <a:xfrm>
            <a:off x="3636924" y="2445706"/>
            <a:ext cx="3798600" cy="244073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