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4"/>
    <p:sldMasterId id="214748367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Lst>
  <p:sldSz cy="5143500" cx="9144000"/>
  <p:notesSz cx="6858000" cy="9144000"/>
  <p:embeddedFontLst>
    <p:embeddedFont>
      <p:font typeface="Halant"/>
      <p:bold r:id="rId22"/>
    </p:embeddedFont>
    <p:embeddedFont>
      <p:font typeface="Inter"/>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font" Target="fonts/Halant-bold.fntdata"/><Relationship Id="rId21" Type="http://schemas.openxmlformats.org/officeDocument/2006/relationships/slide" Target="slides/slide15.xml"/><Relationship Id="rId24" Type="http://schemas.openxmlformats.org/officeDocument/2006/relationships/font" Target="fonts/Inter-bold.fntdata"/><Relationship Id="rId23" Type="http://schemas.openxmlformats.org/officeDocument/2006/relationships/font" Target="fonts/Inter-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Inter-boldItalic.fntdata"/><Relationship Id="rId25" Type="http://schemas.openxmlformats.org/officeDocument/2006/relationships/font" Target="fonts/Inter-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337b46747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g3337b46747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337b467472_0_5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3337b467472_0_5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37f3ef4cd2_0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g337f3ef4cd2_0_10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337f3ef4cd2_0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g337f3ef4cd2_0_2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338954d3d8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g338954d3d8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338954d3d89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g338954d3d89_0_3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338954d3d89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g338954d3d89_0_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337b467472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3337b467472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337b467472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3337b467472_0_1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3337b467472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g3337b467472_0_2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384678cec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g3384678cecd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337b467472_0_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g3337b467472_0_3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3337b467472_0_4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g3337b467472_0_45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3337b467472_0_4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g3337b467472_0_47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3337b467472_0_4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g3337b467472_0_4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1">
  <p:cSld name="SECTION_HEADER_1">
    <p:spTree>
      <p:nvGrpSpPr>
        <p:cNvPr id="125" name="Shape 125"/>
        <p:cNvGrpSpPr/>
        <p:nvPr/>
      </p:nvGrpSpPr>
      <p:grpSpPr>
        <a:xfrm>
          <a:off x="0" y="0"/>
          <a:ext cx="0" cy="0"/>
          <a:chOff x="0" y="0"/>
          <a:chExt cx="0" cy="0"/>
        </a:xfrm>
      </p:grpSpPr>
      <p:sp>
        <p:nvSpPr>
          <p:cNvPr id="126" name="Google Shape;126;p25"/>
          <p:cNvSpPr/>
          <p:nvPr/>
        </p:nvSpPr>
        <p:spPr>
          <a:xfrm flipH="1">
            <a:off x="7595938" y="4602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27" name="Google Shape;127;p25"/>
          <p:cNvSpPr/>
          <p:nvPr/>
        </p:nvSpPr>
        <p:spPr>
          <a:xfrm flipH="1" rot="10800000">
            <a:off x="466425" y="3558325"/>
            <a:ext cx="1081625" cy="1124950"/>
          </a:xfrm>
          <a:custGeom>
            <a:rect b="b" l="l" r="r" t="t"/>
            <a:pathLst>
              <a:path extrusionOk="0" h="44998" w="43265">
                <a:moveTo>
                  <a:pt x="0" y="44998"/>
                </a:moveTo>
                <a:lnTo>
                  <a:pt x="0" y="0"/>
                </a:lnTo>
                <a:lnTo>
                  <a:pt x="43265" y="0"/>
                </a:lnTo>
              </a:path>
            </a:pathLst>
          </a:custGeom>
          <a:noFill/>
          <a:ln cap="flat" cmpd="sng" w="28575">
            <a:solidFill>
              <a:schemeClr val="lt2"/>
            </a:solidFill>
            <a:prstDash val="solid"/>
            <a:miter lim="8000"/>
            <a:headEnd len="sm" w="sm" type="none"/>
            <a:tailEnd len="sm" w="sm" type="none"/>
          </a:ln>
        </p:spPr>
      </p:sp>
      <p:sp>
        <p:nvSpPr>
          <p:cNvPr id="128" name="Google Shape;128;p25"/>
          <p:cNvSpPr txBox="1"/>
          <p:nvPr>
            <p:ph type="title"/>
          </p:nvPr>
        </p:nvSpPr>
        <p:spPr>
          <a:xfrm>
            <a:off x="773700" y="1806450"/>
            <a:ext cx="7596600" cy="1530600"/>
          </a:xfrm>
          <a:prstGeom prst="rect">
            <a:avLst/>
          </a:prstGeom>
        </p:spPr>
        <p:txBody>
          <a:bodyPr anchorCtr="0" anchor="ctr" bIns="22850" lIns="45725" spcFirstLastPara="1" rIns="45725" wrap="square" tIns="22850">
            <a:normAutofit/>
          </a:bodyPr>
          <a:lstStyle>
            <a:lvl1pPr lvl="0" algn="ctr">
              <a:spcBef>
                <a:spcPts val="0"/>
              </a:spcBef>
              <a:spcAft>
                <a:spcPts val="0"/>
              </a:spcAft>
              <a:buSzPts val="2200"/>
              <a:buNone/>
              <a:defRPr/>
            </a:lvl1pPr>
            <a:lvl2pPr lvl="1" algn="ctr">
              <a:spcBef>
                <a:spcPts val="0"/>
              </a:spcBef>
              <a:spcAft>
                <a:spcPts val="0"/>
              </a:spcAft>
              <a:buSzPts val="700"/>
              <a:buNone/>
              <a:defRPr/>
            </a:lvl2pPr>
            <a:lvl3pPr lvl="2" algn="ctr">
              <a:spcBef>
                <a:spcPts val="0"/>
              </a:spcBef>
              <a:spcAft>
                <a:spcPts val="0"/>
              </a:spcAft>
              <a:buSzPts val="700"/>
              <a:buNone/>
              <a:defRPr/>
            </a:lvl3pPr>
            <a:lvl4pPr lvl="3" algn="ctr">
              <a:spcBef>
                <a:spcPts val="0"/>
              </a:spcBef>
              <a:spcAft>
                <a:spcPts val="0"/>
              </a:spcAft>
              <a:buSzPts val="700"/>
              <a:buNone/>
              <a:defRPr/>
            </a:lvl4pPr>
            <a:lvl5pPr lvl="4" algn="ctr">
              <a:spcBef>
                <a:spcPts val="0"/>
              </a:spcBef>
              <a:spcAft>
                <a:spcPts val="0"/>
              </a:spcAft>
              <a:buSzPts val="700"/>
              <a:buNone/>
              <a:defRPr/>
            </a:lvl5pPr>
            <a:lvl6pPr lvl="5" algn="ctr">
              <a:spcBef>
                <a:spcPts val="0"/>
              </a:spcBef>
              <a:spcAft>
                <a:spcPts val="0"/>
              </a:spcAft>
              <a:buSzPts val="700"/>
              <a:buNone/>
              <a:defRPr/>
            </a:lvl6pPr>
            <a:lvl7pPr lvl="6" algn="ctr">
              <a:spcBef>
                <a:spcPts val="0"/>
              </a:spcBef>
              <a:spcAft>
                <a:spcPts val="0"/>
              </a:spcAft>
              <a:buSzPts val="700"/>
              <a:buNone/>
              <a:defRPr/>
            </a:lvl7pPr>
            <a:lvl8pPr lvl="7" algn="ctr">
              <a:spcBef>
                <a:spcPts val="0"/>
              </a:spcBef>
              <a:spcAft>
                <a:spcPts val="0"/>
              </a:spcAft>
              <a:buSzPts val="700"/>
              <a:buNone/>
              <a:defRPr/>
            </a:lvl8pPr>
            <a:lvl9pPr lvl="8" algn="ctr">
              <a:spcBef>
                <a:spcPts val="0"/>
              </a:spcBef>
              <a:spcAft>
                <a:spcPts val="0"/>
              </a:spcAft>
              <a:buSzPts val="700"/>
              <a:buNone/>
              <a:defRPr/>
            </a:lvl9pPr>
          </a:lstStyle>
          <a:p/>
        </p:txBody>
      </p:sp>
      <p:sp>
        <p:nvSpPr>
          <p:cNvPr id="129" name="Google Shape;129;p25"/>
          <p:cNvSpPr txBox="1"/>
          <p:nvPr>
            <p:ph idx="12" type="sldNum"/>
          </p:nvPr>
        </p:nvSpPr>
        <p:spPr>
          <a:xfrm>
            <a:off x="8472458" y="4663217"/>
            <a:ext cx="548700" cy="393600"/>
          </a:xfrm>
          <a:prstGeom prst="rect">
            <a:avLst/>
          </a:prstGeom>
        </p:spPr>
        <p:txBody>
          <a:bodyPr anchorCtr="0" anchor="ctr" bIns="22850" lIns="45725" spcFirstLastPara="1" rIns="45725" wrap="square" tIns="2285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theme" Target="../theme/theme3.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7.png"/><Relationship Id="rId4" Type="http://schemas.openxmlformats.org/officeDocument/2006/relationships/image" Target="../media/image29.png"/><Relationship Id="rId5"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7.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7.png"/><Relationship Id="rId4" Type="http://schemas.openxmlformats.org/officeDocument/2006/relationships/image" Target="../media/image15.png"/><Relationship Id="rId5" Type="http://schemas.openxmlformats.org/officeDocument/2006/relationships/image" Target="../media/image3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7.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7.png"/><Relationship Id="rId4"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7.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17.png"/><Relationship Id="rId4" Type="http://schemas.openxmlformats.org/officeDocument/2006/relationships/image" Target="../media/image20.png"/><Relationship Id="rId5" Type="http://schemas.openxmlformats.org/officeDocument/2006/relationships/image" Target="../media/image3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7.png"/><Relationship Id="rId4" Type="http://schemas.openxmlformats.org/officeDocument/2006/relationships/image" Target="../media/image16.png"/><Relationship Id="rId5"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7.png"/><Relationship Id="rId4" Type="http://schemas.openxmlformats.org/officeDocument/2006/relationships/image" Target="../media/image21.png"/><Relationship Id="rId5"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grpSp>
        <p:nvGrpSpPr>
          <p:cNvPr id="134" name="Google Shape;134;p26"/>
          <p:cNvGrpSpPr/>
          <p:nvPr/>
        </p:nvGrpSpPr>
        <p:grpSpPr>
          <a:xfrm>
            <a:off x="-15535" y="-90413"/>
            <a:ext cx="2119669" cy="5233992"/>
            <a:chOff x="0" y="-241102"/>
            <a:chExt cx="5652450" cy="13957313"/>
          </a:xfrm>
        </p:grpSpPr>
        <p:grpSp>
          <p:nvGrpSpPr>
            <p:cNvPr id="135" name="Google Shape;135;p26"/>
            <p:cNvGrpSpPr/>
            <p:nvPr/>
          </p:nvGrpSpPr>
          <p:grpSpPr>
            <a:xfrm>
              <a:off x="2826056" y="-241102"/>
              <a:ext cx="2826394" cy="13957313"/>
              <a:chOff x="0" y="-47625"/>
              <a:chExt cx="558300" cy="2757000"/>
            </a:xfrm>
          </p:grpSpPr>
          <p:sp>
            <p:nvSpPr>
              <p:cNvPr id="136" name="Google Shape;136;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7" name="Google Shape;137;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8" name="Google Shape;138;p26"/>
            <p:cNvGrpSpPr/>
            <p:nvPr/>
          </p:nvGrpSpPr>
          <p:grpSpPr>
            <a:xfrm>
              <a:off x="1413028" y="-241102"/>
              <a:ext cx="2826394" cy="13957313"/>
              <a:chOff x="0" y="-47625"/>
              <a:chExt cx="558300" cy="2757000"/>
            </a:xfrm>
          </p:grpSpPr>
          <p:sp>
            <p:nvSpPr>
              <p:cNvPr id="139" name="Google Shape;139;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40" name="Google Shape;140;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41" name="Google Shape;141;p26"/>
            <p:cNvGrpSpPr/>
            <p:nvPr/>
          </p:nvGrpSpPr>
          <p:grpSpPr>
            <a:xfrm>
              <a:off x="0" y="-241102"/>
              <a:ext cx="2826394" cy="13957313"/>
              <a:chOff x="0" y="-47625"/>
              <a:chExt cx="558300" cy="2757000"/>
            </a:xfrm>
          </p:grpSpPr>
          <p:sp>
            <p:nvSpPr>
              <p:cNvPr id="142" name="Google Shape;142;p26"/>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43" name="Google Shape;143;p26"/>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44" name="Google Shape;144;p26"/>
          <p:cNvSpPr txBox="1"/>
          <p:nvPr/>
        </p:nvSpPr>
        <p:spPr>
          <a:xfrm>
            <a:off x="2176557" y="858701"/>
            <a:ext cx="7040100" cy="2493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5400">
                <a:solidFill>
                  <a:srgbClr val="231F20"/>
                </a:solidFill>
                <a:latin typeface="Halant"/>
                <a:ea typeface="Halant"/>
                <a:cs typeface="Halant"/>
                <a:sym typeface="Halant"/>
              </a:rPr>
              <a:t>CAUSES &amp; JUSTIFICATIONS </a:t>
            </a:r>
            <a:endParaRPr b="1" sz="54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 sz="5400">
                <a:solidFill>
                  <a:srgbClr val="231F20"/>
                </a:solidFill>
                <a:latin typeface="Halant"/>
                <a:ea typeface="Halant"/>
                <a:cs typeface="Halant"/>
                <a:sym typeface="Halant"/>
              </a:rPr>
              <a:t>OF IMPERIALISM</a:t>
            </a:r>
            <a:endParaRPr sz="100"/>
          </a:p>
        </p:txBody>
      </p:sp>
      <p:sp>
        <p:nvSpPr>
          <p:cNvPr id="145" name="Google Shape;145;p26"/>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6" name="Google Shape;146;p26"/>
          <p:cNvSpPr txBox="1"/>
          <p:nvPr/>
        </p:nvSpPr>
        <p:spPr>
          <a:xfrm>
            <a:off x="2464201" y="3301642"/>
            <a:ext cx="6312600" cy="892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en" sz="2900" u="none" cap="none" strike="noStrike">
                <a:solidFill>
                  <a:srgbClr val="231F20"/>
                </a:solidFill>
                <a:latin typeface="Inter"/>
                <a:ea typeface="Inter"/>
                <a:cs typeface="Inter"/>
                <a:sym typeface="Inter"/>
              </a:rPr>
              <a:t>Unit</a:t>
            </a:r>
            <a:r>
              <a:rPr lang="en" sz="2900">
                <a:solidFill>
                  <a:srgbClr val="231F20"/>
                </a:solidFill>
                <a:latin typeface="Inter"/>
                <a:ea typeface="Inter"/>
                <a:cs typeface="Inter"/>
                <a:sym typeface="Inter"/>
              </a:rPr>
              <a:t> 7</a:t>
            </a:r>
            <a:r>
              <a:rPr lang="en" sz="2900">
                <a:solidFill>
                  <a:srgbClr val="231F20"/>
                </a:solidFill>
                <a:latin typeface="Inter"/>
                <a:ea typeface="Inter"/>
                <a:cs typeface="Inter"/>
                <a:sym typeface="Inter"/>
              </a:rPr>
              <a:t>:</a:t>
            </a:r>
            <a:r>
              <a:rPr b="0" i="0" lang="en" sz="2900" u="none" cap="none" strike="noStrike">
                <a:solidFill>
                  <a:srgbClr val="231F20"/>
                </a:solidFill>
                <a:latin typeface="Inter"/>
                <a:ea typeface="Inter"/>
                <a:cs typeface="Inter"/>
                <a:sym typeface="Inter"/>
              </a:rPr>
              <a:t> </a:t>
            </a:r>
            <a:r>
              <a:rPr lang="en" sz="2900">
                <a:solidFill>
                  <a:srgbClr val="231F20"/>
                </a:solidFill>
                <a:latin typeface="Inter"/>
                <a:ea typeface="Inter"/>
                <a:cs typeface="Inter"/>
                <a:sym typeface="Inter"/>
              </a:rPr>
              <a:t>Transforming Societies- Imperialism &amp; Resistance</a:t>
            </a:r>
            <a:endParaRPr sz="700"/>
          </a:p>
        </p:txBody>
      </p:sp>
      <p:sp>
        <p:nvSpPr>
          <p:cNvPr id="147" name="Google Shape;147;p26"/>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8" name="Google Shape;148;p26"/>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49" name="Google Shape;149;p26"/>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150" name="Google Shape;150;p26"/>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35"/>
          <p:cNvSpPr txBox="1"/>
          <p:nvPr/>
        </p:nvSpPr>
        <p:spPr>
          <a:xfrm>
            <a:off x="1429400" y="4208000"/>
            <a:ext cx="5611500" cy="153900"/>
          </a:xfrm>
          <a:prstGeom prst="rect">
            <a:avLst/>
          </a:prstGeom>
          <a:noFill/>
          <a:ln>
            <a:noFill/>
          </a:ln>
        </p:spPr>
        <p:txBody>
          <a:bodyPr anchorCtr="0" anchor="t" bIns="0" lIns="0" spcFirstLastPara="1" rIns="0" wrap="square" tIns="0">
            <a:spAutoFit/>
          </a:bodyPr>
          <a:lstStyle/>
          <a:p>
            <a:pPr indent="0" lvl="0" marL="0" rtl="0" algn="l">
              <a:lnSpc>
                <a:spcPct val="140000"/>
              </a:lnSpc>
              <a:spcBef>
                <a:spcPts val="0"/>
              </a:spcBef>
              <a:spcAft>
                <a:spcPts val="0"/>
              </a:spcAft>
              <a:buClr>
                <a:schemeClr val="dk1"/>
              </a:buClr>
              <a:buFont typeface="Arial"/>
              <a:buNone/>
            </a:pPr>
            <a:r>
              <a:rPr lang="en" sz="1000">
                <a:solidFill>
                  <a:schemeClr val="dk1"/>
                </a:solidFill>
                <a:latin typeface="Inter"/>
                <a:ea typeface="Inter"/>
                <a:cs typeface="Inter"/>
                <a:sym typeface="Inter"/>
              </a:rPr>
              <a:t>Source: Mrs. Ernest Ames, </a:t>
            </a:r>
            <a:r>
              <a:rPr i="1" lang="en" sz="1000">
                <a:solidFill>
                  <a:schemeClr val="dk1"/>
                </a:solidFill>
                <a:latin typeface="Inter"/>
                <a:ea typeface="Inter"/>
                <a:cs typeface="Inter"/>
                <a:sym typeface="Inter"/>
              </a:rPr>
              <a:t>An A, B, C for Baby Patriots</a:t>
            </a:r>
            <a:r>
              <a:rPr lang="en" sz="1000">
                <a:solidFill>
                  <a:schemeClr val="dk1"/>
                </a:solidFill>
                <a:latin typeface="Inter"/>
                <a:ea typeface="Inter"/>
                <a:cs typeface="Inter"/>
                <a:sym typeface="Inter"/>
              </a:rPr>
              <a:t>, 1899. Public Domain</a:t>
            </a:r>
            <a:endParaRPr sz="700"/>
          </a:p>
        </p:txBody>
      </p:sp>
      <p:sp>
        <p:nvSpPr>
          <p:cNvPr id="346" name="Google Shape;346;p3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47" name="Google Shape;347;p35"/>
          <p:cNvGrpSpPr/>
          <p:nvPr/>
        </p:nvGrpSpPr>
        <p:grpSpPr>
          <a:xfrm>
            <a:off x="-127008" y="4615004"/>
            <a:ext cx="9398022" cy="468724"/>
            <a:chOff x="204" y="0"/>
            <a:chExt cx="25061391" cy="1249931"/>
          </a:xfrm>
        </p:grpSpPr>
        <p:grpSp>
          <p:nvGrpSpPr>
            <p:cNvPr id="348" name="Google Shape;348;p35"/>
            <p:cNvGrpSpPr/>
            <p:nvPr/>
          </p:nvGrpSpPr>
          <p:grpSpPr>
            <a:xfrm rot="5400000">
              <a:off x="12002369" y="-11663474"/>
              <a:ext cx="1249931" cy="24576878"/>
              <a:chOff x="0" y="-38100"/>
              <a:chExt cx="246900" cy="4854692"/>
            </a:xfrm>
          </p:grpSpPr>
          <p:sp>
            <p:nvSpPr>
              <p:cNvPr id="349" name="Google Shape;349;p3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0" name="Google Shape;350;p3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51" name="Google Shape;351;p3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352" name="Google Shape;352;p3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53" name="Google Shape;353;p3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54" name="Google Shape;354;p35"/>
          <p:cNvGrpSpPr/>
          <p:nvPr/>
        </p:nvGrpSpPr>
        <p:grpSpPr>
          <a:xfrm>
            <a:off x="7929578" y="-49020"/>
            <a:ext cx="781313" cy="885635"/>
            <a:chOff x="0" y="-130721"/>
            <a:chExt cx="2083500" cy="2361695"/>
          </a:xfrm>
        </p:grpSpPr>
        <p:grpSp>
          <p:nvGrpSpPr>
            <p:cNvPr id="355" name="Google Shape;355;p35"/>
            <p:cNvGrpSpPr/>
            <p:nvPr/>
          </p:nvGrpSpPr>
          <p:grpSpPr>
            <a:xfrm>
              <a:off x="75599" y="-130721"/>
              <a:ext cx="1932614" cy="2361695"/>
              <a:chOff x="0" y="-47625"/>
              <a:chExt cx="704100" cy="860425"/>
            </a:xfrm>
          </p:grpSpPr>
          <p:sp>
            <p:nvSpPr>
              <p:cNvPr id="356" name="Google Shape;356;p3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57" name="Google Shape;357;p3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58" name="Google Shape;358;p3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9</a:t>
              </a:r>
              <a:endParaRPr sz="700">
                <a:solidFill>
                  <a:schemeClr val="lt1"/>
                </a:solidFill>
              </a:endParaRPr>
            </a:p>
          </p:txBody>
        </p:sp>
      </p:grpSp>
      <p:sp>
        <p:nvSpPr>
          <p:cNvPr id="359" name="Google Shape;359;p3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60" name="Google Shape;360;p35"/>
          <p:cNvSpPr txBox="1"/>
          <p:nvPr/>
        </p:nvSpPr>
        <p:spPr>
          <a:xfrm>
            <a:off x="1429390" y="514350"/>
            <a:ext cx="6590100" cy="569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700">
                <a:solidFill>
                  <a:srgbClr val="231F20"/>
                </a:solidFill>
                <a:latin typeface="Halant"/>
                <a:ea typeface="Halant"/>
                <a:cs typeface="Halant"/>
                <a:sym typeface="Halant"/>
              </a:rPr>
              <a:t>AN ABC FOR BABY PATRIOTS</a:t>
            </a:r>
            <a:endParaRPr sz="200"/>
          </a:p>
        </p:txBody>
      </p:sp>
      <p:pic>
        <p:nvPicPr>
          <p:cNvPr id="361" name="Google Shape;361;p35"/>
          <p:cNvPicPr preferRelativeResize="0"/>
          <p:nvPr/>
        </p:nvPicPr>
        <p:blipFill>
          <a:blip r:embed="rId4">
            <a:alphaModFix/>
          </a:blip>
          <a:stretch>
            <a:fillRect/>
          </a:stretch>
        </p:blipFill>
        <p:spPr>
          <a:xfrm>
            <a:off x="647106" y="1291988"/>
            <a:ext cx="3609268" cy="2721313"/>
          </a:xfrm>
          <a:prstGeom prst="rect">
            <a:avLst/>
          </a:prstGeom>
          <a:noFill/>
          <a:ln>
            <a:noFill/>
          </a:ln>
          <a:effectLst>
            <a:outerShdw blurRad="57150" rotWithShape="0" algn="bl" dir="5400000" dist="19050">
              <a:srgbClr val="000000">
                <a:alpha val="50000"/>
              </a:srgbClr>
            </a:outerShdw>
          </a:effectLst>
        </p:spPr>
      </p:pic>
      <p:pic>
        <p:nvPicPr>
          <p:cNvPr id="362" name="Google Shape;362;p35"/>
          <p:cNvPicPr preferRelativeResize="0"/>
          <p:nvPr/>
        </p:nvPicPr>
        <p:blipFill>
          <a:blip r:embed="rId5">
            <a:alphaModFix/>
          </a:blip>
          <a:stretch>
            <a:fillRect/>
          </a:stretch>
        </p:blipFill>
        <p:spPr>
          <a:xfrm>
            <a:off x="4942175" y="1292000"/>
            <a:ext cx="3601713" cy="2721300"/>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3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68" name="Google Shape;368;p36"/>
          <p:cNvGrpSpPr/>
          <p:nvPr/>
        </p:nvGrpSpPr>
        <p:grpSpPr>
          <a:xfrm>
            <a:off x="-127008" y="4615004"/>
            <a:ext cx="9398022" cy="468724"/>
            <a:chOff x="204" y="0"/>
            <a:chExt cx="25061391" cy="1249931"/>
          </a:xfrm>
        </p:grpSpPr>
        <p:grpSp>
          <p:nvGrpSpPr>
            <p:cNvPr id="369" name="Google Shape;369;p36"/>
            <p:cNvGrpSpPr/>
            <p:nvPr/>
          </p:nvGrpSpPr>
          <p:grpSpPr>
            <a:xfrm rot="5400000">
              <a:off x="12002369" y="-11663474"/>
              <a:ext cx="1249931" cy="24576878"/>
              <a:chOff x="0" y="-38100"/>
              <a:chExt cx="246900" cy="4854692"/>
            </a:xfrm>
          </p:grpSpPr>
          <p:sp>
            <p:nvSpPr>
              <p:cNvPr id="370" name="Google Shape;370;p3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71" name="Google Shape;371;p3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72" name="Google Shape;372;p3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73" name="Google Shape;373;p3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74" name="Google Shape;374;p3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75" name="Google Shape;375;p36"/>
          <p:cNvGrpSpPr/>
          <p:nvPr/>
        </p:nvGrpSpPr>
        <p:grpSpPr>
          <a:xfrm>
            <a:off x="7929578" y="-49020"/>
            <a:ext cx="781313" cy="885635"/>
            <a:chOff x="0" y="-130721"/>
            <a:chExt cx="2083500" cy="2361695"/>
          </a:xfrm>
        </p:grpSpPr>
        <p:grpSp>
          <p:nvGrpSpPr>
            <p:cNvPr id="376" name="Google Shape;376;p36"/>
            <p:cNvGrpSpPr/>
            <p:nvPr/>
          </p:nvGrpSpPr>
          <p:grpSpPr>
            <a:xfrm>
              <a:off x="75599" y="-130721"/>
              <a:ext cx="1932614" cy="2361695"/>
              <a:chOff x="0" y="-47625"/>
              <a:chExt cx="704100" cy="860425"/>
            </a:xfrm>
          </p:grpSpPr>
          <p:sp>
            <p:nvSpPr>
              <p:cNvPr id="377" name="Google Shape;377;p3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78" name="Google Shape;378;p3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79" name="Google Shape;379;p3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10</a:t>
              </a:r>
              <a:endParaRPr sz="700">
                <a:solidFill>
                  <a:schemeClr val="lt1"/>
                </a:solidFill>
              </a:endParaRPr>
            </a:p>
          </p:txBody>
        </p:sp>
      </p:grpSp>
      <p:sp>
        <p:nvSpPr>
          <p:cNvPr id="380" name="Google Shape;380;p3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81" name="Google Shape;381;p36"/>
          <p:cNvSpPr txBox="1"/>
          <p:nvPr/>
        </p:nvSpPr>
        <p:spPr>
          <a:xfrm>
            <a:off x="292613" y="1608125"/>
            <a:ext cx="3277500" cy="1475700"/>
          </a:xfrm>
          <a:prstGeom prst="rect">
            <a:avLst/>
          </a:prstGeom>
          <a:noFill/>
          <a:ln>
            <a:noFill/>
          </a:ln>
        </p:spPr>
        <p:txBody>
          <a:bodyPr anchorCtr="0" anchor="t" bIns="58025" lIns="58025" spcFirstLastPara="1" rIns="58025" wrap="square" tIns="58025">
            <a:noAutofit/>
          </a:bodyPr>
          <a:lstStyle/>
          <a:p>
            <a:pPr indent="0" lvl="0" marL="0" rtl="0" algn="ctr">
              <a:spcBef>
                <a:spcPts val="0"/>
              </a:spcBef>
              <a:spcAft>
                <a:spcPts val="0"/>
              </a:spcAft>
              <a:buNone/>
            </a:pPr>
            <a:r>
              <a:rPr b="1" lang="en" sz="1500">
                <a:latin typeface="Inter"/>
                <a:ea typeface="Inter"/>
                <a:cs typeface="Inter"/>
                <a:sym typeface="Inter"/>
              </a:rPr>
              <a:t>Causation</a:t>
            </a:r>
            <a:endParaRPr b="1" sz="1500">
              <a:solidFill>
                <a:srgbClr val="000000"/>
              </a:solidFill>
              <a:latin typeface="Inter"/>
              <a:ea typeface="Inter"/>
              <a:cs typeface="Inter"/>
              <a:sym typeface="Inter"/>
            </a:endParaRPr>
          </a:p>
          <a:p>
            <a:pPr indent="0" lvl="0" marL="0" rtl="0" algn="ctr">
              <a:spcBef>
                <a:spcPts val="0"/>
              </a:spcBef>
              <a:spcAft>
                <a:spcPts val="0"/>
              </a:spcAft>
              <a:buNone/>
            </a:pPr>
            <a:r>
              <a:t/>
            </a:r>
            <a:endParaRPr b="1" sz="10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5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1000">
              <a:solidFill>
                <a:schemeClr val="dk1"/>
              </a:solidFill>
              <a:latin typeface="Inter"/>
              <a:ea typeface="Inter"/>
              <a:cs typeface="Inter"/>
              <a:sym typeface="Inter"/>
            </a:endParaRPr>
          </a:p>
        </p:txBody>
      </p:sp>
      <p:sp>
        <p:nvSpPr>
          <p:cNvPr id="382" name="Google Shape;382;p36"/>
          <p:cNvSpPr txBox="1"/>
          <p:nvPr/>
        </p:nvSpPr>
        <p:spPr>
          <a:xfrm>
            <a:off x="1689175" y="766396"/>
            <a:ext cx="5765700" cy="615600"/>
          </a:xfrm>
          <a:prstGeom prst="rect">
            <a:avLst/>
          </a:prstGeom>
          <a:noFill/>
          <a:ln>
            <a:noFill/>
          </a:ln>
        </p:spPr>
        <p:txBody>
          <a:bodyPr anchorCtr="0" anchor="t" bIns="45725" lIns="45725" spcFirstLastPara="1" rIns="45725" wrap="square" tIns="45725">
            <a:noAutofit/>
          </a:bodyPr>
          <a:lstStyle/>
          <a:p>
            <a:pPr indent="0" lvl="0" marL="0" rtl="0" algn="ctr">
              <a:spcBef>
                <a:spcPts val="0"/>
              </a:spcBef>
              <a:spcAft>
                <a:spcPts val="0"/>
              </a:spcAft>
              <a:buNone/>
            </a:pPr>
            <a:r>
              <a:rPr lang="en" sz="1400">
                <a:solidFill>
                  <a:schemeClr val="dk1"/>
                </a:solidFill>
                <a:latin typeface="Inter"/>
                <a:ea typeface="Inter"/>
                <a:cs typeface="Inter"/>
                <a:sym typeface="Inter"/>
              </a:rPr>
              <a:t>In this lesson, you will be investigating sources to help you determine </a:t>
            </a:r>
            <a:r>
              <a:rPr lang="en">
                <a:solidFill>
                  <a:schemeClr val="dk1"/>
                </a:solidFill>
                <a:latin typeface="Inter"/>
                <a:ea typeface="Inter"/>
                <a:cs typeface="Inter"/>
                <a:sym typeface="Inter"/>
              </a:rPr>
              <a:t>the most significant cause and/or justification of Imperialism.</a:t>
            </a:r>
            <a:endParaRPr sz="1400">
              <a:solidFill>
                <a:schemeClr val="dk1"/>
              </a:solidFill>
              <a:latin typeface="Inter"/>
              <a:ea typeface="Inter"/>
              <a:cs typeface="Inter"/>
              <a:sym typeface="Inter"/>
            </a:endParaRPr>
          </a:p>
        </p:txBody>
      </p:sp>
      <p:pic>
        <p:nvPicPr>
          <p:cNvPr id="383" name="Google Shape;383;p36"/>
          <p:cNvPicPr preferRelativeResize="0"/>
          <p:nvPr/>
        </p:nvPicPr>
        <p:blipFill>
          <a:blip r:embed="rId4">
            <a:alphaModFix/>
          </a:blip>
          <a:stretch>
            <a:fillRect/>
          </a:stretch>
        </p:blipFill>
        <p:spPr>
          <a:xfrm>
            <a:off x="3995051" y="1846249"/>
            <a:ext cx="1845725" cy="1845725"/>
          </a:xfrm>
          <a:prstGeom prst="rect">
            <a:avLst/>
          </a:prstGeom>
          <a:noFill/>
          <a:ln>
            <a:noFill/>
          </a:ln>
        </p:spPr>
      </p:pic>
      <p:sp>
        <p:nvSpPr>
          <p:cNvPr id="384" name="Google Shape;384;p36"/>
          <p:cNvSpPr txBox="1"/>
          <p:nvPr/>
        </p:nvSpPr>
        <p:spPr>
          <a:xfrm>
            <a:off x="1610563" y="150800"/>
            <a:ext cx="5922900" cy="615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000">
                <a:solidFill>
                  <a:srgbClr val="231F20"/>
                </a:solidFill>
                <a:latin typeface="Halant"/>
                <a:ea typeface="Halant"/>
                <a:cs typeface="Halant"/>
                <a:sym typeface="Halant"/>
              </a:rPr>
              <a:t>“YOU BE THE JUDGE”</a:t>
            </a:r>
            <a:endParaRPr sz="500"/>
          </a:p>
        </p:txBody>
      </p:sp>
      <p:sp>
        <p:nvSpPr>
          <p:cNvPr id="385" name="Google Shape;385;p36"/>
          <p:cNvSpPr txBox="1"/>
          <p:nvPr/>
        </p:nvSpPr>
        <p:spPr>
          <a:xfrm>
            <a:off x="6051550" y="1530350"/>
            <a:ext cx="2705100" cy="273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chemeClr val="dk1"/>
                </a:solidFill>
                <a:latin typeface="Inter"/>
                <a:ea typeface="Inter"/>
                <a:cs typeface="Inter"/>
                <a:sym typeface="Inter"/>
              </a:rPr>
              <a:t>You will look at sources related to one of the following causes:</a:t>
            </a:r>
            <a:endParaRPr sz="16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600">
              <a:solidFill>
                <a:schemeClr val="dk1"/>
              </a:solidFill>
              <a:latin typeface="Inter"/>
              <a:ea typeface="Inter"/>
              <a:cs typeface="Inter"/>
              <a:sym typeface="Inter"/>
            </a:endParaRPr>
          </a:p>
          <a:p>
            <a:pPr indent="-330200" lvl="0" marL="457200" rtl="0" algn="l">
              <a:spcBef>
                <a:spcPts val="0"/>
              </a:spcBef>
              <a:spcAft>
                <a:spcPts val="0"/>
              </a:spcAft>
              <a:buClr>
                <a:schemeClr val="dk1"/>
              </a:buClr>
              <a:buSzPts val="1600"/>
              <a:buFont typeface="Inter"/>
              <a:buChar char="●"/>
            </a:pPr>
            <a:r>
              <a:rPr b="1" lang="en" sz="1600">
                <a:solidFill>
                  <a:schemeClr val="dk1"/>
                </a:solidFill>
                <a:latin typeface="Inter"/>
                <a:ea typeface="Inter"/>
                <a:cs typeface="Inter"/>
                <a:sym typeface="Inter"/>
              </a:rPr>
              <a:t>Civilizing Mission</a:t>
            </a:r>
            <a:endParaRPr b="1" sz="1600">
              <a:solidFill>
                <a:schemeClr val="dk1"/>
              </a:solidFill>
              <a:latin typeface="Inter"/>
              <a:ea typeface="Inter"/>
              <a:cs typeface="Inter"/>
              <a:sym typeface="Inter"/>
            </a:endParaRPr>
          </a:p>
          <a:p>
            <a:pPr indent="0" lvl="0" marL="0" rtl="0" algn="l">
              <a:spcBef>
                <a:spcPts val="0"/>
              </a:spcBef>
              <a:spcAft>
                <a:spcPts val="0"/>
              </a:spcAft>
              <a:buNone/>
            </a:pPr>
            <a:r>
              <a:t/>
            </a:r>
            <a:endParaRPr b="1" sz="1600">
              <a:solidFill>
                <a:schemeClr val="dk1"/>
              </a:solidFill>
              <a:latin typeface="Inter"/>
              <a:ea typeface="Inter"/>
              <a:cs typeface="Inter"/>
              <a:sym typeface="Inter"/>
            </a:endParaRPr>
          </a:p>
          <a:p>
            <a:pPr indent="-330200" lvl="0" marL="457200" rtl="0" algn="l">
              <a:spcBef>
                <a:spcPts val="0"/>
              </a:spcBef>
              <a:spcAft>
                <a:spcPts val="0"/>
              </a:spcAft>
              <a:buClr>
                <a:schemeClr val="dk1"/>
              </a:buClr>
              <a:buSzPts val="1600"/>
              <a:buFont typeface="Inter"/>
              <a:buChar char="●"/>
            </a:pPr>
            <a:r>
              <a:rPr b="1" lang="en" sz="1600">
                <a:solidFill>
                  <a:schemeClr val="dk1"/>
                </a:solidFill>
                <a:latin typeface="Inter"/>
                <a:ea typeface="Inter"/>
                <a:cs typeface="Inter"/>
                <a:sym typeface="Inter"/>
              </a:rPr>
              <a:t>Economic Gains</a:t>
            </a:r>
            <a:endParaRPr b="1" sz="1600">
              <a:solidFill>
                <a:schemeClr val="dk1"/>
              </a:solidFill>
              <a:latin typeface="Inter"/>
              <a:ea typeface="Inter"/>
              <a:cs typeface="Inter"/>
              <a:sym typeface="Inter"/>
            </a:endParaRPr>
          </a:p>
          <a:p>
            <a:pPr indent="0" lvl="0" marL="0" rtl="0" algn="l">
              <a:spcBef>
                <a:spcPts val="0"/>
              </a:spcBef>
              <a:spcAft>
                <a:spcPts val="0"/>
              </a:spcAft>
              <a:buNone/>
            </a:pPr>
            <a:r>
              <a:t/>
            </a:r>
            <a:endParaRPr b="1" sz="1600">
              <a:solidFill>
                <a:schemeClr val="dk1"/>
              </a:solidFill>
              <a:latin typeface="Inter"/>
              <a:ea typeface="Inter"/>
              <a:cs typeface="Inter"/>
              <a:sym typeface="Inter"/>
            </a:endParaRPr>
          </a:p>
          <a:p>
            <a:pPr indent="-330200" lvl="0" marL="457200" rtl="0" algn="l">
              <a:spcBef>
                <a:spcPts val="0"/>
              </a:spcBef>
              <a:spcAft>
                <a:spcPts val="0"/>
              </a:spcAft>
              <a:buClr>
                <a:schemeClr val="dk1"/>
              </a:buClr>
              <a:buSzPts val="1600"/>
              <a:buFont typeface="Inter"/>
              <a:buChar char="●"/>
            </a:pPr>
            <a:r>
              <a:rPr b="1" lang="en" sz="1600">
                <a:solidFill>
                  <a:schemeClr val="dk1"/>
                </a:solidFill>
                <a:latin typeface="Inter"/>
                <a:ea typeface="Inter"/>
                <a:cs typeface="Inter"/>
                <a:sym typeface="Inter"/>
              </a:rPr>
              <a:t>Political Power &amp; Nationalism</a:t>
            </a:r>
            <a:endParaRPr b="1" sz="1600">
              <a:solidFill>
                <a:schemeClr val="dk1"/>
              </a:solidFill>
              <a:latin typeface="Inter"/>
              <a:ea typeface="Inter"/>
              <a:cs typeface="Inter"/>
              <a:sym typeface="Int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37"/>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91" name="Google Shape;391;p37"/>
          <p:cNvGrpSpPr/>
          <p:nvPr/>
        </p:nvGrpSpPr>
        <p:grpSpPr>
          <a:xfrm>
            <a:off x="7929578" y="-49020"/>
            <a:ext cx="781313" cy="885635"/>
            <a:chOff x="0" y="-130721"/>
            <a:chExt cx="2083500" cy="2361695"/>
          </a:xfrm>
        </p:grpSpPr>
        <p:grpSp>
          <p:nvGrpSpPr>
            <p:cNvPr id="392" name="Google Shape;392;p37"/>
            <p:cNvGrpSpPr/>
            <p:nvPr/>
          </p:nvGrpSpPr>
          <p:grpSpPr>
            <a:xfrm>
              <a:off x="75599" y="-130721"/>
              <a:ext cx="1932614" cy="2361695"/>
              <a:chOff x="0" y="-47625"/>
              <a:chExt cx="704100" cy="860425"/>
            </a:xfrm>
          </p:grpSpPr>
          <p:sp>
            <p:nvSpPr>
              <p:cNvPr id="393" name="Google Shape;393;p3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94" name="Google Shape;394;p3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95" name="Google Shape;395;p3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11</a:t>
              </a:r>
              <a:endParaRPr sz="700">
                <a:solidFill>
                  <a:schemeClr val="dk1"/>
                </a:solidFill>
              </a:endParaRPr>
            </a:p>
          </p:txBody>
        </p:sp>
      </p:grpSp>
      <p:sp>
        <p:nvSpPr>
          <p:cNvPr id="396" name="Google Shape;396;p37"/>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97" name="Google Shape;397;p37"/>
          <p:cNvGrpSpPr/>
          <p:nvPr/>
        </p:nvGrpSpPr>
        <p:grpSpPr>
          <a:xfrm>
            <a:off x="-127008" y="4615004"/>
            <a:ext cx="9398022" cy="468724"/>
            <a:chOff x="204" y="0"/>
            <a:chExt cx="25061391" cy="1249931"/>
          </a:xfrm>
        </p:grpSpPr>
        <p:grpSp>
          <p:nvGrpSpPr>
            <p:cNvPr id="398" name="Google Shape;398;p37"/>
            <p:cNvGrpSpPr/>
            <p:nvPr/>
          </p:nvGrpSpPr>
          <p:grpSpPr>
            <a:xfrm rot="5400000">
              <a:off x="12002369" y="-11663474"/>
              <a:ext cx="1249931" cy="24576878"/>
              <a:chOff x="0" y="-38100"/>
              <a:chExt cx="246900" cy="4854692"/>
            </a:xfrm>
          </p:grpSpPr>
          <p:sp>
            <p:nvSpPr>
              <p:cNvPr id="399" name="Google Shape;399;p3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00" name="Google Shape;400;p3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01" name="Google Shape;401;p3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02" name="Google Shape;402;p3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3" name="Google Shape;403;p3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4" name="Google Shape;404;p37"/>
          <p:cNvSpPr txBox="1"/>
          <p:nvPr/>
        </p:nvSpPr>
        <p:spPr>
          <a:xfrm>
            <a:off x="1428313" y="354150"/>
            <a:ext cx="6287400" cy="646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4200">
                <a:solidFill>
                  <a:srgbClr val="231F20"/>
                </a:solidFill>
                <a:latin typeface="Halant"/>
                <a:ea typeface="Halant"/>
                <a:cs typeface="Halant"/>
                <a:sym typeface="Halant"/>
              </a:rPr>
              <a:t>CAUSATION</a:t>
            </a:r>
            <a:endParaRPr b="1" sz="3000" u="sng">
              <a:solidFill>
                <a:srgbClr val="231F20"/>
              </a:solidFill>
              <a:latin typeface="Halant"/>
              <a:ea typeface="Halant"/>
              <a:cs typeface="Halant"/>
              <a:sym typeface="Halant"/>
            </a:endParaRPr>
          </a:p>
        </p:txBody>
      </p:sp>
      <p:sp>
        <p:nvSpPr>
          <p:cNvPr id="405" name="Google Shape;405;p37"/>
          <p:cNvSpPr txBox="1"/>
          <p:nvPr/>
        </p:nvSpPr>
        <p:spPr>
          <a:xfrm>
            <a:off x="5433388" y="2312975"/>
            <a:ext cx="3277500" cy="1475700"/>
          </a:xfrm>
          <a:prstGeom prst="rect">
            <a:avLst/>
          </a:prstGeom>
          <a:noFill/>
          <a:ln>
            <a:noFill/>
          </a:ln>
        </p:spPr>
        <p:txBody>
          <a:bodyPr anchorCtr="0" anchor="t" bIns="58025" lIns="58025" spcFirstLastPara="1" rIns="58025" wrap="square" tIns="58025">
            <a:noAutofit/>
          </a:bodyPr>
          <a:lstStyle/>
          <a:p>
            <a:pPr indent="0" lvl="0" marL="0" rtl="0" algn="ctr">
              <a:spcBef>
                <a:spcPts val="0"/>
              </a:spcBef>
              <a:spcAft>
                <a:spcPts val="0"/>
              </a:spcAft>
              <a:buNone/>
            </a:pPr>
            <a:r>
              <a:rPr b="1" lang="en" sz="1300">
                <a:latin typeface="Inter"/>
                <a:ea typeface="Inter"/>
                <a:cs typeface="Inter"/>
                <a:sym typeface="Inter"/>
              </a:rPr>
              <a:t>Causation</a:t>
            </a:r>
            <a:endParaRPr b="1" sz="1300">
              <a:solidFill>
                <a:srgbClr val="000000"/>
              </a:solidFill>
              <a:latin typeface="Inter"/>
              <a:ea typeface="Inter"/>
              <a:cs typeface="Inter"/>
              <a:sym typeface="Inter"/>
            </a:endParaRPr>
          </a:p>
          <a:p>
            <a:pPr indent="0" lvl="0" marL="0" rtl="0" algn="ctr">
              <a:spcBef>
                <a:spcPts val="0"/>
              </a:spcBef>
              <a:spcAft>
                <a:spcPts val="0"/>
              </a:spcAft>
              <a:buNone/>
            </a:pPr>
            <a:r>
              <a:t/>
            </a:r>
            <a:endParaRPr b="1" sz="1300">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lang="en" sz="1300">
                <a:solidFill>
                  <a:schemeClr val="dk1"/>
                </a:solidFill>
                <a:latin typeface="Inter"/>
                <a:ea typeface="Inter"/>
                <a:cs typeface="Inter"/>
                <a:sym typeface="Inter"/>
              </a:rPr>
              <a:t>Thinking historically means considering why certain things happened and what effects occurred because of an event, development, or process. It also means recognizing that there are multiple causes of and multiple effects from any event, development, or process.</a:t>
            </a:r>
            <a:endParaRPr sz="1300">
              <a:solidFill>
                <a:schemeClr val="dk1"/>
              </a:solidFill>
              <a:latin typeface="Inter"/>
              <a:ea typeface="Inter"/>
              <a:cs typeface="Inter"/>
              <a:sym typeface="Inter"/>
            </a:endParaRPr>
          </a:p>
        </p:txBody>
      </p:sp>
      <p:pic>
        <p:nvPicPr>
          <p:cNvPr id="406" name="Google Shape;406;p37"/>
          <p:cNvPicPr preferRelativeResize="0"/>
          <p:nvPr/>
        </p:nvPicPr>
        <p:blipFill>
          <a:blip r:embed="rId4">
            <a:alphaModFix/>
          </a:blip>
          <a:stretch>
            <a:fillRect/>
          </a:stretch>
        </p:blipFill>
        <p:spPr>
          <a:xfrm>
            <a:off x="6357250" y="1000650"/>
            <a:ext cx="1238900" cy="1238900"/>
          </a:xfrm>
          <a:prstGeom prst="rect">
            <a:avLst/>
          </a:prstGeom>
          <a:noFill/>
          <a:ln>
            <a:noFill/>
          </a:ln>
        </p:spPr>
      </p:pic>
      <p:sp>
        <p:nvSpPr>
          <p:cNvPr id="407" name="Google Shape;407;p37"/>
          <p:cNvSpPr/>
          <p:nvPr/>
        </p:nvSpPr>
        <p:spPr>
          <a:xfrm>
            <a:off x="654050" y="1000650"/>
            <a:ext cx="4721100" cy="3364500"/>
          </a:xfrm>
          <a:prstGeom prst="rect">
            <a:avLst/>
          </a:prstGeom>
          <a:solidFill>
            <a:srgbClr val="38E0A4"/>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When evaluating SIGNIFICANCE of causes it is important to consider: </a:t>
            </a:r>
            <a:endParaRPr b="1">
              <a:solidFill>
                <a:schemeClr val="dk1"/>
              </a:solidFill>
              <a:latin typeface="Inter"/>
              <a:ea typeface="Inter"/>
              <a:cs typeface="Inter"/>
              <a:sym typeface="Inter"/>
            </a:endParaRPr>
          </a:p>
          <a:p>
            <a:pPr indent="0" lvl="0" marL="0" rtl="0" algn="ctr">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b="1" lang="en">
                <a:solidFill>
                  <a:schemeClr val="dk1"/>
                </a:solidFill>
                <a:latin typeface="Inter"/>
                <a:ea typeface="Inter"/>
                <a:cs typeface="Inter"/>
                <a:sym typeface="Inter"/>
              </a:rPr>
              <a:t>Immediacy: </a:t>
            </a:r>
            <a:r>
              <a:rPr lang="en">
                <a:solidFill>
                  <a:schemeClr val="dk1"/>
                </a:solidFill>
                <a:latin typeface="Inter"/>
                <a:ea typeface="Inter"/>
                <a:cs typeface="Inter"/>
                <a:sym typeface="Inter"/>
              </a:rPr>
              <a:t>Causes that provoke immediate responses often trigger rapid escalation into broader conflicts.</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b="1" lang="en">
                <a:solidFill>
                  <a:schemeClr val="dk1"/>
                </a:solidFill>
                <a:latin typeface="Inter"/>
                <a:ea typeface="Inter"/>
                <a:cs typeface="Inter"/>
                <a:sym typeface="Inter"/>
              </a:rPr>
              <a:t>Profundity: </a:t>
            </a:r>
            <a:r>
              <a:rPr lang="en">
                <a:solidFill>
                  <a:schemeClr val="dk1"/>
                </a:solidFill>
                <a:latin typeface="Inter"/>
                <a:ea typeface="Inter"/>
                <a:cs typeface="Inter"/>
                <a:sym typeface="Inter"/>
              </a:rPr>
              <a:t>Causes that are deeply rooted in historical grievances, cultural differences, or systemic inequalities are more likely to lead to prolonged conflicts and require significant efforts to resolve.</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0" lvl="0" marL="0" rtl="0" algn="l">
              <a:spcBef>
                <a:spcPts val="0"/>
              </a:spcBef>
              <a:spcAft>
                <a:spcPts val="0"/>
              </a:spcAft>
              <a:buNone/>
            </a:pPr>
            <a:r>
              <a:rPr b="1" lang="en">
                <a:solidFill>
                  <a:schemeClr val="dk1"/>
                </a:solidFill>
                <a:latin typeface="Inter"/>
                <a:ea typeface="Inter"/>
                <a:cs typeface="Inter"/>
                <a:sym typeface="Inter"/>
              </a:rPr>
              <a:t>Scope:  </a:t>
            </a:r>
            <a:r>
              <a:rPr lang="en">
                <a:solidFill>
                  <a:schemeClr val="dk1"/>
                </a:solidFill>
                <a:latin typeface="Inter"/>
                <a:ea typeface="Inter"/>
                <a:cs typeface="Inter"/>
                <a:sym typeface="Inter"/>
              </a:rPr>
              <a:t>Causes with a large geographical and social reach affect how widespread a conflict may become.</a:t>
            </a:r>
            <a:endParaRPr b="1">
              <a:solidFill>
                <a:schemeClr val="dk1"/>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38"/>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13" name="Google Shape;413;p38"/>
          <p:cNvGrpSpPr/>
          <p:nvPr/>
        </p:nvGrpSpPr>
        <p:grpSpPr>
          <a:xfrm>
            <a:off x="7929578" y="-49020"/>
            <a:ext cx="781313" cy="885635"/>
            <a:chOff x="0" y="-130721"/>
            <a:chExt cx="2083500" cy="2361695"/>
          </a:xfrm>
        </p:grpSpPr>
        <p:grpSp>
          <p:nvGrpSpPr>
            <p:cNvPr id="414" name="Google Shape;414;p38"/>
            <p:cNvGrpSpPr/>
            <p:nvPr/>
          </p:nvGrpSpPr>
          <p:grpSpPr>
            <a:xfrm>
              <a:off x="75599" y="-130721"/>
              <a:ext cx="1932614" cy="2361695"/>
              <a:chOff x="0" y="-47625"/>
              <a:chExt cx="704100" cy="860425"/>
            </a:xfrm>
          </p:grpSpPr>
          <p:sp>
            <p:nvSpPr>
              <p:cNvPr id="415" name="Google Shape;415;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16" name="Google Shape;416;p3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17" name="Google Shape;417;p3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12</a:t>
              </a:r>
              <a:endParaRPr sz="700">
                <a:solidFill>
                  <a:schemeClr val="dk1"/>
                </a:solidFill>
              </a:endParaRPr>
            </a:p>
          </p:txBody>
        </p:sp>
      </p:grpSp>
      <p:sp>
        <p:nvSpPr>
          <p:cNvPr id="418" name="Google Shape;418;p38"/>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19" name="Google Shape;419;p38"/>
          <p:cNvGrpSpPr/>
          <p:nvPr/>
        </p:nvGrpSpPr>
        <p:grpSpPr>
          <a:xfrm>
            <a:off x="-127008" y="4615004"/>
            <a:ext cx="9398022" cy="468724"/>
            <a:chOff x="204" y="0"/>
            <a:chExt cx="25061391" cy="1249931"/>
          </a:xfrm>
        </p:grpSpPr>
        <p:grpSp>
          <p:nvGrpSpPr>
            <p:cNvPr id="420" name="Google Shape;420;p38"/>
            <p:cNvGrpSpPr/>
            <p:nvPr/>
          </p:nvGrpSpPr>
          <p:grpSpPr>
            <a:xfrm rot="5400000">
              <a:off x="12002369" y="-11663474"/>
              <a:ext cx="1249931" cy="24576878"/>
              <a:chOff x="0" y="-38100"/>
              <a:chExt cx="246900" cy="4854692"/>
            </a:xfrm>
          </p:grpSpPr>
          <p:sp>
            <p:nvSpPr>
              <p:cNvPr id="421" name="Google Shape;421;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22" name="Google Shape;422;p3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23" name="Google Shape;423;p3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24" name="Google Shape;424;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25" name="Google Shape;425;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6" name="Google Shape;426;p3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FOUR(ISH) CORNERS</a:t>
            </a:r>
            <a:endParaRPr sz="700"/>
          </a:p>
        </p:txBody>
      </p:sp>
      <p:grpSp>
        <p:nvGrpSpPr>
          <p:cNvPr id="427" name="Google Shape;427;p38"/>
          <p:cNvGrpSpPr/>
          <p:nvPr/>
        </p:nvGrpSpPr>
        <p:grpSpPr>
          <a:xfrm>
            <a:off x="7232673" y="1618036"/>
            <a:ext cx="1252283" cy="885609"/>
            <a:chOff x="5376825" y="1512437"/>
            <a:chExt cx="3094350" cy="2481394"/>
          </a:xfrm>
        </p:grpSpPr>
        <p:sp>
          <p:nvSpPr>
            <p:cNvPr id="428" name="Google Shape;428;p38"/>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29" name="Google Shape;429;p38"/>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0" name="Google Shape;430;p38"/>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1" name="Google Shape;431;p38"/>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2" name="Google Shape;432;p38"/>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3" name="Google Shape;433;p38"/>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34" name="Google Shape;434;p38"/>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435" name="Google Shape;435;p38"/>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436" name="Google Shape;436;p38"/>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437" name="Google Shape;437;p38"/>
          <p:cNvSpPr txBox="1"/>
          <p:nvPr/>
        </p:nvSpPr>
        <p:spPr>
          <a:xfrm>
            <a:off x="605600" y="1158675"/>
            <a:ext cx="6105900" cy="2904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b="1" lang="en" sz="1600">
                <a:solidFill>
                  <a:schemeClr val="dk1"/>
                </a:solidFill>
                <a:latin typeface="Halant"/>
                <a:ea typeface="Halant"/>
                <a:cs typeface="Halant"/>
                <a:sym typeface="Halant"/>
              </a:rPr>
              <a:t>Directions: </a:t>
            </a:r>
            <a:r>
              <a:rPr lang="en" sz="1600">
                <a:solidFill>
                  <a:schemeClr val="dk1"/>
                </a:solidFill>
                <a:latin typeface="Halant"/>
                <a:ea typeface="Halant"/>
                <a:cs typeface="Halant"/>
                <a:sym typeface="Halant"/>
              </a:rPr>
              <a:t>Go to the correct corner based on the cause of imperialism that you analyzed in your documents.</a:t>
            </a:r>
            <a:endParaRPr sz="1600">
              <a:solidFill>
                <a:schemeClr val="dk1"/>
              </a:solidFill>
              <a:latin typeface="Halant"/>
              <a:ea typeface="Halant"/>
              <a:cs typeface="Halant"/>
              <a:sym typeface="Halant"/>
            </a:endParaRPr>
          </a:p>
        </p:txBody>
      </p:sp>
      <p:pic>
        <p:nvPicPr>
          <p:cNvPr id="438" name="Google Shape;438;p38" title="US His DC Project - 2025-03-19T124352.477.jpg"/>
          <p:cNvPicPr preferRelativeResize="0"/>
          <p:nvPr/>
        </p:nvPicPr>
        <p:blipFill>
          <a:blip r:embed="rId5">
            <a:alphaModFix/>
          </a:blip>
          <a:stretch>
            <a:fillRect/>
          </a:stretch>
        </p:blipFill>
        <p:spPr>
          <a:xfrm>
            <a:off x="1916254" y="1769475"/>
            <a:ext cx="4875648" cy="274253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39"/>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44" name="Google Shape;444;p39"/>
          <p:cNvGrpSpPr/>
          <p:nvPr/>
        </p:nvGrpSpPr>
        <p:grpSpPr>
          <a:xfrm>
            <a:off x="7929578" y="-49020"/>
            <a:ext cx="781313" cy="885635"/>
            <a:chOff x="0" y="-130721"/>
            <a:chExt cx="2083500" cy="2361695"/>
          </a:xfrm>
        </p:grpSpPr>
        <p:grpSp>
          <p:nvGrpSpPr>
            <p:cNvPr id="445" name="Google Shape;445;p39"/>
            <p:cNvGrpSpPr/>
            <p:nvPr/>
          </p:nvGrpSpPr>
          <p:grpSpPr>
            <a:xfrm>
              <a:off x="75599" y="-130721"/>
              <a:ext cx="1932614" cy="2361695"/>
              <a:chOff x="0" y="-47625"/>
              <a:chExt cx="704100" cy="860425"/>
            </a:xfrm>
          </p:grpSpPr>
          <p:sp>
            <p:nvSpPr>
              <p:cNvPr id="446" name="Google Shape;446;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47" name="Google Shape;447;p3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48" name="Google Shape;448;p3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13</a:t>
              </a:r>
              <a:endParaRPr sz="700">
                <a:solidFill>
                  <a:schemeClr val="dk1"/>
                </a:solidFill>
              </a:endParaRPr>
            </a:p>
          </p:txBody>
        </p:sp>
      </p:grpSp>
      <p:sp>
        <p:nvSpPr>
          <p:cNvPr id="449" name="Google Shape;449;p39"/>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50" name="Google Shape;450;p39"/>
          <p:cNvGrpSpPr/>
          <p:nvPr/>
        </p:nvGrpSpPr>
        <p:grpSpPr>
          <a:xfrm>
            <a:off x="-127008" y="4615004"/>
            <a:ext cx="9398022" cy="468724"/>
            <a:chOff x="204" y="0"/>
            <a:chExt cx="25061391" cy="1249931"/>
          </a:xfrm>
        </p:grpSpPr>
        <p:grpSp>
          <p:nvGrpSpPr>
            <p:cNvPr id="451" name="Google Shape;451;p39"/>
            <p:cNvGrpSpPr/>
            <p:nvPr/>
          </p:nvGrpSpPr>
          <p:grpSpPr>
            <a:xfrm rot="5400000">
              <a:off x="12002369" y="-11663474"/>
              <a:ext cx="1249931" cy="24576878"/>
              <a:chOff x="0" y="-38100"/>
              <a:chExt cx="246900" cy="4854692"/>
            </a:xfrm>
          </p:grpSpPr>
          <p:sp>
            <p:nvSpPr>
              <p:cNvPr id="452" name="Google Shape;452;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53" name="Google Shape;453;p3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54" name="Google Shape;454;p3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55" name="Google Shape;455;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56" name="Google Shape;456;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57" name="Google Shape;457;p39"/>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EVALUATING EVIDENCE</a:t>
            </a:r>
            <a:endParaRPr sz="700"/>
          </a:p>
        </p:txBody>
      </p:sp>
      <p:sp>
        <p:nvSpPr>
          <p:cNvPr id="458" name="Google Shape;458;p39"/>
          <p:cNvSpPr txBox="1"/>
          <p:nvPr/>
        </p:nvSpPr>
        <p:spPr>
          <a:xfrm>
            <a:off x="315250" y="1087700"/>
            <a:ext cx="5110200" cy="32271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b="1" lang="en">
                <a:solidFill>
                  <a:schemeClr val="dk1"/>
                </a:solidFill>
                <a:latin typeface="Halant"/>
                <a:ea typeface="Halant"/>
                <a:cs typeface="Halant"/>
                <a:sym typeface="Halant"/>
              </a:rPr>
              <a:t>Directions: </a:t>
            </a:r>
            <a:r>
              <a:rPr lang="en">
                <a:solidFill>
                  <a:schemeClr val="dk1"/>
                </a:solidFill>
                <a:latin typeface="Halant"/>
                <a:ea typeface="Halant"/>
                <a:cs typeface="Halant"/>
                <a:sym typeface="Halant"/>
              </a:rPr>
              <a:t>With the people in your group, complete the Graphic Organizer:</a:t>
            </a:r>
            <a:endParaRPr>
              <a:solidFill>
                <a:schemeClr val="dk1"/>
              </a:solidFill>
              <a:latin typeface="Halant"/>
              <a:ea typeface="Halant"/>
              <a:cs typeface="Halant"/>
              <a:sym typeface="Halant"/>
            </a:endParaRPr>
          </a:p>
          <a:p>
            <a:pPr indent="0" lvl="0" marL="0" rtl="0" algn="l">
              <a:spcBef>
                <a:spcPts val="0"/>
              </a:spcBef>
              <a:spcAft>
                <a:spcPts val="0"/>
              </a:spcAft>
              <a:buNone/>
            </a:pPr>
            <a:r>
              <a:t/>
            </a:r>
            <a:endParaRPr>
              <a:solidFill>
                <a:schemeClr val="dk1"/>
              </a:solidFill>
              <a:latin typeface="Halant"/>
              <a:ea typeface="Halant"/>
              <a:cs typeface="Halant"/>
              <a:sym typeface="Halant"/>
            </a:endParaRPr>
          </a:p>
          <a:p>
            <a:pPr indent="-203200" lvl="0" marL="228600" rtl="0" algn="l">
              <a:spcBef>
                <a:spcPts val="0"/>
              </a:spcBef>
              <a:spcAft>
                <a:spcPts val="0"/>
              </a:spcAft>
              <a:buClr>
                <a:schemeClr val="dk1"/>
              </a:buClr>
              <a:buSzPts val="1400"/>
              <a:buFont typeface="Inter"/>
              <a:buAutoNum type="arabicPeriod"/>
            </a:pPr>
            <a:r>
              <a:rPr lang="en">
                <a:solidFill>
                  <a:schemeClr val="dk1"/>
                </a:solidFill>
                <a:latin typeface="Inter"/>
                <a:ea typeface="Inter"/>
                <a:cs typeface="Inter"/>
                <a:sym typeface="Inter"/>
              </a:rPr>
              <a:t>In the claim box, fill in the cause/justification you looked at.</a:t>
            </a:r>
            <a:endParaRPr>
              <a:solidFill>
                <a:schemeClr val="dk1"/>
              </a:solidFill>
              <a:latin typeface="Inter"/>
              <a:ea typeface="Inter"/>
              <a:cs typeface="Inter"/>
              <a:sym typeface="Inter"/>
            </a:endParaRPr>
          </a:p>
          <a:p>
            <a:pPr indent="0" lvl="0" marL="228600" rtl="0" algn="l">
              <a:spcBef>
                <a:spcPts val="0"/>
              </a:spcBef>
              <a:spcAft>
                <a:spcPts val="0"/>
              </a:spcAft>
              <a:buNone/>
            </a:pPr>
            <a:r>
              <a:t/>
            </a:r>
            <a:endParaRPr>
              <a:solidFill>
                <a:schemeClr val="dk1"/>
              </a:solidFill>
              <a:latin typeface="Inter"/>
              <a:ea typeface="Inter"/>
              <a:cs typeface="Inter"/>
              <a:sym typeface="Inter"/>
            </a:endParaRPr>
          </a:p>
          <a:p>
            <a:pPr indent="-203200" lvl="0" marL="228600" rtl="0" algn="l">
              <a:spcBef>
                <a:spcPts val="0"/>
              </a:spcBef>
              <a:spcAft>
                <a:spcPts val="0"/>
              </a:spcAft>
              <a:buClr>
                <a:schemeClr val="dk1"/>
              </a:buClr>
              <a:buSzPts val="1400"/>
              <a:buFont typeface="Inter"/>
              <a:buAutoNum type="arabicPeriod"/>
            </a:pPr>
            <a:r>
              <a:rPr lang="en">
                <a:solidFill>
                  <a:schemeClr val="dk1"/>
                </a:solidFill>
                <a:latin typeface="Inter"/>
                <a:ea typeface="Inter"/>
                <a:cs typeface="Inter"/>
                <a:sym typeface="Inter"/>
              </a:rPr>
              <a:t>Provide two quotes and/or images from the primary or secondary sources that illustrates the claim. Explain how the quote supports the claim.</a:t>
            </a:r>
            <a:endParaRPr>
              <a:solidFill>
                <a:schemeClr val="dk1"/>
              </a:solidFill>
              <a:latin typeface="Inter"/>
              <a:ea typeface="Inter"/>
              <a:cs typeface="Inter"/>
              <a:sym typeface="Inter"/>
            </a:endParaRPr>
          </a:p>
          <a:p>
            <a:pPr indent="0" lvl="0" marL="0" rtl="0" algn="l">
              <a:spcBef>
                <a:spcPts val="0"/>
              </a:spcBef>
              <a:spcAft>
                <a:spcPts val="0"/>
              </a:spcAft>
              <a:buNone/>
            </a:pPr>
            <a:r>
              <a:t/>
            </a:r>
            <a:endParaRPr>
              <a:solidFill>
                <a:schemeClr val="dk1"/>
              </a:solidFill>
              <a:latin typeface="Inter"/>
              <a:ea typeface="Inter"/>
              <a:cs typeface="Inter"/>
              <a:sym typeface="Inter"/>
            </a:endParaRPr>
          </a:p>
          <a:p>
            <a:pPr indent="-203200" lvl="0" marL="228600" rtl="0" algn="l">
              <a:spcBef>
                <a:spcPts val="0"/>
              </a:spcBef>
              <a:spcAft>
                <a:spcPts val="0"/>
              </a:spcAft>
              <a:buClr>
                <a:schemeClr val="dk1"/>
              </a:buClr>
              <a:buSzPts val="1400"/>
              <a:buFont typeface="Inter"/>
              <a:buAutoNum type="arabicPeriod"/>
            </a:pPr>
            <a:r>
              <a:rPr lang="en">
                <a:solidFill>
                  <a:schemeClr val="dk1"/>
                </a:solidFill>
                <a:latin typeface="Inter"/>
                <a:ea typeface="Inter"/>
                <a:cs typeface="Inter"/>
                <a:sym typeface="Inter"/>
              </a:rPr>
              <a:t>Then write summaries of any other information that supports the claim.</a:t>
            </a:r>
            <a:endParaRPr>
              <a:solidFill>
                <a:schemeClr val="dk1"/>
              </a:solidFill>
              <a:latin typeface="Inter"/>
              <a:ea typeface="Inter"/>
              <a:cs typeface="Inter"/>
              <a:sym typeface="Inter"/>
            </a:endParaRPr>
          </a:p>
          <a:p>
            <a:pPr indent="0" lvl="0" marL="228600" rtl="0" algn="l">
              <a:spcBef>
                <a:spcPts val="0"/>
              </a:spcBef>
              <a:spcAft>
                <a:spcPts val="0"/>
              </a:spcAft>
              <a:buNone/>
            </a:pPr>
            <a:r>
              <a:t/>
            </a:r>
            <a:endParaRPr>
              <a:solidFill>
                <a:schemeClr val="dk1"/>
              </a:solidFill>
              <a:latin typeface="Inter"/>
              <a:ea typeface="Inter"/>
              <a:cs typeface="Inter"/>
              <a:sym typeface="Inter"/>
            </a:endParaRPr>
          </a:p>
          <a:p>
            <a:pPr indent="-203200" lvl="0" marL="228600" rtl="0" algn="l">
              <a:spcBef>
                <a:spcPts val="0"/>
              </a:spcBef>
              <a:spcAft>
                <a:spcPts val="0"/>
              </a:spcAft>
              <a:buClr>
                <a:schemeClr val="dk1"/>
              </a:buClr>
              <a:buSzPts val="1400"/>
              <a:buFont typeface="Inter"/>
              <a:buAutoNum type="arabicPeriod"/>
            </a:pPr>
            <a:r>
              <a:rPr lang="en">
                <a:solidFill>
                  <a:schemeClr val="dk1"/>
                </a:solidFill>
                <a:latin typeface="Inter"/>
                <a:ea typeface="Inter"/>
                <a:cs typeface="Inter"/>
                <a:sym typeface="Inter"/>
              </a:rPr>
              <a:t>Consider the other causes of Imperialism. In the final box, explain if any of the other causes were addressed in your sources.</a:t>
            </a:r>
            <a:endParaRPr>
              <a:solidFill>
                <a:schemeClr val="dk1"/>
              </a:solidFill>
              <a:latin typeface="Inter"/>
              <a:ea typeface="Inter"/>
              <a:cs typeface="Inter"/>
              <a:sym typeface="Inter"/>
            </a:endParaRPr>
          </a:p>
        </p:txBody>
      </p:sp>
      <p:pic>
        <p:nvPicPr>
          <p:cNvPr id="459" name="Google Shape;459;p39"/>
          <p:cNvPicPr preferRelativeResize="0"/>
          <p:nvPr/>
        </p:nvPicPr>
        <p:blipFill rotWithShape="1">
          <a:blip r:embed="rId4">
            <a:alphaModFix/>
          </a:blip>
          <a:srcRect b="0" l="24537" r="24460" t="0"/>
          <a:stretch/>
        </p:blipFill>
        <p:spPr>
          <a:xfrm>
            <a:off x="6039475" y="1178200"/>
            <a:ext cx="2469448" cy="322709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4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65" name="Google Shape;465;p40"/>
          <p:cNvGrpSpPr/>
          <p:nvPr/>
        </p:nvGrpSpPr>
        <p:grpSpPr>
          <a:xfrm>
            <a:off x="-127008" y="4615004"/>
            <a:ext cx="9398022" cy="468724"/>
            <a:chOff x="204" y="0"/>
            <a:chExt cx="25061391" cy="1249931"/>
          </a:xfrm>
        </p:grpSpPr>
        <p:grpSp>
          <p:nvGrpSpPr>
            <p:cNvPr id="466" name="Google Shape;466;p40"/>
            <p:cNvGrpSpPr/>
            <p:nvPr/>
          </p:nvGrpSpPr>
          <p:grpSpPr>
            <a:xfrm rot="5400000">
              <a:off x="12002369" y="-11663474"/>
              <a:ext cx="1249931" cy="24576878"/>
              <a:chOff x="0" y="-38100"/>
              <a:chExt cx="246900" cy="4854692"/>
            </a:xfrm>
          </p:grpSpPr>
          <p:sp>
            <p:nvSpPr>
              <p:cNvPr id="467" name="Google Shape;467;p4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68" name="Google Shape;468;p4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69" name="Google Shape;469;p4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470" name="Google Shape;470;p4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71" name="Google Shape;471;p4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472" name="Google Shape;472;p40"/>
          <p:cNvGrpSpPr/>
          <p:nvPr/>
        </p:nvGrpSpPr>
        <p:grpSpPr>
          <a:xfrm>
            <a:off x="7929578" y="-49020"/>
            <a:ext cx="781313" cy="885635"/>
            <a:chOff x="0" y="-130721"/>
            <a:chExt cx="2083500" cy="2361695"/>
          </a:xfrm>
        </p:grpSpPr>
        <p:grpSp>
          <p:nvGrpSpPr>
            <p:cNvPr id="473" name="Google Shape;473;p40"/>
            <p:cNvGrpSpPr/>
            <p:nvPr/>
          </p:nvGrpSpPr>
          <p:grpSpPr>
            <a:xfrm>
              <a:off x="75599" y="-130721"/>
              <a:ext cx="1932614" cy="2361695"/>
              <a:chOff x="0" y="-47625"/>
              <a:chExt cx="704100" cy="860425"/>
            </a:xfrm>
          </p:grpSpPr>
          <p:sp>
            <p:nvSpPr>
              <p:cNvPr id="474" name="Google Shape;474;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475" name="Google Shape;475;p4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476" name="Google Shape;476;p4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14</a:t>
              </a:r>
              <a:endParaRPr sz="700">
                <a:solidFill>
                  <a:schemeClr val="lt1"/>
                </a:solidFill>
              </a:endParaRPr>
            </a:p>
          </p:txBody>
        </p:sp>
      </p:grpSp>
      <p:sp>
        <p:nvSpPr>
          <p:cNvPr id="477" name="Google Shape;477;p4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478" name="Google Shape;478;p40"/>
          <p:cNvSpPr txBox="1"/>
          <p:nvPr/>
        </p:nvSpPr>
        <p:spPr>
          <a:xfrm>
            <a:off x="370125" y="1299625"/>
            <a:ext cx="4872000" cy="27771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i="1" lang="en" sz="1500" u="sng">
                <a:solidFill>
                  <a:schemeClr val="dk1"/>
                </a:solidFill>
                <a:latin typeface="Inter"/>
                <a:ea typeface="Inter"/>
                <a:cs typeface="Inter"/>
                <a:sym typeface="Inter"/>
              </a:rPr>
              <a:t>Group Presentations</a:t>
            </a:r>
            <a:endParaRPr i="1" sz="1500" u="sng">
              <a:solidFill>
                <a:schemeClr val="dk1"/>
              </a:solidFill>
              <a:latin typeface="Inter"/>
              <a:ea typeface="Inter"/>
              <a:cs typeface="Inter"/>
              <a:sym typeface="Inter"/>
            </a:endParaRPr>
          </a:p>
          <a:p>
            <a:pPr indent="0" lvl="0" marL="0" rtl="0" algn="l">
              <a:spcBef>
                <a:spcPts val="0"/>
              </a:spcBef>
              <a:spcAft>
                <a:spcPts val="0"/>
              </a:spcAft>
              <a:buNone/>
            </a:pPr>
            <a:r>
              <a:rPr lang="en" sz="1500">
                <a:solidFill>
                  <a:schemeClr val="dk1"/>
                </a:solidFill>
                <a:latin typeface="Inter"/>
                <a:ea typeface="Inter"/>
                <a:cs typeface="Inter"/>
                <a:sym typeface="Inter"/>
              </a:rPr>
              <a:t>Each small group (Cause of Imperialism) will present their claim and supporting evidence.</a:t>
            </a:r>
            <a:endParaRPr sz="1500">
              <a:solidFill>
                <a:schemeClr val="dk1"/>
              </a:solidFill>
              <a:latin typeface="Inter"/>
              <a:ea typeface="Inter"/>
              <a:cs typeface="Inter"/>
              <a:sym typeface="Inter"/>
            </a:endParaRPr>
          </a:p>
          <a:p>
            <a:pPr indent="-209550" lvl="0" marL="228600" rtl="0" algn="l">
              <a:lnSpc>
                <a:spcPct val="115000"/>
              </a:lnSpc>
              <a:spcBef>
                <a:spcPts val="600"/>
              </a:spcBef>
              <a:spcAft>
                <a:spcPts val="0"/>
              </a:spcAft>
              <a:buClr>
                <a:schemeClr val="dk1"/>
              </a:buClr>
              <a:buSzPts val="1500"/>
              <a:buAutoNum type="arabicPeriod"/>
            </a:pPr>
            <a:r>
              <a:rPr b="1" lang="en" sz="1500">
                <a:solidFill>
                  <a:schemeClr val="dk1"/>
                </a:solidFill>
                <a:latin typeface="Inter"/>
                <a:ea typeface="Inter"/>
                <a:cs typeface="Inter"/>
                <a:sym typeface="Inter"/>
              </a:rPr>
              <a:t>State Your Claim:</a:t>
            </a:r>
            <a:r>
              <a:rPr lang="en" sz="1500">
                <a:solidFill>
                  <a:schemeClr val="dk1"/>
                </a:solidFill>
                <a:latin typeface="Inter"/>
                <a:ea typeface="Inter"/>
                <a:cs typeface="Inter"/>
                <a:sym typeface="Inter"/>
              </a:rPr>
              <a:t> "We believe ________ is a significant cause of Imperialism."</a:t>
            </a:r>
            <a:endParaRPr sz="1500">
              <a:solidFill>
                <a:schemeClr val="dk1"/>
              </a:solidFill>
              <a:latin typeface="Inter"/>
              <a:ea typeface="Inter"/>
              <a:cs typeface="Inter"/>
              <a:sym typeface="Inter"/>
            </a:endParaRPr>
          </a:p>
          <a:p>
            <a:pPr indent="-209550" lvl="0" marL="228600" rtl="0" algn="l">
              <a:lnSpc>
                <a:spcPct val="115000"/>
              </a:lnSpc>
              <a:spcBef>
                <a:spcPts val="0"/>
              </a:spcBef>
              <a:spcAft>
                <a:spcPts val="0"/>
              </a:spcAft>
              <a:buClr>
                <a:schemeClr val="dk1"/>
              </a:buClr>
              <a:buSzPts val="1500"/>
              <a:buAutoNum type="arabicPeriod"/>
            </a:pPr>
            <a:r>
              <a:rPr b="1" lang="en" sz="1500">
                <a:solidFill>
                  <a:schemeClr val="dk1"/>
                </a:solidFill>
                <a:latin typeface="Inter"/>
                <a:ea typeface="Inter"/>
                <a:cs typeface="Inter"/>
                <a:sym typeface="Inter"/>
              </a:rPr>
              <a:t>Provide Two Key Pieces of Evidence:</a:t>
            </a:r>
            <a:r>
              <a:rPr lang="en" sz="1500">
                <a:solidFill>
                  <a:schemeClr val="dk1"/>
                </a:solidFill>
                <a:latin typeface="Inter"/>
                <a:ea typeface="Inter"/>
                <a:cs typeface="Inter"/>
                <a:sym typeface="Inter"/>
              </a:rPr>
              <a:t> Explain how each source supports the claim.</a:t>
            </a:r>
            <a:endParaRPr sz="1500">
              <a:solidFill>
                <a:schemeClr val="dk1"/>
              </a:solidFill>
              <a:latin typeface="Inter"/>
              <a:ea typeface="Inter"/>
              <a:cs typeface="Inter"/>
              <a:sym typeface="Inter"/>
            </a:endParaRPr>
          </a:p>
          <a:p>
            <a:pPr indent="-209550" lvl="0" marL="228600" rtl="0" algn="l">
              <a:lnSpc>
                <a:spcPct val="115000"/>
              </a:lnSpc>
              <a:spcBef>
                <a:spcPts val="0"/>
              </a:spcBef>
              <a:spcAft>
                <a:spcPts val="0"/>
              </a:spcAft>
              <a:buClr>
                <a:schemeClr val="dk1"/>
              </a:buClr>
              <a:buSzPts val="1500"/>
              <a:buAutoNum type="arabicPeriod"/>
            </a:pPr>
            <a:r>
              <a:rPr b="1" lang="en" sz="1500">
                <a:solidFill>
                  <a:schemeClr val="dk1"/>
                </a:solidFill>
                <a:latin typeface="Inter"/>
                <a:ea typeface="Inter"/>
                <a:cs typeface="Inter"/>
                <a:sym typeface="Inter"/>
              </a:rPr>
              <a:t>Anticipate Counterarguments:</a:t>
            </a:r>
            <a:r>
              <a:rPr lang="en" sz="1500">
                <a:solidFill>
                  <a:schemeClr val="dk1"/>
                </a:solidFill>
                <a:latin typeface="Inter"/>
                <a:ea typeface="Inter"/>
                <a:cs typeface="Inter"/>
                <a:sym typeface="Inter"/>
              </a:rPr>
              <a:t> Address why the other perspectives are less accurate.</a:t>
            </a:r>
            <a:endParaRPr i="1" sz="1500" u="sng">
              <a:solidFill>
                <a:schemeClr val="dk1"/>
              </a:solidFill>
              <a:latin typeface="Inter"/>
              <a:ea typeface="Inter"/>
              <a:cs typeface="Inter"/>
              <a:sym typeface="Inter"/>
            </a:endParaRPr>
          </a:p>
          <a:p>
            <a:pPr indent="0" lvl="0" marL="0" rtl="0" algn="l">
              <a:spcBef>
                <a:spcPts val="600"/>
              </a:spcBef>
              <a:spcAft>
                <a:spcPts val="0"/>
              </a:spcAft>
              <a:buNone/>
            </a:pPr>
            <a:r>
              <a:t/>
            </a:r>
            <a:endParaRPr i="1" sz="1500">
              <a:solidFill>
                <a:schemeClr val="dk1"/>
              </a:solidFill>
              <a:latin typeface="Inter"/>
              <a:ea typeface="Inter"/>
              <a:cs typeface="Inter"/>
              <a:sym typeface="Inter"/>
            </a:endParaRPr>
          </a:p>
        </p:txBody>
      </p:sp>
      <p:sp>
        <p:nvSpPr>
          <p:cNvPr id="479" name="Google Shape;479;p40"/>
          <p:cNvSpPr txBox="1"/>
          <p:nvPr/>
        </p:nvSpPr>
        <p:spPr>
          <a:xfrm>
            <a:off x="1807200" y="195363"/>
            <a:ext cx="5529600" cy="6156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000">
                <a:solidFill>
                  <a:srgbClr val="231F20"/>
                </a:solidFill>
                <a:latin typeface="Halant"/>
                <a:ea typeface="Halant"/>
                <a:cs typeface="Halant"/>
                <a:sym typeface="Halant"/>
              </a:rPr>
              <a:t>“YOU BE THE JUDGE”</a:t>
            </a:r>
            <a:endParaRPr sz="500"/>
          </a:p>
        </p:txBody>
      </p:sp>
      <p:pic>
        <p:nvPicPr>
          <p:cNvPr id="480" name="Google Shape;480;p40"/>
          <p:cNvPicPr preferRelativeResize="0"/>
          <p:nvPr/>
        </p:nvPicPr>
        <p:blipFill rotWithShape="1">
          <a:blip r:embed="rId4">
            <a:alphaModFix/>
          </a:blip>
          <a:srcRect b="0" l="24978" r="24529" t="0"/>
          <a:stretch/>
        </p:blipFill>
        <p:spPr>
          <a:xfrm>
            <a:off x="6096594" y="912825"/>
            <a:ext cx="2757955" cy="3640424"/>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7"/>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600"/>
              <a:buNone/>
            </a:pPr>
            <a:r>
              <a:rPr i="1" lang="en" sz="2500">
                <a:solidFill>
                  <a:schemeClr val="dk1"/>
                </a:solidFill>
                <a:latin typeface="Inter"/>
                <a:ea typeface="Inter"/>
                <a:cs typeface="Inter"/>
                <a:sym typeface="Inter"/>
              </a:rPr>
              <a:t>What was the most significant cause and/or justification of imperialism?</a:t>
            </a:r>
            <a:endParaRPr sz="2500">
              <a:solidFill>
                <a:srgbClr val="231F20"/>
              </a:solidFill>
              <a:latin typeface="Inter"/>
              <a:ea typeface="Inter"/>
              <a:cs typeface="Inter"/>
              <a:sym typeface="Inter"/>
            </a:endParaRPr>
          </a:p>
        </p:txBody>
      </p:sp>
      <p:sp>
        <p:nvSpPr>
          <p:cNvPr id="156" name="Google Shape;156;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7" name="Google Shape;157;p27"/>
          <p:cNvGrpSpPr/>
          <p:nvPr/>
        </p:nvGrpSpPr>
        <p:grpSpPr>
          <a:xfrm>
            <a:off x="-127008" y="4615004"/>
            <a:ext cx="9398022" cy="468724"/>
            <a:chOff x="204" y="0"/>
            <a:chExt cx="25061391" cy="1249931"/>
          </a:xfrm>
        </p:grpSpPr>
        <p:grpSp>
          <p:nvGrpSpPr>
            <p:cNvPr id="158" name="Google Shape;158;p27"/>
            <p:cNvGrpSpPr/>
            <p:nvPr/>
          </p:nvGrpSpPr>
          <p:grpSpPr>
            <a:xfrm rot="5400000">
              <a:off x="12002369" y="-11663474"/>
              <a:ext cx="1249931" cy="24576878"/>
              <a:chOff x="0" y="-38100"/>
              <a:chExt cx="246900" cy="4854692"/>
            </a:xfrm>
          </p:grpSpPr>
          <p:sp>
            <p:nvSpPr>
              <p:cNvPr id="159" name="Google Shape;159;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60" name="Google Shape;160;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1" name="Google Shape;161;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62" name="Google Shape;162;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3" name="Google Shape;163;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4" name="Google Shape;164;p27"/>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5" name="Google Shape;165;p27"/>
          <p:cNvGrpSpPr/>
          <p:nvPr/>
        </p:nvGrpSpPr>
        <p:grpSpPr>
          <a:xfrm>
            <a:off x="7929578" y="-49020"/>
            <a:ext cx="781313" cy="885635"/>
            <a:chOff x="0" y="-130721"/>
            <a:chExt cx="2083500" cy="2361695"/>
          </a:xfrm>
        </p:grpSpPr>
        <p:grpSp>
          <p:nvGrpSpPr>
            <p:cNvPr id="166" name="Google Shape;166;p27"/>
            <p:cNvGrpSpPr/>
            <p:nvPr/>
          </p:nvGrpSpPr>
          <p:grpSpPr>
            <a:xfrm>
              <a:off x="75599" y="-130721"/>
              <a:ext cx="1932614" cy="2361695"/>
              <a:chOff x="0" y="-47625"/>
              <a:chExt cx="704100" cy="860425"/>
            </a:xfrm>
          </p:grpSpPr>
          <p:sp>
            <p:nvSpPr>
              <p:cNvPr id="167" name="Google Shape;167;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8" name="Google Shape;168;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9" name="Google Shape;169;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70" name="Google Shape;170;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8"/>
          <p:cNvSpPr txBox="1"/>
          <p:nvPr/>
        </p:nvSpPr>
        <p:spPr>
          <a:xfrm>
            <a:off x="519075" y="1448000"/>
            <a:ext cx="4317600" cy="2719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600">
                <a:latin typeface="Inter"/>
                <a:ea typeface="Inter"/>
                <a:cs typeface="Inter"/>
                <a:sym typeface="Inter"/>
              </a:rPr>
              <a:t>The process of one country extending power and control over another country or territory.</a:t>
            </a:r>
            <a:endParaRPr sz="1600">
              <a:latin typeface="Inter"/>
              <a:ea typeface="Inter"/>
              <a:cs typeface="Inter"/>
              <a:sym typeface="Inter"/>
            </a:endParaRPr>
          </a:p>
          <a:p>
            <a:pPr indent="-330200" lvl="0" marL="457200" marR="0" rtl="0" algn="l">
              <a:lnSpc>
                <a:spcPct val="100000"/>
              </a:lnSpc>
              <a:spcBef>
                <a:spcPts val="1000"/>
              </a:spcBef>
              <a:spcAft>
                <a:spcPts val="0"/>
              </a:spcAft>
              <a:buSzPts val="1600"/>
              <a:buFont typeface="Inter"/>
              <a:buChar char="●"/>
            </a:pPr>
            <a:r>
              <a:rPr lang="en" sz="1600">
                <a:latin typeface="Inter"/>
                <a:ea typeface="Inter"/>
                <a:cs typeface="Inter"/>
                <a:sym typeface="Inter"/>
              </a:rPr>
              <a:t> This can occur through economic, political, military, and/or cultural methods</a:t>
            </a:r>
            <a:endParaRPr sz="1600">
              <a:latin typeface="Inter"/>
              <a:ea typeface="Inter"/>
              <a:cs typeface="Inter"/>
              <a:sym typeface="Inter"/>
            </a:endParaRPr>
          </a:p>
          <a:p>
            <a:pPr indent="-330200" lvl="0" marL="457200" marR="0" rtl="0" algn="l">
              <a:lnSpc>
                <a:spcPct val="100000"/>
              </a:lnSpc>
              <a:spcBef>
                <a:spcPts val="1000"/>
              </a:spcBef>
              <a:spcAft>
                <a:spcPts val="1000"/>
              </a:spcAft>
              <a:buSzPts val="1600"/>
              <a:buFont typeface="Inter"/>
              <a:buChar char="●"/>
            </a:pPr>
            <a:r>
              <a:rPr lang="en" sz="1600">
                <a:latin typeface="Inter"/>
                <a:ea typeface="Inter"/>
                <a:cs typeface="Inter"/>
                <a:sym typeface="Inter"/>
              </a:rPr>
              <a:t>Can be settler colonialism (imperial powers settle families on land) or economic imperialism (land used for resources and labor source)</a:t>
            </a:r>
            <a:endParaRPr sz="1600">
              <a:latin typeface="Inter"/>
              <a:ea typeface="Inter"/>
              <a:cs typeface="Inter"/>
              <a:sym typeface="Inter"/>
            </a:endParaRPr>
          </a:p>
        </p:txBody>
      </p:sp>
      <p:sp>
        <p:nvSpPr>
          <p:cNvPr id="176" name="Google Shape;176;p2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7" name="Google Shape;177;p28"/>
          <p:cNvGrpSpPr/>
          <p:nvPr/>
        </p:nvGrpSpPr>
        <p:grpSpPr>
          <a:xfrm>
            <a:off x="-127008" y="4615004"/>
            <a:ext cx="9398022" cy="468724"/>
            <a:chOff x="204" y="0"/>
            <a:chExt cx="25061391" cy="1249931"/>
          </a:xfrm>
        </p:grpSpPr>
        <p:grpSp>
          <p:nvGrpSpPr>
            <p:cNvPr id="178" name="Google Shape;178;p28"/>
            <p:cNvGrpSpPr/>
            <p:nvPr/>
          </p:nvGrpSpPr>
          <p:grpSpPr>
            <a:xfrm rot="5400000">
              <a:off x="12002369" y="-11663474"/>
              <a:ext cx="1249931" cy="24576878"/>
              <a:chOff x="0" y="-38100"/>
              <a:chExt cx="246900" cy="4854692"/>
            </a:xfrm>
          </p:grpSpPr>
          <p:sp>
            <p:nvSpPr>
              <p:cNvPr id="179" name="Google Shape;179;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0" name="Google Shape;180;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1" name="Google Shape;181;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182" name="Google Shape;182;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83" name="Google Shape;183;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84" name="Google Shape;184;p28"/>
          <p:cNvGrpSpPr/>
          <p:nvPr/>
        </p:nvGrpSpPr>
        <p:grpSpPr>
          <a:xfrm>
            <a:off x="7929578" y="-49020"/>
            <a:ext cx="781313" cy="885635"/>
            <a:chOff x="0" y="-130721"/>
            <a:chExt cx="2083500" cy="2361695"/>
          </a:xfrm>
        </p:grpSpPr>
        <p:grpSp>
          <p:nvGrpSpPr>
            <p:cNvPr id="185" name="Google Shape;185;p28"/>
            <p:cNvGrpSpPr/>
            <p:nvPr/>
          </p:nvGrpSpPr>
          <p:grpSpPr>
            <a:xfrm>
              <a:off x="75599" y="-130721"/>
              <a:ext cx="1932614" cy="2361695"/>
              <a:chOff x="0" y="-47625"/>
              <a:chExt cx="704100" cy="860425"/>
            </a:xfrm>
          </p:grpSpPr>
          <p:sp>
            <p:nvSpPr>
              <p:cNvPr id="186" name="Google Shape;186;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7" name="Google Shape;187;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8" name="Google Shape;188;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189" name="Google Shape;189;p2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90" name="Google Shape;190;p28"/>
          <p:cNvPicPr preferRelativeResize="0"/>
          <p:nvPr/>
        </p:nvPicPr>
        <p:blipFill>
          <a:blip r:embed="rId4">
            <a:alphaModFix/>
          </a:blip>
          <a:stretch>
            <a:fillRect/>
          </a:stretch>
        </p:blipFill>
        <p:spPr>
          <a:xfrm>
            <a:off x="5412275" y="1124600"/>
            <a:ext cx="2106373" cy="2730276"/>
          </a:xfrm>
          <a:prstGeom prst="rect">
            <a:avLst/>
          </a:prstGeom>
          <a:noFill/>
          <a:ln cap="flat" cmpd="sng" w="9525">
            <a:solidFill>
              <a:schemeClr val="dk2"/>
            </a:solidFill>
            <a:prstDash val="solid"/>
            <a:round/>
            <a:headEnd len="sm" w="sm" type="none"/>
            <a:tailEnd len="sm" w="sm" type="none"/>
          </a:ln>
        </p:spPr>
      </p:pic>
      <p:sp>
        <p:nvSpPr>
          <p:cNvPr id="191" name="Google Shape;191;p28"/>
          <p:cNvSpPr txBox="1"/>
          <p:nvPr/>
        </p:nvSpPr>
        <p:spPr>
          <a:xfrm>
            <a:off x="4572000" y="3895050"/>
            <a:ext cx="3578400" cy="20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Edward Lindsey Sambourne, “The Rhodes Colossus Striding from Cape Town to Cairo” in </a:t>
            </a:r>
            <a:r>
              <a:rPr i="1" lang="en" sz="1000">
                <a:solidFill>
                  <a:schemeClr val="dk1"/>
                </a:solidFill>
                <a:latin typeface="Inter"/>
                <a:ea typeface="Inter"/>
                <a:cs typeface="Inter"/>
                <a:sym typeface="Inter"/>
              </a:rPr>
              <a:t>Punch</a:t>
            </a:r>
            <a:r>
              <a:rPr lang="en" sz="1000">
                <a:solidFill>
                  <a:schemeClr val="dk1"/>
                </a:solidFill>
                <a:latin typeface="Inter"/>
                <a:ea typeface="Inter"/>
                <a:cs typeface="Inter"/>
                <a:sym typeface="Inter"/>
              </a:rPr>
              <a:t> Magazine, December 10, 1892. Public Domain.</a:t>
            </a:r>
            <a:endParaRPr sz="1000">
              <a:solidFill>
                <a:schemeClr val="dk1"/>
              </a:solidFill>
              <a:latin typeface="Inter"/>
              <a:ea typeface="Inter"/>
              <a:cs typeface="Inter"/>
              <a:sym typeface="Inter"/>
            </a:endParaRPr>
          </a:p>
        </p:txBody>
      </p:sp>
      <p:sp>
        <p:nvSpPr>
          <p:cNvPr id="192" name="Google Shape;192;p2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WHAT IS IMPERIALISM?</a:t>
            </a:r>
            <a:endParaRPr sz="7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9"/>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98" name="Google Shape;198;p29"/>
          <p:cNvSpPr txBox="1"/>
          <p:nvPr/>
        </p:nvSpPr>
        <p:spPr>
          <a:xfrm>
            <a:off x="549625" y="1502550"/>
            <a:ext cx="4169100" cy="2709000"/>
          </a:xfrm>
          <a:prstGeom prst="rect">
            <a:avLst/>
          </a:prstGeom>
          <a:noFill/>
          <a:ln>
            <a:noFill/>
          </a:ln>
        </p:spPr>
        <p:txBody>
          <a:bodyPr anchorCtr="0" anchor="t" bIns="0" lIns="0" spcFirstLastPara="1" rIns="0" wrap="square" tIns="0">
            <a:spAutoFit/>
          </a:bodyPr>
          <a:lstStyle/>
          <a:p>
            <a:pPr indent="-330200" lvl="0" marL="457200" marR="0" rtl="0" algn="l">
              <a:lnSpc>
                <a:spcPct val="100000"/>
              </a:lnSpc>
              <a:spcBef>
                <a:spcPts val="0"/>
              </a:spcBef>
              <a:spcAft>
                <a:spcPts val="0"/>
              </a:spcAft>
              <a:buSzPts val="1600"/>
              <a:buFont typeface="Inter"/>
              <a:buChar char="●"/>
            </a:pPr>
            <a:r>
              <a:rPr lang="en" sz="1600">
                <a:latin typeface="Inter"/>
                <a:ea typeface="Inter"/>
                <a:cs typeface="Inter"/>
                <a:sym typeface="Inter"/>
              </a:rPr>
              <a:t>Industrial Revolution = Important new technologies!</a:t>
            </a:r>
            <a:endParaRPr sz="1600">
              <a:latin typeface="Inter"/>
              <a:ea typeface="Inter"/>
              <a:cs typeface="Inter"/>
              <a:sym typeface="Inter"/>
            </a:endParaRPr>
          </a:p>
          <a:p>
            <a:pPr indent="-330200" lvl="1" marL="914400" marR="0" rtl="0" algn="l">
              <a:lnSpc>
                <a:spcPct val="100000"/>
              </a:lnSpc>
              <a:spcBef>
                <a:spcPts val="0"/>
              </a:spcBef>
              <a:spcAft>
                <a:spcPts val="0"/>
              </a:spcAft>
              <a:buSzPts val="1600"/>
              <a:buFont typeface="Inter"/>
              <a:buChar char="○"/>
            </a:pPr>
            <a:r>
              <a:rPr lang="en" sz="1600">
                <a:latin typeface="Inter"/>
                <a:ea typeface="Inter"/>
                <a:cs typeface="Inter"/>
                <a:sym typeface="Inter"/>
              </a:rPr>
              <a:t>Railroads and steamships </a:t>
            </a:r>
            <a:endParaRPr sz="1600">
              <a:latin typeface="Inter"/>
              <a:ea typeface="Inter"/>
              <a:cs typeface="Inter"/>
              <a:sym typeface="Inter"/>
            </a:endParaRPr>
          </a:p>
          <a:p>
            <a:pPr indent="-330200" lvl="1" marL="914400" marR="0" rtl="0" algn="l">
              <a:lnSpc>
                <a:spcPct val="100000"/>
              </a:lnSpc>
              <a:spcBef>
                <a:spcPts val="0"/>
              </a:spcBef>
              <a:spcAft>
                <a:spcPts val="0"/>
              </a:spcAft>
              <a:buSzPts val="1600"/>
              <a:buFont typeface="Inter"/>
              <a:buChar char="○"/>
            </a:pPr>
            <a:r>
              <a:rPr lang="en" sz="1600">
                <a:latin typeface="Inter"/>
                <a:ea typeface="Inter"/>
                <a:cs typeface="Inter"/>
                <a:sym typeface="Inter"/>
              </a:rPr>
              <a:t>New weapons such as the Maxim gun (first machine gun)</a:t>
            </a:r>
            <a:endParaRPr sz="1600">
              <a:latin typeface="Inter"/>
              <a:ea typeface="Inter"/>
              <a:cs typeface="Inter"/>
              <a:sym typeface="Inter"/>
            </a:endParaRPr>
          </a:p>
          <a:p>
            <a:pPr indent="-330200" lvl="0" marL="457200" marR="0" rtl="0" algn="l">
              <a:lnSpc>
                <a:spcPct val="100000"/>
              </a:lnSpc>
              <a:spcBef>
                <a:spcPts val="0"/>
              </a:spcBef>
              <a:spcAft>
                <a:spcPts val="0"/>
              </a:spcAft>
              <a:buSzPts val="1600"/>
              <a:buFont typeface="Inter"/>
              <a:buChar char="●"/>
            </a:pPr>
            <a:r>
              <a:rPr lang="en" sz="1600">
                <a:latin typeface="Inter"/>
                <a:ea typeface="Inter"/>
                <a:cs typeface="Inter"/>
                <a:sym typeface="Inter"/>
              </a:rPr>
              <a:t>Discovery of quinine </a:t>
            </a:r>
            <a:endParaRPr sz="1600">
              <a:latin typeface="Inter"/>
              <a:ea typeface="Inter"/>
              <a:cs typeface="Inter"/>
              <a:sym typeface="Inter"/>
            </a:endParaRPr>
          </a:p>
          <a:p>
            <a:pPr indent="-330200" lvl="1" marL="914400" marR="0" rtl="0" algn="l">
              <a:lnSpc>
                <a:spcPct val="100000"/>
              </a:lnSpc>
              <a:spcBef>
                <a:spcPts val="0"/>
              </a:spcBef>
              <a:spcAft>
                <a:spcPts val="0"/>
              </a:spcAft>
              <a:buSzPts val="1600"/>
              <a:buFont typeface="Inter"/>
              <a:buChar char="○"/>
            </a:pPr>
            <a:r>
              <a:rPr lang="en" sz="1600">
                <a:latin typeface="Inter"/>
                <a:ea typeface="Inter"/>
                <a:cs typeface="Inter"/>
                <a:sym typeface="Inter"/>
              </a:rPr>
              <a:t>Enabled Europeans to venture into tropical regions that previously were too </a:t>
            </a:r>
            <a:r>
              <a:rPr lang="en" sz="1600">
                <a:latin typeface="Inter"/>
                <a:ea typeface="Inter"/>
                <a:cs typeface="Inter"/>
                <a:sym typeface="Inter"/>
              </a:rPr>
              <a:t>dangerous</a:t>
            </a:r>
            <a:r>
              <a:rPr lang="en" sz="1600">
                <a:latin typeface="Inter"/>
                <a:ea typeface="Inter"/>
                <a:cs typeface="Inter"/>
                <a:sym typeface="Inter"/>
              </a:rPr>
              <a:t> due to disease</a:t>
            </a:r>
            <a:endParaRPr sz="1600">
              <a:latin typeface="Inter"/>
              <a:ea typeface="Inter"/>
              <a:cs typeface="Inter"/>
              <a:sym typeface="Inter"/>
            </a:endParaRPr>
          </a:p>
          <a:p>
            <a:pPr indent="-330200" lvl="2" marL="1371600" marR="0" rtl="0" algn="l">
              <a:lnSpc>
                <a:spcPct val="100000"/>
              </a:lnSpc>
              <a:spcBef>
                <a:spcPts val="0"/>
              </a:spcBef>
              <a:spcAft>
                <a:spcPts val="0"/>
              </a:spcAft>
              <a:buSzPts val="1600"/>
              <a:buFont typeface="Inter"/>
              <a:buChar char="■"/>
            </a:pPr>
            <a:r>
              <a:rPr lang="en" sz="1600">
                <a:latin typeface="Inter"/>
                <a:ea typeface="Inter"/>
                <a:cs typeface="Inter"/>
                <a:sym typeface="Inter"/>
              </a:rPr>
              <a:t>Treats malaria </a:t>
            </a:r>
            <a:endParaRPr sz="1600">
              <a:latin typeface="Inter"/>
              <a:ea typeface="Inter"/>
              <a:cs typeface="Inter"/>
              <a:sym typeface="Inter"/>
            </a:endParaRPr>
          </a:p>
        </p:txBody>
      </p:sp>
      <p:sp>
        <p:nvSpPr>
          <p:cNvPr id="199" name="Google Shape;199;p29"/>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0" name="Google Shape;200;p29"/>
          <p:cNvGrpSpPr/>
          <p:nvPr/>
        </p:nvGrpSpPr>
        <p:grpSpPr>
          <a:xfrm>
            <a:off x="-127008" y="4615004"/>
            <a:ext cx="9398022" cy="468724"/>
            <a:chOff x="204" y="0"/>
            <a:chExt cx="25061391" cy="1249931"/>
          </a:xfrm>
        </p:grpSpPr>
        <p:grpSp>
          <p:nvGrpSpPr>
            <p:cNvPr id="201" name="Google Shape;201;p29"/>
            <p:cNvGrpSpPr/>
            <p:nvPr/>
          </p:nvGrpSpPr>
          <p:grpSpPr>
            <a:xfrm rot="5400000">
              <a:off x="12002369" y="-11663474"/>
              <a:ext cx="1249931" cy="24576878"/>
              <a:chOff x="0" y="-38100"/>
              <a:chExt cx="246900" cy="4854692"/>
            </a:xfrm>
          </p:grpSpPr>
          <p:sp>
            <p:nvSpPr>
              <p:cNvPr id="202" name="Google Shape;202;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3" name="Google Shape;203;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4" name="Google Shape;204;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05" name="Google Shape;205;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6" name="Google Shape;206;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7" name="Google Shape;207;p29"/>
          <p:cNvSpPr txBox="1"/>
          <p:nvPr/>
        </p:nvSpPr>
        <p:spPr>
          <a:xfrm>
            <a:off x="1276990" y="209550"/>
            <a:ext cx="6590100" cy="1077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3500">
                <a:solidFill>
                  <a:srgbClr val="231F20"/>
                </a:solidFill>
                <a:latin typeface="Halant"/>
                <a:ea typeface="Halant"/>
                <a:cs typeface="Halant"/>
                <a:sym typeface="Halant"/>
              </a:rPr>
              <a:t>WHAT MADE IMPERIALISM POSSIBLE?</a:t>
            </a:r>
            <a:endParaRPr sz="100"/>
          </a:p>
        </p:txBody>
      </p:sp>
      <p:grpSp>
        <p:nvGrpSpPr>
          <p:cNvPr id="208" name="Google Shape;208;p29"/>
          <p:cNvGrpSpPr/>
          <p:nvPr/>
        </p:nvGrpSpPr>
        <p:grpSpPr>
          <a:xfrm>
            <a:off x="7929578" y="-49020"/>
            <a:ext cx="781313" cy="885635"/>
            <a:chOff x="0" y="-130721"/>
            <a:chExt cx="2083500" cy="2361695"/>
          </a:xfrm>
        </p:grpSpPr>
        <p:grpSp>
          <p:nvGrpSpPr>
            <p:cNvPr id="209" name="Google Shape;209;p29"/>
            <p:cNvGrpSpPr/>
            <p:nvPr/>
          </p:nvGrpSpPr>
          <p:grpSpPr>
            <a:xfrm>
              <a:off x="75599" y="-130721"/>
              <a:ext cx="1932614" cy="2361695"/>
              <a:chOff x="0" y="-47625"/>
              <a:chExt cx="704100" cy="860425"/>
            </a:xfrm>
          </p:grpSpPr>
          <p:sp>
            <p:nvSpPr>
              <p:cNvPr id="210" name="Google Shape;210;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1" name="Google Shape;211;p2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2" name="Google Shape;212;p2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pic>
        <p:nvPicPr>
          <p:cNvPr id="213" name="Google Shape;213;p29"/>
          <p:cNvPicPr preferRelativeResize="0"/>
          <p:nvPr/>
        </p:nvPicPr>
        <p:blipFill>
          <a:blip r:embed="rId4">
            <a:alphaModFix/>
          </a:blip>
          <a:stretch>
            <a:fillRect/>
          </a:stretch>
        </p:blipFill>
        <p:spPr>
          <a:xfrm>
            <a:off x="4820975" y="1350138"/>
            <a:ext cx="4033821" cy="2574774"/>
          </a:xfrm>
          <a:prstGeom prst="rect">
            <a:avLst/>
          </a:prstGeom>
          <a:noFill/>
          <a:ln cap="flat" cmpd="sng" w="9525">
            <a:solidFill>
              <a:schemeClr val="dk2"/>
            </a:solidFill>
            <a:prstDash val="solid"/>
            <a:round/>
            <a:headEnd len="sm" w="sm" type="none"/>
            <a:tailEnd len="sm" w="sm" type="none"/>
          </a:ln>
        </p:spPr>
      </p:pic>
      <p:sp>
        <p:nvSpPr>
          <p:cNvPr id="214" name="Google Shape;214;p29"/>
          <p:cNvSpPr txBox="1"/>
          <p:nvPr/>
        </p:nvSpPr>
        <p:spPr>
          <a:xfrm>
            <a:off x="4939100" y="3953650"/>
            <a:ext cx="3987300" cy="2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A.P. Guillaume,  “Soldier: Take your quinine every day! He did not take his quinine (left); He did take his quinine (right),” circa 1914-1918. CC BY-SA 4.0.</a:t>
            </a:r>
            <a:endParaRPr sz="10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20" name="Google Shape;220;p30"/>
          <p:cNvSpPr txBox="1"/>
          <p:nvPr/>
        </p:nvSpPr>
        <p:spPr>
          <a:xfrm>
            <a:off x="385375" y="1179700"/>
            <a:ext cx="4470600" cy="2955300"/>
          </a:xfrm>
          <a:prstGeom prst="rect">
            <a:avLst/>
          </a:prstGeom>
          <a:noFill/>
          <a:ln>
            <a:noFill/>
          </a:ln>
        </p:spPr>
        <p:txBody>
          <a:bodyPr anchorCtr="0" anchor="t" bIns="0" lIns="0" spcFirstLastPara="1" rIns="0" wrap="square" tIns="0">
            <a:spAutoFit/>
          </a:bodyPr>
          <a:lstStyle/>
          <a:p>
            <a:pPr indent="-330200" lvl="0" marL="457200" marR="0" rtl="0" algn="l">
              <a:lnSpc>
                <a:spcPct val="100000"/>
              </a:lnSpc>
              <a:spcBef>
                <a:spcPts val="0"/>
              </a:spcBef>
              <a:spcAft>
                <a:spcPts val="0"/>
              </a:spcAft>
              <a:buSzPts val="1600"/>
              <a:buFont typeface="Inter"/>
              <a:buChar char="●"/>
            </a:pPr>
            <a:r>
              <a:rPr lang="en" sz="1600">
                <a:latin typeface="Inter"/>
                <a:ea typeface="Inter"/>
                <a:cs typeface="Inter"/>
                <a:sym typeface="Inter"/>
              </a:rPr>
              <a:t>Phrenology- pseudoscience that claimed the size and shape of one’s skull determined racial and cultural value</a:t>
            </a:r>
            <a:endParaRPr sz="1600">
              <a:latin typeface="Inter"/>
              <a:ea typeface="Inter"/>
              <a:cs typeface="Inter"/>
              <a:sym typeface="Inter"/>
            </a:endParaRPr>
          </a:p>
          <a:p>
            <a:pPr indent="-330200" lvl="1" marL="914400" marR="0" rtl="0" algn="l">
              <a:lnSpc>
                <a:spcPct val="100000"/>
              </a:lnSpc>
              <a:spcBef>
                <a:spcPts val="0"/>
              </a:spcBef>
              <a:spcAft>
                <a:spcPts val="0"/>
              </a:spcAft>
              <a:buSzPts val="1600"/>
              <a:buFont typeface="Inter"/>
              <a:buChar char="○"/>
            </a:pPr>
            <a:r>
              <a:rPr lang="en" sz="1600">
                <a:latin typeface="Inter"/>
                <a:ea typeface="Inter"/>
                <a:cs typeface="Inter"/>
                <a:sym typeface="Inter"/>
              </a:rPr>
              <a:t>Used to “prove” the “superiority” of the west and justify imperialism and slavery </a:t>
            </a:r>
            <a:endParaRPr sz="1600">
              <a:latin typeface="Inter"/>
              <a:ea typeface="Inter"/>
              <a:cs typeface="Inter"/>
              <a:sym typeface="Inter"/>
            </a:endParaRPr>
          </a:p>
          <a:p>
            <a:pPr indent="-330200" lvl="0" marL="457200" marR="0" rtl="0" algn="l">
              <a:lnSpc>
                <a:spcPct val="100000"/>
              </a:lnSpc>
              <a:spcBef>
                <a:spcPts val="0"/>
              </a:spcBef>
              <a:spcAft>
                <a:spcPts val="0"/>
              </a:spcAft>
              <a:buSzPts val="1600"/>
              <a:buFont typeface="Inter"/>
              <a:buChar char="●"/>
            </a:pPr>
            <a:r>
              <a:rPr lang="en" sz="1600">
                <a:latin typeface="Inter"/>
                <a:ea typeface="Inter"/>
                <a:cs typeface="Inter"/>
                <a:sym typeface="Inter"/>
              </a:rPr>
              <a:t>Social Darwinism- application of Charles Darwin’s “survival of the fittest” to people</a:t>
            </a:r>
            <a:endParaRPr sz="1600">
              <a:latin typeface="Inter"/>
              <a:ea typeface="Inter"/>
              <a:cs typeface="Inter"/>
              <a:sym typeface="Inter"/>
            </a:endParaRPr>
          </a:p>
          <a:p>
            <a:pPr indent="-330200" lvl="1" marL="914400" marR="0" rtl="0" algn="l">
              <a:lnSpc>
                <a:spcPct val="100000"/>
              </a:lnSpc>
              <a:spcBef>
                <a:spcPts val="0"/>
              </a:spcBef>
              <a:spcAft>
                <a:spcPts val="0"/>
              </a:spcAft>
              <a:buSzPts val="1600"/>
              <a:buFont typeface="Inter"/>
              <a:buChar char="○"/>
            </a:pPr>
            <a:r>
              <a:rPr lang="en" sz="1600">
                <a:latin typeface="Inter"/>
                <a:ea typeface="Inter"/>
                <a:cs typeface="Inter"/>
                <a:sym typeface="Inter"/>
              </a:rPr>
              <a:t>Used this idea to justify that the expansion of western powers ‘“proved” racial “</a:t>
            </a:r>
            <a:r>
              <a:rPr lang="en" sz="1600">
                <a:latin typeface="Inter"/>
                <a:ea typeface="Inter"/>
                <a:cs typeface="Inter"/>
                <a:sym typeface="Inter"/>
              </a:rPr>
              <a:t>superiority</a:t>
            </a:r>
            <a:r>
              <a:rPr lang="en" sz="1600">
                <a:latin typeface="Inter"/>
                <a:ea typeface="Inter"/>
                <a:cs typeface="Inter"/>
                <a:sym typeface="Inter"/>
              </a:rPr>
              <a:t>” which in turn further justified expansion</a:t>
            </a:r>
            <a:endParaRPr sz="1600">
              <a:latin typeface="Inter"/>
              <a:ea typeface="Inter"/>
              <a:cs typeface="Inter"/>
              <a:sym typeface="Inter"/>
            </a:endParaRPr>
          </a:p>
        </p:txBody>
      </p:sp>
      <p:sp>
        <p:nvSpPr>
          <p:cNvPr id="221" name="Google Shape;221;p3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2" name="Google Shape;222;p30"/>
          <p:cNvGrpSpPr/>
          <p:nvPr/>
        </p:nvGrpSpPr>
        <p:grpSpPr>
          <a:xfrm>
            <a:off x="-127008" y="4615004"/>
            <a:ext cx="9398022" cy="468724"/>
            <a:chOff x="204" y="0"/>
            <a:chExt cx="25061391" cy="1249931"/>
          </a:xfrm>
        </p:grpSpPr>
        <p:grpSp>
          <p:nvGrpSpPr>
            <p:cNvPr id="223" name="Google Shape;223;p30"/>
            <p:cNvGrpSpPr/>
            <p:nvPr/>
          </p:nvGrpSpPr>
          <p:grpSpPr>
            <a:xfrm rot="5400000">
              <a:off x="12002369" y="-11663474"/>
              <a:ext cx="1249931" cy="24576878"/>
              <a:chOff x="0" y="-38100"/>
              <a:chExt cx="246900" cy="4854692"/>
            </a:xfrm>
          </p:grpSpPr>
          <p:sp>
            <p:nvSpPr>
              <p:cNvPr id="224" name="Google Shape;224;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5" name="Google Shape;225;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6" name="Google Shape;226;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27" name="Google Shape;227;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8" name="Google Shape;228;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9" name="Google Shape;229;p30"/>
          <p:cNvSpPr txBox="1"/>
          <p:nvPr/>
        </p:nvSpPr>
        <p:spPr>
          <a:xfrm>
            <a:off x="1276990" y="590550"/>
            <a:ext cx="6590100" cy="5388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500">
                <a:solidFill>
                  <a:srgbClr val="231F20"/>
                </a:solidFill>
                <a:latin typeface="Halant"/>
                <a:ea typeface="Halant"/>
                <a:cs typeface="Halant"/>
                <a:sym typeface="Halant"/>
              </a:rPr>
              <a:t>MISUSE OF “SCIENCE”</a:t>
            </a:r>
            <a:endParaRPr sz="100"/>
          </a:p>
        </p:txBody>
      </p:sp>
      <p:grpSp>
        <p:nvGrpSpPr>
          <p:cNvPr id="230" name="Google Shape;230;p30"/>
          <p:cNvGrpSpPr/>
          <p:nvPr/>
        </p:nvGrpSpPr>
        <p:grpSpPr>
          <a:xfrm>
            <a:off x="7929578" y="-49020"/>
            <a:ext cx="781313" cy="885635"/>
            <a:chOff x="0" y="-130721"/>
            <a:chExt cx="2083500" cy="2361695"/>
          </a:xfrm>
        </p:grpSpPr>
        <p:grpSp>
          <p:nvGrpSpPr>
            <p:cNvPr id="231" name="Google Shape;231;p30"/>
            <p:cNvGrpSpPr/>
            <p:nvPr/>
          </p:nvGrpSpPr>
          <p:grpSpPr>
            <a:xfrm>
              <a:off x="75599" y="-130721"/>
              <a:ext cx="1932614" cy="2361695"/>
              <a:chOff x="0" y="-47625"/>
              <a:chExt cx="704100" cy="860425"/>
            </a:xfrm>
          </p:grpSpPr>
          <p:sp>
            <p:nvSpPr>
              <p:cNvPr id="232" name="Google Shape;232;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33" name="Google Shape;233;p3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4" name="Google Shape;234;p3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4</a:t>
              </a:r>
              <a:endParaRPr sz="700">
                <a:solidFill>
                  <a:schemeClr val="lt1"/>
                </a:solidFill>
              </a:endParaRPr>
            </a:p>
          </p:txBody>
        </p:sp>
      </p:grpSp>
      <p:sp>
        <p:nvSpPr>
          <p:cNvPr id="235" name="Google Shape;235;p30"/>
          <p:cNvSpPr txBox="1"/>
          <p:nvPr/>
        </p:nvSpPr>
        <p:spPr>
          <a:xfrm>
            <a:off x="5015300" y="3725050"/>
            <a:ext cx="3987300" cy="22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Charles White, “An Account of the Regular Gradation in Man and in Different Animals and Vegetables; and from the Former to the Latter,” 1799. CC BY-SA 4.0.</a:t>
            </a:r>
            <a:endParaRPr sz="1000">
              <a:solidFill>
                <a:schemeClr val="dk1"/>
              </a:solidFill>
              <a:latin typeface="Inter"/>
              <a:ea typeface="Inter"/>
              <a:cs typeface="Inter"/>
              <a:sym typeface="Inter"/>
            </a:endParaRPr>
          </a:p>
        </p:txBody>
      </p:sp>
      <p:pic>
        <p:nvPicPr>
          <p:cNvPr id="236" name="Google Shape;236;p30"/>
          <p:cNvPicPr preferRelativeResize="0"/>
          <p:nvPr/>
        </p:nvPicPr>
        <p:blipFill>
          <a:blip r:embed="rId4">
            <a:alphaModFix/>
          </a:blip>
          <a:stretch>
            <a:fillRect/>
          </a:stretch>
        </p:blipFill>
        <p:spPr>
          <a:xfrm>
            <a:off x="5060025" y="1285463"/>
            <a:ext cx="3952900" cy="2371751"/>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1"/>
          <p:cNvSpPr txBox="1"/>
          <p:nvPr/>
        </p:nvSpPr>
        <p:spPr>
          <a:xfrm>
            <a:off x="514350" y="438150"/>
            <a:ext cx="49614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chemeClr val="dk1"/>
                </a:solidFill>
                <a:latin typeface="Halant"/>
                <a:ea typeface="Halant"/>
                <a:cs typeface="Halant"/>
                <a:sym typeface="Halant"/>
              </a:rPr>
              <a:t>MOTIVATIONS</a:t>
            </a:r>
            <a:endParaRPr sz="700">
              <a:solidFill>
                <a:schemeClr val="dk1"/>
              </a:solidFill>
            </a:endParaRPr>
          </a:p>
        </p:txBody>
      </p:sp>
      <p:grpSp>
        <p:nvGrpSpPr>
          <p:cNvPr id="242" name="Google Shape;242;p31"/>
          <p:cNvGrpSpPr/>
          <p:nvPr/>
        </p:nvGrpSpPr>
        <p:grpSpPr>
          <a:xfrm>
            <a:off x="7929578" y="-49020"/>
            <a:ext cx="781313" cy="885635"/>
            <a:chOff x="0" y="-130721"/>
            <a:chExt cx="2083500" cy="2361695"/>
          </a:xfrm>
        </p:grpSpPr>
        <p:grpSp>
          <p:nvGrpSpPr>
            <p:cNvPr id="243" name="Google Shape;243;p31"/>
            <p:cNvGrpSpPr/>
            <p:nvPr/>
          </p:nvGrpSpPr>
          <p:grpSpPr>
            <a:xfrm>
              <a:off x="75599" y="-130721"/>
              <a:ext cx="1932614" cy="2361695"/>
              <a:chOff x="0" y="-47625"/>
              <a:chExt cx="704100" cy="860425"/>
            </a:xfrm>
          </p:grpSpPr>
          <p:sp>
            <p:nvSpPr>
              <p:cNvPr id="244" name="Google Shape;244;p3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5" name="Google Shape;245;p3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6" name="Google Shape;246;p3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5</a:t>
              </a:r>
              <a:endParaRPr sz="700"/>
            </a:p>
          </p:txBody>
        </p:sp>
      </p:grpSp>
      <p:sp>
        <p:nvSpPr>
          <p:cNvPr id="247" name="Google Shape;247;p31"/>
          <p:cNvSpPr/>
          <p:nvPr/>
        </p:nvSpPr>
        <p:spPr>
          <a:xfrm>
            <a:off x="4848773" y="43940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48" name="Google Shape;248;p31"/>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49" name="Google Shape;249;p31"/>
          <p:cNvGrpSpPr/>
          <p:nvPr/>
        </p:nvGrpSpPr>
        <p:grpSpPr>
          <a:xfrm>
            <a:off x="92701" y="-72333"/>
            <a:ext cx="468740" cy="5216002"/>
            <a:chOff x="0" y="-38100"/>
            <a:chExt cx="246900" cy="2747433"/>
          </a:xfrm>
        </p:grpSpPr>
        <p:sp>
          <p:nvSpPr>
            <p:cNvPr id="250" name="Google Shape;250;p31"/>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51" name="Google Shape;251;p31"/>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2" name="Google Shape;252;p31"/>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53" name="Google Shape;253;p31"/>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254" name="Google Shape;254;p31"/>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grpSp>
        <p:nvGrpSpPr>
          <p:cNvPr id="255" name="Google Shape;255;p31"/>
          <p:cNvGrpSpPr/>
          <p:nvPr/>
        </p:nvGrpSpPr>
        <p:grpSpPr>
          <a:xfrm>
            <a:off x="852367" y="1454784"/>
            <a:ext cx="4534683" cy="692700"/>
            <a:chOff x="852367" y="1454784"/>
            <a:chExt cx="4534683" cy="692700"/>
          </a:xfrm>
        </p:grpSpPr>
        <p:sp>
          <p:nvSpPr>
            <p:cNvPr id="256" name="Google Shape;256;p31"/>
            <p:cNvSpPr txBox="1"/>
            <p:nvPr/>
          </p:nvSpPr>
          <p:spPr>
            <a:xfrm>
              <a:off x="1494250" y="1454784"/>
              <a:ext cx="3892800" cy="692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500">
                  <a:solidFill>
                    <a:srgbClr val="231F20"/>
                  </a:solidFill>
                  <a:latin typeface="Inter"/>
                  <a:ea typeface="Inter"/>
                  <a:cs typeface="Inter"/>
                  <a:sym typeface="Inter"/>
                </a:rPr>
                <a:t>Resources for Economic Development → Need raw materials for industrialization growth &amp; new markets to sell to</a:t>
              </a:r>
              <a:endParaRPr sz="700"/>
            </a:p>
          </p:txBody>
        </p:sp>
        <p:grpSp>
          <p:nvGrpSpPr>
            <p:cNvPr id="257" name="Google Shape;257;p31"/>
            <p:cNvGrpSpPr/>
            <p:nvPr/>
          </p:nvGrpSpPr>
          <p:grpSpPr>
            <a:xfrm>
              <a:off x="852367" y="1524782"/>
              <a:ext cx="552704" cy="552704"/>
              <a:chOff x="0" y="-56030"/>
              <a:chExt cx="812800" cy="812800"/>
            </a:xfrm>
          </p:grpSpPr>
          <p:sp>
            <p:nvSpPr>
              <p:cNvPr id="258" name="Google Shape;258;p31"/>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59" name="Google Shape;259;p31"/>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260" name="Google Shape;260;p31"/>
            <p:cNvSpPr txBox="1"/>
            <p:nvPr/>
          </p:nvSpPr>
          <p:spPr>
            <a:xfrm>
              <a:off x="852367" y="1608684"/>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rgbClr val="FFFFFF"/>
                  </a:solidFill>
                  <a:latin typeface="Halant"/>
                  <a:ea typeface="Halant"/>
                  <a:cs typeface="Halant"/>
                  <a:sym typeface="Halant"/>
                </a:rPr>
                <a:t>1</a:t>
              </a:r>
              <a:endParaRPr sz="700">
                <a:solidFill>
                  <a:srgbClr val="FFFFFF"/>
                </a:solidFill>
              </a:endParaRPr>
            </a:p>
          </p:txBody>
        </p:sp>
      </p:grpSp>
      <p:grpSp>
        <p:nvGrpSpPr>
          <p:cNvPr id="261" name="Google Shape;261;p31"/>
          <p:cNvGrpSpPr/>
          <p:nvPr/>
        </p:nvGrpSpPr>
        <p:grpSpPr>
          <a:xfrm>
            <a:off x="852367" y="2482717"/>
            <a:ext cx="4299483" cy="692700"/>
            <a:chOff x="852367" y="2482716"/>
            <a:chExt cx="4299483" cy="692700"/>
          </a:xfrm>
        </p:grpSpPr>
        <p:sp>
          <p:nvSpPr>
            <p:cNvPr id="262" name="Google Shape;262;p31"/>
            <p:cNvSpPr txBox="1"/>
            <p:nvPr/>
          </p:nvSpPr>
          <p:spPr>
            <a:xfrm>
              <a:off x="1494250" y="2482716"/>
              <a:ext cx="3657600" cy="692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Clr>
                  <a:schemeClr val="dk1"/>
                </a:buClr>
                <a:buFont typeface="Arial"/>
                <a:buNone/>
              </a:pPr>
              <a:r>
                <a:rPr lang="en" sz="1500">
                  <a:solidFill>
                    <a:srgbClr val="231F20"/>
                  </a:solidFill>
                  <a:latin typeface="Inter"/>
                  <a:ea typeface="Inter"/>
                  <a:cs typeface="Inter"/>
                  <a:sym typeface="Inter"/>
                </a:rPr>
                <a:t>Political Power &amp; Nationalism → Prove strength and dominance of the state compared to other imperial powers</a:t>
              </a:r>
              <a:endParaRPr sz="700">
                <a:solidFill>
                  <a:schemeClr val="dk1"/>
                </a:solidFill>
              </a:endParaRPr>
            </a:p>
          </p:txBody>
        </p:sp>
        <p:grpSp>
          <p:nvGrpSpPr>
            <p:cNvPr id="263" name="Google Shape;263;p31"/>
            <p:cNvGrpSpPr/>
            <p:nvPr/>
          </p:nvGrpSpPr>
          <p:grpSpPr>
            <a:xfrm>
              <a:off x="852367" y="2552714"/>
              <a:ext cx="552704" cy="552704"/>
              <a:chOff x="0" y="-56030"/>
              <a:chExt cx="812800" cy="812800"/>
            </a:xfrm>
          </p:grpSpPr>
          <p:sp>
            <p:nvSpPr>
              <p:cNvPr id="264" name="Google Shape;264;p31"/>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5" name="Google Shape;265;p31"/>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266" name="Google Shape;266;p31"/>
            <p:cNvSpPr txBox="1"/>
            <p:nvPr/>
          </p:nvSpPr>
          <p:spPr>
            <a:xfrm>
              <a:off x="852367" y="2636616"/>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rgbClr val="FFFFFF"/>
                  </a:solidFill>
                  <a:latin typeface="Halant"/>
                  <a:ea typeface="Halant"/>
                  <a:cs typeface="Halant"/>
                  <a:sym typeface="Halant"/>
                </a:rPr>
                <a:t>2</a:t>
              </a:r>
              <a:endParaRPr sz="700">
                <a:solidFill>
                  <a:srgbClr val="FFFFFF"/>
                </a:solidFill>
              </a:endParaRPr>
            </a:p>
          </p:txBody>
        </p:sp>
      </p:grpSp>
      <p:grpSp>
        <p:nvGrpSpPr>
          <p:cNvPr id="267" name="Google Shape;267;p31"/>
          <p:cNvGrpSpPr/>
          <p:nvPr/>
        </p:nvGrpSpPr>
        <p:grpSpPr>
          <a:xfrm>
            <a:off x="852367" y="3510649"/>
            <a:ext cx="4538583" cy="692700"/>
            <a:chOff x="852367" y="3510649"/>
            <a:chExt cx="4538583" cy="692700"/>
          </a:xfrm>
        </p:grpSpPr>
        <p:sp>
          <p:nvSpPr>
            <p:cNvPr id="268" name="Google Shape;268;p31"/>
            <p:cNvSpPr txBox="1"/>
            <p:nvPr/>
          </p:nvSpPr>
          <p:spPr>
            <a:xfrm>
              <a:off x="1494250" y="3510649"/>
              <a:ext cx="3896700" cy="692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500">
                  <a:solidFill>
                    <a:srgbClr val="231F20"/>
                  </a:solidFill>
                  <a:latin typeface="Inter"/>
                  <a:ea typeface="Inter"/>
                  <a:cs typeface="Inter"/>
                  <a:sym typeface="Inter"/>
                </a:rPr>
                <a:t>“Civilizing Mission” →  Duty to “civilize” the “savage” peoples in non–industrialized territories </a:t>
              </a:r>
              <a:endParaRPr sz="700"/>
            </a:p>
          </p:txBody>
        </p:sp>
        <p:grpSp>
          <p:nvGrpSpPr>
            <p:cNvPr id="269" name="Google Shape;269;p31"/>
            <p:cNvGrpSpPr/>
            <p:nvPr/>
          </p:nvGrpSpPr>
          <p:grpSpPr>
            <a:xfrm>
              <a:off x="852367" y="3580647"/>
              <a:ext cx="552704" cy="552704"/>
              <a:chOff x="0" y="0"/>
              <a:chExt cx="812800" cy="812800"/>
            </a:xfrm>
          </p:grpSpPr>
          <p:sp>
            <p:nvSpPr>
              <p:cNvPr id="270" name="Google Shape;270;p31"/>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71" name="Google Shape;271;p31"/>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272" name="Google Shape;272;p31"/>
            <p:cNvSpPr txBox="1"/>
            <p:nvPr/>
          </p:nvSpPr>
          <p:spPr>
            <a:xfrm>
              <a:off x="852367" y="3664549"/>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rgbClr val="FFFFFF"/>
                  </a:solidFill>
                  <a:latin typeface="Halant"/>
                  <a:ea typeface="Halant"/>
                  <a:cs typeface="Halant"/>
                  <a:sym typeface="Halant"/>
                </a:rPr>
                <a:t>3</a:t>
              </a:r>
              <a:endParaRPr sz="700">
                <a:solidFill>
                  <a:srgbClr val="FFFFFF"/>
                </a:solidFill>
              </a:endParaRPr>
            </a:p>
          </p:txBody>
        </p:sp>
      </p:grpSp>
      <p:pic>
        <p:nvPicPr>
          <p:cNvPr id="273" name="Google Shape;273;p31"/>
          <p:cNvPicPr preferRelativeResize="0"/>
          <p:nvPr/>
        </p:nvPicPr>
        <p:blipFill>
          <a:blip r:embed="rId4">
            <a:alphaModFix/>
          </a:blip>
          <a:stretch>
            <a:fillRect/>
          </a:stretch>
        </p:blipFill>
        <p:spPr>
          <a:xfrm>
            <a:off x="5681975" y="677686"/>
            <a:ext cx="2182750" cy="2856338"/>
          </a:xfrm>
          <a:prstGeom prst="rect">
            <a:avLst/>
          </a:prstGeom>
          <a:noFill/>
          <a:ln cap="flat" cmpd="sng" w="9525">
            <a:solidFill>
              <a:schemeClr val="dk2"/>
            </a:solidFill>
            <a:prstDash val="solid"/>
            <a:round/>
            <a:headEnd len="sm" w="sm" type="none"/>
            <a:tailEnd len="sm" w="sm" type="none"/>
          </a:ln>
        </p:spPr>
      </p:pic>
      <p:sp>
        <p:nvSpPr>
          <p:cNvPr id="274" name="Google Shape;274;p31"/>
          <p:cNvSpPr txBox="1"/>
          <p:nvPr/>
        </p:nvSpPr>
        <p:spPr>
          <a:xfrm>
            <a:off x="5604925" y="3638125"/>
            <a:ext cx="3412800" cy="20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Samuel D. Ehrhart, “Columbia’s Easter Bonnet,” in </a:t>
            </a:r>
            <a:r>
              <a:rPr i="1" lang="en" sz="1000">
                <a:solidFill>
                  <a:schemeClr val="dk1"/>
                </a:solidFill>
                <a:latin typeface="Inter"/>
                <a:ea typeface="Inter"/>
                <a:cs typeface="Inter"/>
                <a:sym typeface="Inter"/>
              </a:rPr>
              <a:t>Puck</a:t>
            </a:r>
            <a:r>
              <a:rPr lang="en" sz="1000">
                <a:solidFill>
                  <a:schemeClr val="dk1"/>
                </a:solidFill>
                <a:latin typeface="Inter"/>
                <a:ea typeface="Inter"/>
                <a:cs typeface="Inter"/>
                <a:sym typeface="Inter"/>
              </a:rPr>
              <a:t> Magazine, April 6, 1901. Public Domain.</a:t>
            </a:r>
            <a:endParaRPr sz="10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2"/>
          <p:cNvSpPr txBox="1"/>
          <p:nvPr/>
        </p:nvSpPr>
        <p:spPr>
          <a:xfrm>
            <a:off x="1429400" y="4208000"/>
            <a:ext cx="5880600" cy="1539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lang="en" sz="1000">
                <a:latin typeface="Inter"/>
                <a:ea typeface="Inter"/>
                <a:cs typeface="Inter"/>
                <a:sym typeface="Inter"/>
              </a:rPr>
              <a:t>Source: Mrs. Ernest Ames, </a:t>
            </a:r>
            <a:r>
              <a:rPr i="1" lang="en" sz="1000">
                <a:latin typeface="Inter"/>
                <a:ea typeface="Inter"/>
                <a:cs typeface="Inter"/>
                <a:sym typeface="Inter"/>
              </a:rPr>
              <a:t>An A, B, C for Baby Patriots</a:t>
            </a:r>
            <a:r>
              <a:rPr lang="en" sz="1000">
                <a:latin typeface="Inter"/>
                <a:ea typeface="Inter"/>
                <a:cs typeface="Inter"/>
                <a:sym typeface="Inter"/>
              </a:rPr>
              <a:t>, 1899. Public Domain</a:t>
            </a:r>
            <a:endParaRPr sz="1000">
              <a:latin typeface="Inter"/>
              <a:ea typeface="Inter"/>
              <a:cs typeface="Inter"/>
              <a:sym typeface="Inter"/>
            </a:endParaRPr>
          </a:p>
        </p:txBody>
      </p:sp>
      <p:sp>
        <p:nvSpPr>
          <p:cNvPr id="280" name="Google Shape;280;p3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81" name="Google Shape;281;p32"/>
          <p:cNvGrpSpPr/>
          <p:nvPr/>
        </p:nvGrpSpPr>
        <p:grpSpPr>
          <a:xfrm>
            <a:off x="-127008" y="4615004"/>
            <a:ext cx="9398022" cy="468724"/>
            <a:chOff x="204" y="0"/>
            <a:chExt cx="25061391" cy="1249931"/>
          </a:xfrm>
        </p:grpSpPr>
        <p:grpSp>
          <p:nvGrpSpPr>
            <p:cNvPr id="282" name="Google Shape;282;p32"/>
            <p:cNvGrpSpPr/>
            <p:nvPr/>
          </p:nvGrpSpPr>
          <p:grpSpPr>
            <a:xfrm rot="5400000">
              <a:off x="12002369" y="-11663474"/>
              <a:ext cx="1249931" cy="24576878"/>
              <a:chOff x="0" y="-38100"/>
              <a:chExt cx="246900" cy="4854692"/>
            </a:xfrm>
          </p:grpSpPr>
          <p:sp>
            <p:nvSpPr>
              <p:cNvPr id="283" name="Google Shape;283;p3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4" name="Google Shape;284;p3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85" name="Google Shape;285;p3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286" name="Google Shape;286;p3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87" name="Google Shape;287;p3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88" name="Google Shape;288;p32"/>
          <p:cNvGrpSpPr/>
          <p:nvPr/>
        </p:nvGrpSpPr>
        <p:grpSpPr>
          <a:xfrm>
            <a:off x="7929578" y="-49020"/>
            <a:ext cx="781313" cy="885635"/>
            <a:chOff x="0" y="-130721"/>
            <a:chExt cx="2083500" cy="2361695"/>
          </a:xfrm>
        </p:grpSpPr>
        <p:grpSp>
          <p:nvGrpSpPr>
            <p:cNvPr id="289" name="Google Shape;289;p32"/>
            <p:cNvGrpSpPr/>
            <p:nvPr/>
          </p:nvGrpSpPr>
          <p:grpSpPr>
            <a:xfrm>
              <a:off x="75599" y="-130721"/>
              <a:ext cx="1932614" cy="2361695"/>
              <a:chOff x="0" y="-47625"/>
              <a:chExt cx="704100" cy="860425"/>
            </a:xfrm>
          </p:grpSpPr>
          <p:sp>
            <p:nvSpPr>
              <p:cNvPr id="290" name="Google Shape;290;p3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1" name="Google Shape;291;p3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2" name="Google Shape;292;p3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6</a:t>
              </a:r>
              <a:endParaRPr sz="700">
                <a:solidFill>
                  <a:schemeClr val="lt1"/>
                </a:solidFill>
              </a:endParaRPr>
            </a:p>
          </p:txBody>
        </p:sp>
      </p:grpSp>
      <p:sp>
        <p:nvSpPr>
          <p:cNvPr id="293" name="Google Shape;293;p3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4" name="Google Shape;294;p32"/>
          <p:cNvSpPr txBox="1"/>
          <p:nvPr/>
        </p:nvSpPr>
        <p:spPr>
          <a:xfrm>
            <a:off x="1429390" y="514350"/>
            <a:ext cx="6590100" cy="569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700">
                <a:solidFill>
                  <a:srgbClr val="231F20"/>
                </a:solidFill>
                <a:latin typeface="Halant"/>
                <a:ea typeface="Halant"/>
                <a:cs typeface="Halant"/>
                <a:sym typeface="Halant"/>
              </a:rPr>
              <a:t>AN ABC FOR BABY PATRIOTS</a:t>
            </a:r>
            <a:endParaRPr sz="200"/>
          </a:p>
        </p:txBody>
      </p:sp>
      <p:pic>
        <p:nvPicPr>
          <p:cNvPr id="295" name="Google Shape;295;p32"/>
          <p:cNvPicPr preferRelativeResize="0"/>
          <p:nvPr/>
        </p:nvPicPr>
        <p:blipFill>
          <a:blip r:embed="rId4">
            <a:alphaModFix/>
          </a:blip>
          <a:stretch>
            <a:fillRect/>
          </a:stretch>
        </p:blipFill>
        <p:spPr>
          <a:xfrm>
            <a:off x="456025" y="1225963"/>
            <a:ext cx="3653310" cy="2754480"/>
          </a:xfrm>
          <a:prstGeom prst="rect">
            <a:avLst/>
          </a:prstGeom>
          <a:noFill/>
          <a:ln>
            <a:noFill/>
          </a:ln>
          <a:effectLst>
            <a:outerShdw blurRad="57150" rotWithShape="0" algn="bl" dir="5400000" dist="19050">
              <a:srgbClr val="000000">
                <a:alpha val="50000"/>
              </a:srgbClr>
            </a:outerShdw>
          </a:effectLst>
        </p:spPr>
      </p:pic>
      <p:pic>
        <p:nvPicPr>
          <p:cNvPr id="296" name="Google Shape;296;p32"/>
          <p:cNvPicPr preferRelativeResize="0"/>
          <p:nvPr/>
        </p:nvPicPr>
        <p:blipFill>
          <a:blip r:embed="rId5">
            <a:alphaModFix/>
          </a:blip>
          <a:stretch>
            <a:fillRect/>
          </a:stretch>
        </p:blipFill>
        <p:spPr>
          <a:xfrm>
            <a:off x="4947525" y="1222729"/>
            <a:ext cx="3657600" cy="275772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3"/>
          <p:cNvSpPr txBox="1"/>
          <p:nvPr/>
        </p:nvSpPr>
        <p:spPr>
          <a:xfrm>
            <a:off x="1429400" y="4208000"/>
            <a:ext cx="5981400" cy="153900"/>
          </a:xfrm>
          <a:prstGeom prst="rect">
            <a:avLst/>
          </a:prstGeom>
          <a:noFill/>
          <a:ln>
            <a:noFill/>
          </a:ln>
        </p:spPr>
        <p:txBody>
          <a:bodyPr anchorCtr="0" anchor="t" bIns="0" lIns="0" spcFirstLastPara="1" rIns="0" wrap="square" tIns="0">
            <a:spAutoFit/>
          </a:bodyPr>
          <a:lstStyle/>
          <a:p>
            <a:pPr indent="0" lvl="0" marL="0" rtl="0" algn="l">
              <a:lnSpc>
                <a:spcPct val="140000"/>
              </a:lnSpc>
              <a:spcBef>
                <a:spcPts val="0"/>
              </a:spcBef>
              <a:spcAft>
                <a:spcPts val="0"/>
              </a:spcAft>
              <a:buClr>
                <a:schemeClr val="dk1"/>
              </a:buClr>
              <a:buFont typeface="Arial"/>
              <a:buNone/>
            </a:pPr>
            <a:r>
              <a:rPr lang="en" sz="1000">
                <a:solidFill>
                  <a:schemeClr val="dk1"/>
                </a:solidFill>
                <a:latin typeface="Inter"/>
                <a:ea typeface="Inter"/>
                <a:cs typeface="Inter"/>
                <a:sym typeface="Inter"/>
              </a:rPr>
              <a:t>Source: Mrs. Ernest Ames, </a:t>
            </a:r>
            <a:r>
              <a:rPr i="1" lang="en" sz="1000">
                <a:solidFill>
                  <a:schemeClr val="dk1"/>
                </a:solidFill>
                <a:latin typeface="Inter"/>
                <a:ea typeface="Inter"/>
                <a:cs typeface="Inter"/>
                <a:sym typeface="Inter"/>
              </a:rPr>
              <a:t>An A, B, C for Baby Patriots</a:t>
            </a:r>
            <a:r>
              <a:rPr lang="en" sz="1000">
                <a:solidFill>
                  <a:schemeClr val="dk1"/>
                </a:solidFill>
                <a:latin typeface="Inter"/>
                <a:ea typeface="Inter"/>
                <a:cs typeface="Inter"/>
                <a:sym typeface="Inter"/>
              </a:rPr>
              <a:t>, 1899. Public Domain</a:t>
            </a:r>
            <a:endParaRPr sz="700"/>
          </a:p>
        </p:txBody>
      </p:sp>
      <p:sp>
        <p:nvSpPr>
          <p:cNvPr id="302" name="Google Shape;302;p3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3" name="Google Shape;303;p33"/>
          <p:cNvGrpSpPr/>
          <p:nvPr/>
        </p:nvGrpSpPr>
        <p:grpSpPr>
          <a:xfrm>
            <a:off x="-127008" y="4615004"/>
            <a:ext cx="9398022" cy="468724"/>
            <a:chOff x="204" y="0"/>
            <a:chExt cx="25061391" cy="1249931"/>
          </a:xfrm>
        </p:grpSpPr>
        <p:grpSp>
          <p:nvGrpSpPr>
            <p:cNvPr id="304" name="Google Shape;304;p33"/>
            <p:cNvGrpSpPr/>
            <p:nvPr/>
          </p:nvGrpSpPr>
          <p:grpSpPr>
            <a:xfrm rot="5400000">
              <a:off x="12002369" y="-11663474"/>
              <a:ext cx="1249931" cy="24576878"/>
              <a:chOff x="0" y="-38100"/>
              <a:chExt cx="246900" cy="4854692"/>
            </a:xfrm>
          </p:grpSpPr>
          <p:sp>
            <p:nvSpPr>
              <p:cNvPr id="305" name="Google Shape;305;p3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6" name="Google Shape;306;p3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07" name="Google Shape;307;p3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308" name="Google Shape;308;p3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9" name="Google Shape;309;p3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10" name="Google Shape;310;p33"/>
          <p:cNvGrpSpPr/>
          <p:nvPr/>
        </p:nvGrpSpPr>
        <p:grpSpPr>
          <a:xfrm>
            <a:off x="7929578" y="-49020"/>
            <a:ext cx="781313" cy="885635"/>
            <a:chOff x="0" y="-130721"/>
            <a:chExt cx="2083500" cy="2361695"/>
          </a:xfrm>
        </p:grpSpPr>
        <p:grpSp>
          <p:nvGrpSpPr>
            <p:cNvPr id="311" name="Google Shape;311;p33"/>
            <p:cNvGrpSpPr/>
            <p:nvPr/>
          </p:nvGrpSpPr>
          <p:grpSpPr>
            <a:xfrm>
              <a:off x="75599" y="-130721"/>
              <a:ext cx="1932614" cy="2361695"/>
              <a:chOff x="0" y="-47625"/>
              <a:chExt cx="704100" cy="860425"/>
            </a:xfrm>
          </p:grpSpPr>
          <p:sp>
            <p:nvSpPr>
              <p:cNvPr id="312" name="Google Shape;312;p3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13" name="Google Shape;313;p3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14" name="Google Shape;314;p3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7</a:t>
              </a:r>
              <a:endParaRPr sz="700">
                <a:solidFill>
                  <a:schemeClr val="lt1"/>
                </a:solidFill>
              </a:endParaRPr>
            </a:p>
          </p:txBody>
        </p:sp>
      </p:grpSp>
      <p:sp>
        <p:nvSpPr>
          <p:cNvPr id="315" name="Google Shape;315;p3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6" name="Google Shape;316;p33"/>
          <p:cNvSpPr txBox="1"/>
          <p:nvPr/>
        </p:nvSpPr>
        <p:spPr>
          <a:xfrm>
            <a:off x="1429390" y="514350"/>
            <a:ext cx="6590100" cy="569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700">
                <a:solidFill>
                  <a:srgbClr val="231F20"/>
                </a:solidFill>
                <a:latin typeface="Halant"/>
                <a:ea typeface="Halant"/>
                <a:cs typeface="Halant"/>
                <a:sym typeface="Halant"/>
              </a:rPr>
              <a:t>AN ABC FOR BABY PATRIOTS</a:t>
            </a:r>
            <a:endParaRPr sz="200"/>
          </a:p>
        </p:txBody>
      </p:sp>
      <p:pic>
        <p:nvPicPr>
          <p:cNvPr id="317" name="Google Shape;317;p33"/>
          <p:cNvPicPr preferRelativeResize="0"/>
          <p:nvPr/>
        </p:nvPicPr>
        <p:blipFill>
          <a:blip r:embed="rId4">
            <a:alphaModFix/>
          </a:blip>
          <a:stretch>
            <a:fillRect/>
          </a:stretch>
        </p:blipFill>
        <p:spPr>
          <a:xfrm>
            <a:off x="412396" y="1255576"/>
            <a:ext cx="3657600" cy="2757724"/>
          </a:xfrm>
          <a:prstGeom prst="rect">
            <a:avLst/>
          </a:prstGeom>
          <a:noFill/>
          <a:ln>
            <a:noFill/>
          </a:ln>
          <a:effectLst>
            <a:outerShdw blurRad="57150" rotWithShape="0" algn="bl" dir="5400000" dist="19050">
              <a:srgbClr val="000000">
                <a:alpha val="50000"/>
              </a:srgbClr>
            </a:outerShdw>
          </a:effectLst>
        </p:spPr>
      </p:pic>
      <p:pic>
        <p:nvPicPr>
          <p:cNvPr id="318" name="Google Shape;318;p33"/>
          <p:cNvPicPr preferRelativeResize="0"/>
          <p:nvPr/>
        </p:nvPicPr>
        <p:blipFill>
          <a:blip r:embed="rId5">
            <a:alphaModFix/>
          </a:blip>
          <a:stretch>
            <a:fillRect/>
          </a:stretch>
        </p:blipFill>
        <p:spPr>
          <a:xfrm>
            <a:off x="4992251" y="1255576"/>
            <a:ext cx="3657600" cy="2757724"/>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34"/>
          <p:cNvSpPr txBox="1"/>
          <p:nvPr/>
        </p:nvSpPr>
        <p:spPr>
          <a:xfrm>
            <a:off x="1429400" y="4208000"/>
            <a:ext cx="5645400" cy="153900"/>
          </a:xfrm>
          <a:prstGeom prst="rect">
            <a:avLst/>
          </a:prstGeom>
          <a:noFill/>
          <a:ln>
            <a:noFill/>
          </a:ln>
        </p:spPr>
        <p:txBody>
          <a:bodyPr anchorCtr="0" anchor="t" bIns="0" lIns="0" spcFirstLastPara="1" rIns="0" wrap="square" tIns="0">
            <a:spAutoFit/>
          </a:bodyPr>
          <a:lstStyle/>
          <a:p>
            <a:pPr indent="0" lvl="0" marL="0" rtl="0" algn="l">
              <a:lnSpc>
                <a:spcPct val="140000"/>
              </a:lnSpc>
              <a:spcBef>
                <a:spcPts val="0"/>
              </a:spcBef>
              <a:spcAft>
                <a:spcPts val="0"/>
              </a:spcAft>
              <a:buClr>
                <a:schemeClr val="dk1"/>
              </a:buClr>
              <a:buFont typeface="Arial"/>
              <a:buNone/>
            </a:pPr>
            <a:r>
              <a:rPr lang="en" sz="1000">
                <a:solidFill>
                  <a:schemeClr val="dk1"/>
                </a:solidFill>
                <a:latin typeface="Inter"/>
                <a:ea typeface="Inter"/>
                <a:cs typeface="Inter"/>
                <a:sym typeface="Inter"/>
              </a:rPr>
              <a:t>Source: Mrs. Ernest Ames, </a:t>
            </a:r>
            <a:r>
              <a:rPr i="1" lang="en" sz="1000">
                <a:solidFill>
                  <a:schemeClr val="dk1"/>
                </a:solidFill>
                <a:latin typeface="Inter"/>
                <a:ea typeface="Inter"/>
                <a:cs typeface="Inter"/>
                <a:sym typeface="Inter"/>
              </a:rPr>
              <a:t>An A, B, C for Baby Patriots</a:t>
            </a:r>
            <a:r>
              <a:rPr lang="en" sz="1000">
                <a:solidFill>
                  <a:schemeClr val="dk1"/>
                </a:solidFill>
                <a:latin typeface="Inter"/>
                <a:ea typeface="Inter"/>
                <a:cs typeface="Inter"/>
                <a:sym typeface="Inter"/>
              </a:rPr>
              <a:t>, 1899. Public Domain</a:t>
            </a:r>
            <a:endParaRPr sz="700"/>
          </a:p>
        </p:txBody>
      </p:sp>
      <p:sp>
        <p:nvSpPr>
          <p:cNvPr id="324" name="Google Shape;324;p3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5" name="Google Shape;325;p34"/>
          <p:cNvGrpSpPr/>
          <p:nvPr/>
        </p:nvGrpSpPr>
        <p:grpSpPr>
          <a:xfrm>
            <a:off x="-127008" y="4615004"/>
            <a:ext cx="9398022" cy="468724"/>
            <a:chOff x="204" y="0"/>
            <a:chExt cx="25061391" cy="1249931"/>
          </a:xfrm>
        </p:grpSpPr>
        <p:grpSp>
          <p:nvGrpSpPr>
            <p:cNvPr id="326" name="Google Shape;326;p34"/>
            <p:cNvGrpSpPr/>
            <p:nvPr/>
          </p:nvGrpSpPr>
          <p:grpSpPr>
            <a:xfrm rot="5400000">
              <a:off x="12002369" y="-11663474"/>
              <a:ext cx="1249931" cy="24576878"/>
              <a:chOff x="0" y="-38100"/>
              <a:chExt cx="246900" cy="4854692"/>
            </a:xfrm>
          </p:grpSpPr>
          <p:sp>
            <p:nvSpPr>
              <p:cNvPr id="327" name="Google Shape;327;p3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28" name="Google Shape;328;p3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29" name="Google Shape;329;p3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a:t>
              </a:r>
              <a:r>
                <a:rPr b="1" lang="en" sz="1400">
                  <a:solidFill>
                    <a:srgbClr val="231F20"/>
                  </a:solidFill>
                  <a:latin typeface="Halant"/>
                  <a:ea typeface="Halant"/>
                  <a:cs typeface="Halant"/>
                  <a:sym typeface="Halant"/>
                </a:rPr>
                <a:t>5</a:t>
              </a:r>
              <a:endParaRPr sz="700"/>
            </a:p>
          </p:txBody>
        </p:sp>
        <p:cxnSp>
          <p:nvCxnSpPr>
            <p:cNvPr id="330" name="Google Shape;330;p3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31" name="Google Shape;331;p3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332" name="Google Shape;332;p34"/>
          <p:cNvGrpSpPr/>
          <p:nvPr/>
        </p:nvGrpSpPr>
        <p:grpSpPr>
          <a:xfrm>
            <a:off x="7929578" y="-49020"/>
            <a:ext cx="781313" cy="885635"/>
            <a:chOff x="0" y="-130721"/>
            <a:chExt cx="2083500" cy="2361695"/>
          </a:xfrm>
        </p:grpSpPr>
        <p:grpSp>
          <p:nvGrpSpPr>
            <p:cNvPr id="333" name="Google Shape;333;p34"/>
            <p:cNvGrpSpPr/>
            <p:nvPr/>
          </p:nvGrpSpPr>
          <p:grpSpPr>
            <a:xfrm>
              <a:off x="75599" y="-130721"/>
              <a:ext cx="1932614" cy="2361695"/>
              <a:chOff x="0" y="-47625"/>
              <a:chExt cx="704100" cy="860425"/>
            </a:xfrm>
          </p:grpSpPr>
          <p:sp>
            <p:nvSpPr>
              <p:cNvPr id="334" name="Google Shape;334;p3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35" name="Google Shape;335;p3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6" name="Google Shape;336;p3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337" name="Google Shape;337;p3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38" name="Google Shape;338;p34"/>
          <p:cNvSpPr txBox="1"/>
          <p:nvPr/>
        </p:nvSpPr>
        <p:spPr>
          <a:xfrm>
            <a:off x="1429390" y="514350"/>
            <a:ext cx="6590100" cy="5694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700">
                <a:solidFill>
                  <a:srgbClr val="231F20"/>
                </a:solidFill>
                <a:latin typeface="Halant"/>
                <a:ea typeface="Halant"/>
                <a:cs typeface="Halant"/>
                <a:sym typeface="Halant"/>
              </a:rPr>
              <a:t>AN ABC FOR BABY PATRIOTS</a:t>
            </a:r>
            <a:endParaRPr sz="200"/>
          </a:p>
        </p:txBody>
      </p:sp>
      <p:pic>
        <p:nvPicPr>
          <p:cNvPr id="339" name="Google Shape;339;p34"/>
          <p:cNvPicPr preferRelativeResize="0"/>
          <p:nvPr/>
        </p:nvPicPr>
        <p:blipFill>
          <a:blip r:embed="rId4">
            <a:alphaModFix/>
          </a:blip>
          <a:stretch>
            <a:fillRect/>
          </a:stretch>
        </p:blipFill>
        <p:spPr>
          <a:xfrm>
            <a:off x="412401" y="1255573"/>
            <a:ext cx="3657600" cy="2757724"/>
          </a:xfrm>
          <a:prstGeom prst="rect">
            <a:avLst/>
          </a:prstGeom>
          <a:noFill/>
          <a:ln>
            <a:noFill/>
          </a:ln>
          <a:effectLst>
            <a:outerShdw blurRad="57150" rotWithShape="0" algn="bl" dir="5400000" dist="19050">
              <a:srgbClr val="000000">
                <a:alpha val="50000"/>
              </a:srgbClr>
            </a:outerShdw>
          </a:effectLst>
        </p:spPr>
      </p:pic>
      <p:pic>
        <p:nvPicPr>
          <p:cNvPr id="340" name="Google Shape;340;p34"/>
          <p:cNvPicPr preferRelativeResize="0"/>
          <p:nvPr/>
        </p:nvPicPr>
        <p:blipFill>
          <a:blip r:embed="rId5">
            <a:alphaModFix/>
          </a:blip>
          <a:stretch>
            <a:fillRect/>
          </a:stretch>
        </p:blipFill>
        <p:spPr>
          <a:xfrm>
            <a:off x="5018378" y="1255575"/>
            <a:ext cx="3657600" cy="275773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