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10058400" cx="7772400"/>
  <p:notesSz cx="6858000" cy="9144000"/>
  <p:embeddedFontLst>
    <p:embeddedFont>
      <p:font typeface="Inter SemiBold"/>
      <p:regular r:id="rId29"/>
      <p:bold r:id="rId30"/>
      <p:italic r:id="rId31"/>
      <p:boldItalic r:id="rId32"/>
    </p:embeddedFont>
    <p:embeddedFont>
      <p:font typeface="Halant"/>
      <p:regular r:id="rId33"/>
      <p:bold r:id="rId34"/>
    </p:embeddedFont>
    <p:embeddedFont>
      <p:font typeface="Inter"/>
      <p:regular r:id="rId35"/>
      <p:bold r:id="rId36"/>
      <p:italic r:id="rId37"/>
      <p:boldItalic r:id="rId38"/>
    </p:embeddedFont>
    <p:embeddedFont>
      <p:font typeface="Plus Jakarta Sans"/>
      <p:regular r:id="rId39"/>
      <p:bold r:id="rId40"/>
      <p:italic r:id="rId41"/>
      <p:boldItalic r:id="rId42"/>
    </p:embeddedFont>
    <p:embeddedFont>
      <p:font typeface="Plus Jakarta Sans Medium"/>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5C01808-FCDA-42C5-BBF9-2FF174C772CC}">
  <a:tblStyle styleId="{35C01808-FCDA-42C5-BBF9-2FF174C772CC}"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A10829B-536B-4E17-878B-FF3D7B4F53E3}" styleName="Table_1">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bold.fntdata"/><Relationship Id="rId20" Type="http://schemas.openxmlformats.org/officeDocument/2006/relationships/slide" Target="slides/slide14.xml"/><Relationship Id="rId42" Type="http://schemas.openxmlformats.org/officeDocument/2006/relationships/font" Target="fonts/PlusJakartaSans-boldItalic.fntdata"/><Relationship Id="rId41" Type="http://schemas.openxmlformats.org/officeDocument/2006/relationships/font" Target="fonts/PlusJakartaSans-italic.fntdata"/><Relationship Id="rId22" Type="http://schemas.openxmlformats.org/officeDocument/2006/relationships/slide" Target="slides/slide16.xml"/><Relationship Id="rId44" Type="http://schemas.openxmlformats.org/officeDocument/2006/relationships/font" Target="fonts/PlusJakartaSansMedium-bold.fntdata"/><Relationship Id="rId21" Type="http://schemas.openxmlformats.org/officeDocument/2006/relationships/slide" Target="slides/slide15.xml"/><Relationship Id="rId43" Type="http://schemas.openxmlformats.org/officeDocument/2006/relationships/font" Target="fonts/PlusJakartaSansMedium-regular.fntdata"/><Relationship Id="rId24" Type="http://schemas.openxmlformats.org/officeDocument/2006/relationships/slide" Target="slides/slide18.xml"/><Relationship Id="rId46" Type="http://schemas.openxmlformats.org/officeDocument/2006/relationships/font" Target="fonts/PlusJakartaSansMedium-boldItalic.fntdata"/><Relationship Id="rId23" Type="http://schemas.openxmlformats.org/officeDocument/2006/relationships/slide" Target="slides/slide17.xml"/><Relationship Id="rId45" Type="http://schemas.openxmlformats.org/officeDocument/2006/relationships/font" Target="fonts/PlusJakartaSans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InterSemiBold-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SemiBold-italic.fntdata"/><Relationship Id="rId30" Type="http://schemas.openxmlformats.org/officeDocument/2006/relationships/font" Target="fonts/InterSemiBold-bold.fntdata"/><Relationship Id="rId11" Type="http://schemas.openxmlformats.org/officeDocument/2006/relationships/slide" Target="slides/slide5.xml"/><Relationship Id="rId33" Type="http://schemas.openxmlformats.org/officeDocument/2006/relationships/font" Target="fonts/Halant-regular.fntdata"/><Relationship Id="rId10" Type="http://schemas.openxmlformats.org/officeDocument/2006/relationships/slide" Target="slides/slide4.xml"/><Relationship Id="rId32" Type="http://schemas.openxmlformats.org/officeDocument/2006/relationships/font" Target="fonts/InterSemiBold-boldItalic.fntdata"/><Relationship Id="rId13" Type="http://schemas.openxmlformats.org/officeDocument/2006/relationships/slide" Target="slides/slide7.xml"/><Relationship Id="rId35" Type="http://schemas.openxmlformats.org/officeDocument/2006/relationships/font" Target="fonts/Inter-regular.fntdata"/><Relationship Id="rId12" Type="http://schemas.openxmlformats.org/officeDocument/2006/relationships/slide" Target="slides/slide6.xml"/><Relationship Id="rId34" Type="http://schemas.openxmlformats.org/officeDocument/2006/relationships/font" Target="fonts/Halant-bold.fntdata"/><Relationship Id="rId15" Type="http://schemas.openxmlformats.org/officeDocument/2006/relationships/slide" Target="slides/slide9.xml"/><Relationship Id="rId37" Type="http://schemas.openxmlformats.org/officeDocument/2006/relationships/font" Target="fonts/Inter-italic.fntdata"/><Relationship Id="rId14" Type="http://schemas.openxmlformats.org/officeDocument/2006/relationships/slide" Target="slides/slide8.xml"/><Relationship Id="rId36" Type="http://schemas.openxmlformats.org/officeDocument/2006/relationships/font" Target="fonts/Inter-bold.fntdata"/><Relationship Id="rId17" Type="http://schemas.openxmlformats.org/officeDocument/2006/relationships/slide" Target="slides/slide11.xml"/><Relationship Id="rId39" Type="http://schemas.openxmlformats.org/officeDocument/2006/relationships/font" Target="fonts/PlusJakartaSans-regular.fntdata"/><Relationship Id="rId16" Type="http://schemas.openxmlformats.org/officeDocument/2006/relationships/slide" Target="slides/slide10.xml"/><Relationship Id="rId38" Type="http://schemas.openxmlformats.org/officeDocument/2006/relationships/font" Target="fonts/Inter-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37faf0ec0b_0_26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37faf0ec0b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37faf0ec0b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37faf0ec0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37faf0ec0b_0_3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37faf0ec0b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37faf0ec0b_0_4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37faf0ec0b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337faf0ec0b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337faf0ec0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337faf0ec0b_0_6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337faf0ec0b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37faf0ec0b_0_13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37faf0ec0b_0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337faf0ec0b_0_14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337faf0ec0b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37faf0ec0b_0_1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37faf0ec0b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37faf0ec0b_0_16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37faf0ec0b_0_1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37faf0ec0b_0_18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337faf0ec0b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37faf0ec0b_0_2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37faf0ec0b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337faf0ec0b_0_19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337faf0ec0b_0_1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37faf0ec0b_0_20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37faf0ec0b_0_2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337faf0ec0b_0_8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337faf0ec0b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37faf0ec0b_0_2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37faf0ec0b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37faf0ec0b_0_29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37faf0ec0b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37faf0ec0b_0_3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37faf0ec0b_0_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37faf0ec0b_0_3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37faf0ec0b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37faf0ec0b_0_3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37faf0ec0b_0_3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37faf0ec0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37faf0ec0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37faf0ec0b_0_1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337faf0ec0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23.png"/><Relationship Id="rId5"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pn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24.png"/><Relationship Id="rId5"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55" name="Google Shape;55;p1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56" name="Google Shape;56;p13"/>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57" name="Google Shape;57;p13"/>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Context- The Civilizing Mission was the belief of Europeans that they were helping to “civilize” and “improve” the lives of the non-Europeans that were perceived to be “primitive” or “backward.” They believed they had a moral obligation to do this, and used this as a way to justify imperialism under the guise of bringing enlightenment and advancement to the rest of the world.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belief in the cultural and biological “superiority” of imperial powers was supported by the racial ideologies and the misuse of science, in particular the maladaptation of Charles Darwin’s theory of evolution. This was known as Social Darwinism, which applied his concept of “survival of the fittest” to humans and justified western imperial success by claiming it was proof of those countries being more “fit.”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Japanese adhered to a similar ideology, especially in their conquest of Korea. They argued that it was their duty to bring their cultural and societal advancements to other places in Asia. The Japanese also utilized the idea of pan-Asianism to justify their imperialism as a way of liberating other Asian countries from western rule.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58" name="Google Shape;58;p1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59" name="Google Shape;59;p1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60" name="Google Shape;60;p13"/>
          <p:cNvGraphicFramePr/>
          <p:nvPr/>
        </p:nvGraphicFramePr>
        <p:xfrm>
          <a:off x="469041" y="49814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The White Man’s Burden by Rudyard Kipling, British Imperialist and Author, 1899</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Send forth the best ye breed--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 bind your sons to exile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serve your captives' need;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wait in heavy harness,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fluttered folk and wild--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Your new-caught, sullen peoples,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Half-devil and half-child.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patience to abide,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veil the threat of terror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check the show of pride;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By open speech and simple,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hundred times made plain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seek another's profit,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work another's gain.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8" name="Shape 168"/>
        <p:cNvGrpSpPr/>
        <p:nvPr/>
      </p:nvGrpSpPr>
      <p:grpSpPr>
        <a:xfrm>
          <a:off x="0" y="0"/>
          <a:ext cx="0" cy="0"/>
          <a:chOff x="0" y="0"/>
          <a:chExt cx="0" cy="0"/>
        </a:xfrm>
      </p:grpSpPr>
      <p:sp>
        <p:nvSpPr>
          <p:cNvPr id="169" name="Google Shape;169;p22"/>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70" name="Google Shape;170;p22"/>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71" name="Google Shape;171;p22"/>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72" name="Google Shape;172;p22"/>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73" name="Google Shape;173;p22"/>
          <p:cNvGraphicFramePr/>
          <p:nvPr/>
        </p:nvGraphicFramePr>
        <p:xfrm>
          <a:off x="5463466" y="2085835"/>
          <a:ext cx="3000000" cy="3000000"/>
        </p:xfrm>
        <a:graphic>
          <a:graphicData uri="http://schemas.openxmlformats.org/drawingml/2006/table">
            <a:tbl>
              <a:tblPr>
                <a:noFill/>
                <a:tableStyleId>{35C01808-FCDA-42C5-BBF9-2FF174C772CC}</a:tableStyleId>
              </a:tblPr>
              <a:tblGrid>
                <a:gridCol w="610150"/>
                <a:gridCol w="447450"/>
                <a:gridCol w="78230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Sambourne, Linley, “In the Rubber Coils,” </a:t>
                      </a:r>
                      <a:r>
                        <a:rPr i="1" lang="en" sz="1200">
                          <a:solidFill>
                            <a:schemeClr val="dk1"/>
                          </a:solidFill>
                          <a:latin typeface="Halant"/>
                          <a:ea typeface="Halant"/>
                          <a:cs typeface="Halant"/>
                          <a:sym typeface="Halant"/>
                        </a:rPr>
                        <a:t>Punch Magazine, </a:t>
                      </a:r>
                      <a:r>
                        <a:rPr lang="en" sz="1200">
                          <a:solidFill>
                            <a:schemeClr val="dk1"/>
                          </a:solidFill>
                          <a:latin typeface="Halant"/>
                          <a:ea typeface="Halant"/>
                          <a:cs typeface="Halant"/>
                          <a:sym typeface="Halant"/>
                        </a:rPr>
                        <a:t>1906.</a:t>
                      </a: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One of the Congo’s most important exports was rubber, which was in high demand for the new technologies of the industrial revolution.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cartoon features King Leopold II, the king of Belgium who privately owned the “Congo Free State,” as a snake made of rubber wrapped around a Congolese man.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74" name="Google Shape;174;p2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75" name="Google Shape;175;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6" name="Google Shape;176;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77" name="Google Shape;177;p22"/>
          <p:cNvPicPr preferRelativeResize="0"/>
          <p:nvPr/>
        </p:nvPicPr>
        <p:blipFill>
          <a:blip r:embed="rId5">
            <a:alphaModFix/>
          </a:blip>
          <a:stretch>
            <a:fillRect/>
          </a:stretch>
        </p:blipFill>
        <p:spPr>
          <a:xfrm>
            <a:off x="216275" y="2085837"/>
            <a:ext cx="5152049" cy="68693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1" name="Shape 181"/>
        <p:cNvGrpSpPr/>
        <p:nvPr/>
      </p:nvGrpSpPr>
      <p:grpSpPr>
        <a:xfrm>
          <a:off x="0" y="0"/>
          <a:ext cx="0" cy="0"/>
          <a:chOff x="0" y="0"/>
          <a:chExt cx="0" cy="0"/>
        </a:xfrm>
      </p:grpSpPr>
      <p:sp>
        <p:nvSpPr>
          <p:cNvPr id="182" name="Google Shape;182;p23"/>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83" name="Google Shape;183;p23"/>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84" name="Google Shape;184;p23"/>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85" name="Google Shape;185;p23"/>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86" name="Google Shape;186;p23"/>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4: Excerpt from “The Old People and the New Government” by Komatsu Midori, director of Foreign Affairs for the Japanese Government in Korea, 1912.</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*Chosen is the name used for Korea based on their previous dynasty</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 it is not unreasonable to conclude that the Japanese and Korean peoples formed for a long time one and the same nation. The recent annexation of Korea by Japan is therefore not the incorporation of two different countries inhabited by different races, but, it may rather be said to be the reunion of two sections of the one and same nation….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developing the industry of an infantile nation, it is advisable to begin the work by undertaking the improvement of the agricultural industry, and this has been diligently carried on since Japan assumed the protectorate of the Korean Empire….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wonderful new machinery, the command of new powers of steam and electricity, have produced a new era in Japan, bringing about a remarkable change not only in political and material conditions but also in the moral and intellectual spheres. In a territory like Chosen*... of great obstacles to personal travel and the transportation of commodities…. farmers cannot be blamed for their reluctance to raise abundant crops by adopting imposed agricultural methods…. The same or rather more difficulty would be experienced in the trade of not a few manufactured articles as well as heavy minerals such a coal, copper, iron, and graphite. This accounts for the inactivity of not only agriculture but also of industry and commerce, except in places along the existing railways and the sea coast.</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87" name="Google Shape;187;p23"/>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88" name="Google Shape;188;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9" name="Google Shape;189;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3" name="Shape 193"/>
        <p:cNvGrpSpPr/>
        <p:nvPr/>
      </p:nvGrpSpPr>
      <p:grpSpPr>
        <a:xfrm>
          <a:off x="0" y="0"/>
          <a:ext cx="0" cy="0"/>
          <a:chOff x="0" y="0"/>
          <a:chExt cx="0" cy="0"/>
        </a:xfrm>
      </p:grpSpPr>
      <p:sp>
        <p:nvSpPr>
          <p:cNvPr id="194" name="Google Shape;194;p2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95" name="Google Shape;195;p2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96" name="Google Shape;196;p24"/>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97" name="Google Shape;197;p24"/>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98" name="Google Shape;198;p24"/>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Ross, Corey. “The Tin Frontier: Mining, Empire, and Environment in Southeast Asia, 1870s–1930s.” </a:t>
                      </a:r>
                      <a:r>
                        <a:rPr i="1" lang="en" sz="1200">
                          <a:solidFill>
                            <a:schemeClr val="dk1"/>
                          </a:solidFill>
                          <a:latin typeface="Halant"/>
                          <a:ea typeface="Halant"/>
                          <a:cs typeface="Halant"/>
                          <a:sym typeface="Halant"/>
                        </a:rPr>
                        <a:t>Environmental History 19</a:t>
                      </a:r>
                      <a:r>
                        <a:rPr lang="en" sz="1200">
                          <a:solidFill>
                            <a:schemeClr val="dk1"/>
                          </a:solidFill>
                          <a:latin typeface="Halant"/>
                          <a:ea typeface="Halant"/>
                          <a:cs typeface="Halant"/>
                          <a:sym typeface="Halant"/>
                        </a:rPr>
                        <a:t>, no. 3 (2014): 454–79. http://www.jstor.org/stable/24690599.</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Tin was, then, quite literally a key element in the expansion of Europe's industrial empire into the tropical world. Few other metals were so integral to the web of industrialization and mass consumption yet so reliant on trade from tropical territories—above all the western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foothills of the Malaysian peninsula and the "tin isles" off the southeast coast of Sumatra. These areas witnessed an explosion of tin production after the 1860s, and together accounted for over two-thirds of world supplies by the turn of the century. Here, as in many other parts of the world, the quest for mineral resources was one of the chief incentives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behind territorial conquest. It was also one of the dirtiest and most labor-intensive of economic activities, bringing major social and environmental upheaval in its wake….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twin deployment of financial and intellectual capital powerfully reshaped landscapes,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socioeconomic relations, cultural norms, and forms of political rule throughout Europe's colonies. In Southeast Asia as elsewhere, technology represented not just a "tool" of empire but a broader mode of empire—one in which large-scale environmental transformation was not a by-product but an integral part….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an ideological context in which a people's level of "civilization" was largely defined by its mastery of the biophysical environment, the ability to harness nature's bounty was as much a measure of a society's fitness to rule as it was a source of material wealth. During the heyday of colonial rule, Europe's industrial prowess simultaneously permitted and served to justify its global preeminence….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Perceptions of the "waste" or "inefficient plunder" of resources in Europe's tropical colonies both promoted and served to legitimate European dominance. Viewed in this light, efforts to mechanize the tin industry reflected not only commercial imperatives but also the colonial ideology of the right, even duty, of Europeans to spread their mastery of nature to benighted parts of the world…..</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99" name="Google Shape;199;p24"/>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00" name="Google Shape;200;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01" name="Google Shape;201;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5" name="Shape 205"/>
        <p:cNvGrpSpPr/>
        <p:nvPr/>
      </p:nvGrpSpPr>
      <p:grpSpPr>
        <a:xfrm>
          <a:off x="0" y="0"/>
          <a:ext cx="0" cy="0"/>
          <a:chOff x="0" y="0"/>
          <a:chExt cx="0" cy="0"/>
        </a:xfrm>
      </p:grpSpPr>
      <p:sp>
        <p:nvSpPr>
          <p:cNvPr id="206" name="Google Shape;206;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07" name="Google Shape;207;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08" name="Google Shape;208;p2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209" name="Google Shape;209;p2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10" name="Google Shape;210;p25"/>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Narrative of an Expedition into the Interior of Africa, by the River Niger, 1837.</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this text demonstrate the significance of the industrial revolution as a key cause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It points out the need for more resources to fuel the industrial process, including palm oil and ivory, while also making clear the benefits of having access to new markets for the goods produced by </a:t>
                      </a:r>
                      <a:r>
                        <a:rPr b="1" lang="en" sz="1200">
                          <a:solidFill>
                            <a:srgbClr val="E95C3D"/>
                          </a:solidFill>
                          <a:latin typeface="Inter"/>
                          <a:ea typeface="Inter"/>
                          <a:cs typeface="Inter"/>
                          <a:sym typeface="Inter"/>
                        </a:rPr>
                        <a:t>industrialization</a:t>
                      </a:r>
                      <a:r>
                        <a:rPr b="1" lang="en" sz="1200">
                          <a:solidFill>
                            <a:srgbClr val="E95C3D"/>
                          </a:solidFill>
                          <a:latin typeface="Inter"/>
                          <a:ea typeface="Inter"/>
                          <a:cs typeface="Inter"/>
                          <a:sym typeface="Inter"/>
                        </a:rPr>
                        <a: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Bringing fruit out to loading platform, Puerto Castilla, Honduras, ca. 1920.</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Based on this image and context, why do you think monetary gain was so important as a cause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Economic powers such as the United Fruit Company had significant control over the economy of Central American states, who often depended largely on the export of a few specific resources. This economic power even gave these companies political influence; however, there was not an intention to settle in the region- rather, these companies wanted to take advantage of resources and inexpensive labor.</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“Banana republic” is now considered to be a derogatory term.</a:t>
                      </a:r>
                      <a:r>
                        <a:rPr lang="en" sz="1200">
                          <a:solidFill>
                            <a:schemeClr val="dk1"/>
                          </a:solidFill>
                          <a:latin typeface="Inter"/>
                          <a:ea typeface="Inter"/>
                          <a:cs typeface="Inter"/>
                          <a:sym typeface="Inter"/>
                        </a:rPr>
                        <a:t> W</a:t>
                      </a:r>
                      <a:r>
                        <a:rPr lang="en" sz="1200">
                          <a:solidFill>
                            <a:schemeClr val="dk1"/>
                          </a:solidFill>
                          <a:latin typeface="Inter"/>
                          <a:ea typeface="Inter"/>
                          <a:cs typeface="Inter"/>
                          <a:sym typeface="Inter"/>
                        </a:rPr>
                        <a:t>hy do you think this term is problematic?</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This term promotes the idea that these countries and peoples depended solely on the west for their economy, thus eliminating the agency of local populations who also played a key role in the economy in ways far beyond the plantation-esque economies.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Political Cartoon, “In the Rubber Coils.”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this image explain the motivations of economic imperialism on the imperialist powers (in this case King Leopold II of Belgium)?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It demonstrates that rubber was one of the main reasons the Belgium imperialized the Congo; King Leopold is portrayed as a snake made of rubber, demonstrating the power that the rubber industry gave to him.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this image explain the impact of economic imperialism on the indigenous populations of imperialized states (in this case the Congo)?</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It shows the economic imperialism of the Congo as </a:t>
                      </a:r>
                      <a:r>
                        <a:rPr b="1" lang="en" sz="1200">
                          <a:solidFill>
                            <a:srgbClr val="E95C3D"/>
                          </a:solidFill>
                          <a:latin typeface="Inter"/>
                          <a:ea typeface="Inter"/>
                          <a:cs typeface="Inter"/>
                          <a:sym typeface="Inter"/>
                        </a:rPr>
                        <a:t>highly</a:t>
                      </a:r>
                      <a:r>
                        <a:rPr b="1" lang="en" sz="1200">
                          <a:solidFill>
                            <a:srgbClr val="E95C3D"/>
                          </a:solidFill>
                          <a:latin typeface="Inter"/>
                          <a:ea typeface="Inter"/>
                          <a:cs typeface="Inter"/>
                          <a:sym typeface="Inter"/>
                        </a:rPr>
                        <a:t> restrictive and deadly to the Congolese people, as the man is being killed by the very resource he helped supply.</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“The Old People and the New Government.”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 the Japanese justify their imperialism of the Koreans in this document?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Japanese use the idea of helping to advance the “industry of an infantile nation,” claiming that since they adopted new technologies and industrialization methods in Japan they were now qualified to bring the same to Korea, who was unable to advance on their own.</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“The Tin Frontier: Mining, Empire, and Environment in Southeast Asia, 1870s–1930s.”</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 the motivations and justifications of economy and race connect in relation to tin mining in Southeast Asia?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Tin mining was key to the success of industrialization in Europe. The Europeans believed that one’s level of “</a:t>
                      </a:r>
                      <a:r>
                        <a:rPr b="1" lang="en" sz="1200">
                          <a:solidFill>
                            <a:srgbClr val="E95C3D"/>
                          </a:solidFill>
                          <a:latin typeface="Inter"/>
                          <a:ea typeface="Inter"/>
                          <a:cs typeface="Inter"/>
                          <a:sym typeface="Inter"/>
                        </a:rPr>
                        <a:t>civilization</a:t>
                      </a:r>
                      <a:r>
                        <a:rPr b="1" lang="en" sz="1200">
                          <a:solidFill>
                            <a:srgbClr val="E95C3D"/>
                          </a:solidFill>
                          <a:latin typeface="Inter"/>
                          <a:ea typeface="Inter"/>
                          <a:cs typeface="Inter"/>
                          <a:sym typeface="Inter"/>
                        </a:rPr>
                        <a:t>” was tied to how easily they </a:t>
                      </a:r>
                      <a:r>
                        <a:rPr b="1" lang="en" sz="1200">
                          <a:solidFill>
                            <a:srgbClr val="E95C3D"/>
                          </a:solidFill>
                          <a:latin typeface="Inter"/>
                          <a:ea typeface="Inter"/>
                          <a:cs typeface="Inter"/>
                          <a:sym typeface="Inter"/>
                        </a:rPr>
                        <a:t>could manipulate the physical environment for their own gain. Thus, the “superior” methods of European extraction of tin was a way to further prove their racial “superiority” to the Southeast Asian populations. </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11" name="Google Shape;211;p25"/>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12" name="Google Shape;212;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13" name="Google Shape;213;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17" name="Shape 217"/>
        <p:cNvGrpSpPr/>
        <p:nvPr/>
      </p:nvGrpSpPr>
      <p:grpSpPr>
        <a:xfrm>
          <a:off x="0" y="0"/>
          <a:ext cx="0" cy="0"/>
          <a:chOff x="0" y="0"/>
          <a:chExt cx="0" cy="0"/>
        </a:xfrm>
      </p:grpSpPr>
      <p:sp>
        <p:nvSpPr>
          <p:cNvPr id="218" name="Google Shape;218;p26"/>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219" name="Google Shape;219;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20" name="Google Shape;220;p26"/>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21" name="Google Shape;221;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22" name="Google Shape;222;p26"/>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23" name="Google Shape;223;p26"/>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224" name="Google Shape;224;p26"/>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and Justifications of Imperialism</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225" name="Google Shape;225;p26"/>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a:t>
            </a:r>
            <a:r>
              <a:rPr b="1" lang="en" sz="1300">
                <a:solidFill>
                  <a:srgbClr val="E95C3D"/>
                </a:solidFill>
                <a:latin typeface="Inter"/>
                <a:ea typeface="Inter"/>
                <a:cs typeface="Inter"/>
                <a:sym typeface="Inter"/>
              </a:rPr>
              <a:t>Economic Gains</a:t>
            </a:r>
            <a:r>
              <a:rPr b="1" lang="en" sz="1300">
                <a:latin typeface="Inter"/>
                <a:ea typeface="Inter"/>
                <a:cs typeface="Inter"/>
                <a:sym typeface="Inter"/>
              </a:rPr>
              <a:t>.</a:t>
            </a:r>
            <a:endParaRPr b="1" sz="1300">
              <a:latin typeface="Inter"/>
              <a:ea typeface="Inter"/>
              <a:cs typeface="Inter"/>
              <a:sym typeface="Inter"/>
            </a:endParaRPr>
          </a:p>
        </p:txBody>
      </p:sp>
      <p:pic>
        <p:nvPicPr>
          <p:cNvPr id="226" name="Google Shape;226;p26"/>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227" name="Google Shape;227;p26"/>
          <p:cNvGraphicFramePr/>
          <p:nvPr/>
        </p:nvGraphicFramePr>
        <p:xfrm>
          <a:off x="469250" y="4116400"/>
          <a:ext cx="3000000" cy="3000000"/>
        </p:xfrm>
        <a:graphic>
          <a:graphicData uri="http://schemas.openxmlformats.org/drawingml/2006/table">
            <a:tbl>
              <a:tblPr>
                <a:noFill/>
                <a:tableStyleId>{9A10829B-536B-4E17-878B-FF3D7B4F53E3}</a:tableStyleId>
              </a:tblPr>
              <a:tblGrid>
                <a:gridCol w="3417150"/>
                <a:gridCol w="3417150"/>
              </a:tblGrid>
              <a:tr h="412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446325">
                <a:tc>
                  <a:txBody>
                    <a:bodyPr/>
                    <a:lstStyle/>
                    <a:p>
                      <a:pPr indent="0" lvl="0" marL="0" rtl="0" algn="l">
                        <a:spcBef>
                          <a:spcPts val="0"/>
                        </a:spcBef>
                        <a:spcAft>
                          <a:spcPts val="0"/>
                        </a:spcAft>
                        <a:buNone/>
                      </a:pPr>
                      <a:r>
                        <a:rPr b="1" lang="en" sz="900">
                          <a:solidFill>
                            <a:srgbClr val="E95C3D"/>
                          </a:solidFill>
                          <a:latin typeface="Inter"/>
                          <a:ea typeface="Inter"/>
                          <a:cs typeface="Inter"/>
                          <a:sym typeface="Inter"/>
                        </a:rPr>
                        <a:t>“Tin was, then, quite literally a key element in the expansion of Europe's industrial empire into the tropical world. Few other metals were so integral to the web of industrialization and mass consumption yet so reliant on trade from tropical territories….the quest for mineral resources was one of the chief incentives</a:t>
                      </a:r>
                      <a:endParaRPr b="1" sz="900">
                        <a:solidFill>
                          <a:srgbClr val="E95C3D"/>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behind territorial conquest.”</a:t>
                      </a:r>
                      <a:endParaRPr sz="7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“The Tin Frontier”</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 increase in the consumption of palm-oil in this country, the gradual decline in the supply of ivory… stimulated the merchant to the discovery of new and unrestricted markets…”</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i="1" lang="en" sz="900">
                          <a:solidFill>
                            <a:srgbClr val="E95C3D"/>
                          </a:solidFill>
                          <a:latin typeface="Inter"/>
                          <a:ea typeface="Inter"/>
                          <a:cs typeface="Inter"/>
                          <a:sym typeface="Inter"/>
                        </a:rPr>
                        <a:t>Narrative of an Expedition into the Interior of Africa, by the River Niger</a:t>
                      </a:r>
                      <a:endParaRPr b="1" i="1" sz="900">
                        <a:solidFill>
                          <a:srgbClr val="E95C3D"/>
                        </a:solidFill>
                        <a:latin typeface="Inter"/>
                        <a:ea typeface="Inter"/>
                        <a:cs typeface="Inter"/>
                        <a:sym typeface="Inter"/>
                      </a:endParaRPr>
                    </a:p>
                  </a:txBody>
                  <a:tcPr marT="91425" marB="91425" marR="91425" marL="91425"/>
                </a:tc>
              </a:tr>
              <a:tr h="960875">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This quote emphasizes that the acquisition of </a:t>
                      </a:r>
                      <a:r>
                        <a:rPr b="1" lang="en" sz="900">
                          <a:solidFill>
                            <a:srgbClr val="E95C3D"/>
                          </a:solidFill>
                          <a:latin typeface="Inter"/>
                          <a:ea typeface="Inter"/>
                          <a:cs typeface="Inter"/>
                          <a:sym typeface="Inter"/>
                        </a:rPr>
                        <a:t>resources</a:t>
                      </a:r>
                      <a:r>
                        <a:rPr b="1" lang="en" sz="900">
                          <a:solidFill>
                            <a:srgbClr val="E95C3D"/>
                          </a:solidFill>
                          <a:latin typeface="Inter"/>
                          <a:ea typeface="Inter"/>
                          <a:cs typeface="Inter"/>
                          <a:sym typeface="Inter"/>
                        </a:rPr>
                        <a:t> critical to the success of mass industry (in this case tin) was a main incentive of imperial conquest.</a:t>
                      </a:r>
                      <a:endParaRPr b="1" sz="900">
                        <a:solidFill>
                          <a:srgbClr val="E95C3D"/>
                        </a:solidFill>
                        <a:latin typeface="Inter"/>
                        <a:ea typeface="Inter"/>
                        <a:cs typeface="Inter"/>
                        <a:sym typeface="Inter"/>
                      </a:endParaRPr>
                    </a:p>
                    <a:p>
                      <a:pPr indent="0" lvl="0" marL="0" rtl="0" algn="l">
                        <a:spcBef>
                          <a:spcPts val="0"/>
                        </a:spcBef>
                        <a:spcAft>
                          <a:spcPts val="0"/>
                        </a:spcAft>
                        <a:buNone/>
                      </a:pPr>
                      <a:r>
                        <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It highlights the idea that not only were the Europeans focused on expanding into central Africa for the extraction of natural resources, but also to gain access to new markets.</a:t>
                      </a:r>
                      <a:endParaRPr b="1">
                        <a:latin typeface="Inter"/>
                        <a:ea typeface="Inter"/>
                        <a:cs typeface="Inter"/>
                        <a:sym typeface="Inter"/>
                      </a:endParaRPr>
                    </a:p>
                  </a:txBody>
                  <a:tcPr marT="91425" marB="91425" marR="91425" marL="91425"/>
                </a:tc>
              </a:tr>
            </a:tbl>
          </a:graphicData>
        </a:graphic>
      </p:graphicFrame>
      <p:sp>
        <p:nvSpPr>
          <p:cNvPr id="228" name="Google Shape;228;p26"/>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29" name="Google Shape;229;p26"/>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States were not the only ones involved in </a:t>
            </a:r>
            <a:r>
              <a:rPr b="1" lang="en" sz="900">
                <a:solidFill>
                  <a:srgbClr val="E95C3D"/>
                </a:solidFill>
                <a:latin typeface="Inter"/>
                <a:ea typeface="Inter"/>
                <a:cs typeface="Inter"/>
                <a:sym typeface="Inter"/>
              </a:rPr>
              <a:t>economic</a:t>
            </a:r>
            <a:r>
              <a:rPr b="1" lang="en" sz="900">
                <a:solidFill>
                  <a:srgbClr val="E95C3D"/>
                </a:solidFill>
                <a:latin typeface="Inter"/>
                <a:ea typeface="Inter"/>
                <a:cs typeface="Inter"/>
                <a:sym typeface="Inter"/>
              </a:rPr>
              <a:t> imperialism; western companies like the United Fruit Company played a key role in imperialism through economic power and control.</a:t>
            </a:r>
            <a:endParaRPr b="1" sz="900">
              <a:solidFill>
                <a:srgbClr val="E95C3D"/>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Rubber was an important resource acquired in the Belgian Congo that gave significant power to King Leopold II, who personally owned the state. At the same time, it was detrimental to the Congolese, demonstrating that the Europeans were more concerned with their own economic gain than the benefit of the native peoples.</a:t>
            </a:r>
            <a:endParaRPr b="1" sz="900">
              <a:solidFill>
                <a:srgbClr val="E95C3D"/>
              </a:solidFill>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The Japanese felt they had a responsibility to help </a:t>
            </a:r>
            <a:r>
              <a:rPr b="1" lang="en" sz="900">
                <a:solidFill>
                  <a:srgbClr val="E95C3D"/>
                </a:solidFill>
                <a:latin typeface="Inter"/>
                <a:ea typeface="Inter"/>
                <a:cs typeface="Inter"/>
                <a:sym typeface="Inter"/>
              </a:rPr>
              <a:t>advance</a:t>
            </a:r>
            <a:r>
              <a:rPr b="1" lang="en" sz="900">
                <a:solidFill>
                  <a:srgbClr val="E95C3D"/>
                </a:solidFill>
                <a:latin typeface="Inter"/>
                <a:ea typeface="Inter"/>
                <a:cs typeface="Inter"/>
                <a:sym typeface="Inter"/>
              </a:rPr>
              <a:t> the industry of Korea to the standards the Japanese recently acquired after the Meiji Restoration.</a:t>
            </a:r>
            <a:endParaRPr b="1" sz="900">
              <a:solidFill>
                <a:srgbClr val="E95C3D"/>
              </a:solidFill>
              <a:latin typeface="Inter"/>
              <a:ea typeface="Inter"/>
              <a:cs typeface="Inter"/>
              <a:sym typeface="Inter"/>
            </a:endParaRPr>
          </a:p>
        </p:txBody>
      </p:sp>
      <p:sp>
        <p:nvSpPr>
          <p:cNvPr id="230" name="Google Shape;230;p26"/>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Racial “superiority”- evident in the Japanese perspective of the Koreans, as well as the justifications of expanding methods of tin mining into Southeast Asia for western consumption</a:t>
            </a:r>
            <a:endParaRPr b="1" sz="1100">
              <a:solidFill>
                <a:srgbClr val="E95C3D"/>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Political Power- evident in the King Leopold represented as having control over the Congo</a:t>
            </a:r>
            <a:endParaRPr b="1" sz="1100">
              <a:solidFill>
                <a:srgbClr val="E95C3D"/>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Nationalism- evident in the excerpt of </a:t>
            </a:r>
            <a:r>
              <a:rPr b="1" i="1" lang="en" sz="1100">
                <a:solidFill>
                  <a:srgbClr val="E95C3D"/>
                </a:solidFill>
                <a:latin typeface="Inter"/>
                <a:ea typeface="Inter"/>
                <a:cs typeface="Inter"/>
                <a:sym typeface="Inter"/>
              </a:rPr>
              <a:t>Narrative of an Expedition into the Interior of Africa</a:t>
            </a:r>
            <a:r>
              <a:rPr b="1" lang="en" sz="1100">
                <a:solidFill>
                  <a:srgbClr val="E95C3D"/>
                </a:solidFill>
                <a:latin typeface="Inter"/>
                <a:ea typeface="Inter"/>
                <a:cs typeface="Inter"/>
                <a:sym typeface="Inter"/>
              </a:rPr>
              <a:t> when it references the youth seeking adventure and novelty in Africa</a:t>
            </a:r>
            <a:endParaRPr b="1" sz="1100">
              <a:solidFill>
                <a:srgbClr val="E95C3D"/>
              </a:solidFill>
              <a:latin typeface="Inter"/>
              <a:ea typeface="Inter"/>
              <a:cs typeface="Inter"/>
              <a:sym typeface="Inte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34" name="Shape 234"/>
        <p:cNvGrpSpPr/>
        <p:nvPr/>
      </p:nvGrpSpPr>
      <p:grpSpPr>
        <a:xfrm>
          <a:off x="0" y="0"/>
          <a:ext cx="0" cy="0"/>
          <a:chOff x="0" y="0"/>
          <a:chExt cx="0" cy="0"/>
        </a:xfrm>
      </p:grpSpPr>
      <p:sp>
        <p:nvSpPr>
          <p:cNvPr id="235" name="Google Shape;235;p27"/>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236" name="Google Shape;236;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37" name="Google Shape;237;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238" name="Google Shape;238;p27"/>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Context- European nationalism fueled a competition for the largest empire. The British were hurt after losing their American colonies, and needed a way to recover and acquire new territory to settle. The French were defeated by the Prussians in the Franco-Prussian War (1870-1871) and wanted to regain their pride by expanding their empire overseas. Italy and Germany were newly unified states (Italy in 1861 and Germany in 1871), so they needed to expand their empires for both economic purposes and to prove themselves to the older European states.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Japanese were also exceedingly nationalistic, which spurred their expansion into Korea and China. They utilized the idea of Pan-Asianism, which emphasized the idea that Asians had a shared heritage and culture, and vehemently opposed western imperialism of Asia. In the process, however, they depending on the significance of Japan as a superior state to the rest of Asia, which was therefore their justification for expanding into other parts of Asia.</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239" name="Google Shape;239;p2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40" name="Google Shape;240;p2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41" name="Google Shape;241;p27"/>
          <p:cNvGraphicFramePr/>
          <p:nvPr/>
        </p:nvGraphicFramePr>
        <p:xfrm>
          <a:off x="469041" y="46004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Excerpt from Jules Ferry’s "Speech Before the French Chamber of Deputies”, March 28, 1884.</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Ferry was the prime minister of France twice during the 1880s, and was known for expanding the French colonial empire.</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say that French colonial policy, the policy of colonial expansion, the policy that has taken us under the Empire, to Saigon, to Indochina [Vietnam], that has led us to Tunisia, to Madagascar-I say that this policy of colonial expansion was inspired by... the fact that a navy such as ours cannot do without safe harbors, defenses, supply centers on the high seas .... Are you unaware of this? Look at a map of the world.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Gentlemen, these are considerations that merit the full attention of patriots. The conditions of naval warfare have greatly changed .... At present, as you know, a warship, however perfect its design, cannot carry more than two weeks' supply of coal; and a vessel without coal is a wreck on the high seas, abandoned to the first occupier. Hence the need to have places of supply, shelters, ports for defense and provisioning.... And that is why we needed Tunisia; that is why we needed Saigon and Indochina; that is why we need Madagascar... and why we shall never leave them! ... Gentlemen, in Europe such as it is today, in this competition of the many rivals we see rising up around us, some by military or naval improvements, others by the prodigious development of a constantly growing population; in a Europe, or rather in a universe thus constituted, a policy of withdrawal or abstention is simply the high road to decadence! In our time nations are great only through the activity they deploy; it is not by spreading the peaceable light of their institutions ... that they are great, in the present day.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45" name="Shape 245"/>
        <p:cNvGrpSpPr/>
        <p:nvPr/>
      </p:nvGrpSpPr>
      <p:grpSpPr>
        <a:xfrm>
          <a:off x="0" y="0"/>
          <a:ext cx="0" cy="0"/>
          <a:chOff x="0" y="0"/>
          <a:chExt cx="0" cy="0"/>
        </a:xfrm>
      </p:grpSpPr>
      <p:sp>
        <p:nvSpPr>
          <p:cNvPr id="246" name="Google Shape;246;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47" name="Google Shape;247;p2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48" name="Google Shape;248;p28"/>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49" name="Google Shape;249;p28"/>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50" name="Google Shape;250;p28"/>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Rhodes, Cecil, “Confession of Faith,” 1877.</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Cecil Rhodes was a British businessman and politician who was also a key figure of British imperialism in the 19th century. He believed fiercely in the superiority of the British race, and many attribute the development of racist policies that resulted in apartheid in South Africa to him. One of his main goals was to create a railroad that connected Cairo, Egypt, to Cape Town, South Africa, although this was never completed.</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 have felt that at the present day we are actually limiting our children and perhaps bringing into the world half the human beings we might owing to the lack of country for them to inhabit that if we had retained America there would at this moment be millions more of English living. I contend that we are the finest race in the world and that the more of the world we inhabit the better it is for the human race. Just fancy those parts that are at present inhabited by the most despicable specimens of human beings what an alteration there would be if they were brought under Anglo-Saxon influence, look again at the extra employment a new country added to our dominions gives. I contend that every acre added to our territory means in the future birth to some more of the English race who otherwise would not be brought into existence. Added to this the absorption of the greater portion of the world under our rule simply means the end of all wars, at this moment had we not lost America I believe we could have stopped the Russian-Turkish war by merely refusing money and supplies…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idea gleaming and dancing before ones eyes like a will-of-the-wisp at last frames itself into a plan. Why should we not form a secret society with but one object the furtherance of the British Empire and the bringing of the whole uncivilised world under British rule for the recovery of the United States for the making the Anglo-Saxon race but one Empire….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We learn from having lost to cling to what we possess. We know the size of the world we know the total extent. Africa is still lying ready for us it is our duty to take it. It is our duty to seize every opportunity of acquiring more territory and we should keep this one idea steadily before our eyes that more territory simply means more of the Anglo-Saxon race more of the best the most human, most honourable race the world possesses.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51" name="Google Shape;251;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52" name="Google Shape;252;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53" name="Google Shape;253;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57" name="Shape 257"/>
        <p:cNvGrpSpPr/>
        <p:nvPr/>
      </p:nvGrpSpPr>
      <p:grpSpPr>
        <a:xfrm>
          <a:off x="0" y="0"/>
          <a:ext cx="0" cy="0"/>
          <a:chOff x="0" y="0"/>
          <a:chExt cx="0" cy="0"/>
        </a:xfrm>
      </p:grpSpPr>
      <p:sp>
        <p:nvSpPr>
          <p:cNvPr id="258" name="Google Shape;258;p2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59" name="Google Shape;259;p2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60" name="Google Shape;260;p29"/>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61" name="Google Shape;261;p29"/>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62" name="Google Shape;262;p29"/>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a:t>
                      </a:r>
                      <a:r>
                        <a:rPr i="1" lang="en" sz="1200">
                          <a:solidFill>
                            <a:schemeClr val="dk1"/>
                          </a:solidFill>
                          <a:latin typeface="Halant"/>
                          <a:ea typeface="Halant"/>
                          <a:cs typeface="Halant"/>
                          <a:sym typeface="Halant"/>
                        </a:rPr>
                        <a:t>The “Daily Mail” commercial map of Africa : the Cape-Town to Cairo route. </a:t>
                      </a:r>
                      <a:r>
                        <a:rPr lang="en" sz="1200">
                          <a:solidFill>
                            <a:schemeClr val="dk1"/>
                          </a:solidFill>
                          <a:latin typeface="Halant"/>
                          <a:ea typeface="Halant"/>
                          <a:cs typeface="Halant"/>
                          <a:sym typeface="Halant"/>
                        </a:rPr>
                        <a:t>George Philip &amp; Son, [1898]. Geography and Map Division. Library of Congress.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63" name="Google Shape;263;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64" name="Google Shape;264;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65" name="Google Shape;265;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66" name="Google Shape;266;p29"/>
          <p:cNvPicPr preferRelativeResize="0"/>
          <p:nvPr/>
        </p:nvPicPr>
        <p:blipFill>
          <a:blip r:embed="rId5">
            <a:alphaModFix/>
          </a:blip>
          <a:stretch>
            <a:fillRect/>
          </a:stretch>
        </p:blipFill>
        <p:spPr>
          <a:xfrm>
            <a:off x="901975" y="2800862"/>
            <a:ext cx="5985700" cy="66787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70" name="Shape 270"/>
        <p:cNvGrpSpPr/>
        <p:nvPr/>
      </p:nvGrpSpPr>
      <p:grpSpPr>
        <a:xfrm>
          <a:off x="0" y="0"/>
          <a:ext cx="0" cy="0"/>
          <a:chOff x="0" y="0"/>
          <a:chExt cx="0" cy="0"/>
        </a:xfrm>
      </p:grpSpPr>
      <p:sp>
        <p:nvSpPr>
          <p:cNvPr id="271" name="Google Shape;271;p3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72" name="Google Shape;272;p30"/>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73" name="Google Shape;273;p30"/>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74" name="Google Shape;274;p30"/>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75" name="Google Shape;275;p30"/>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4: </a:t>
                      </a:r>
                      <a:r>
                        <a:rPr i="1" lang="en" sz="1200">
                          <a:solidFill>
                            <a:schemeClr val="dk1"/>
                          </a:solidFill>
                          <a:latin typeface="Halant"/>
                          <a:ea typeface="Halant"/>
                          <a:cs typeface="Halant"/>
                          <a:sym typeface="Halant"/>
                        </a:rPr>
                        <a:t>A postcard from 1920 portraying the Japanese empire as a geographically far-flung, diverse assemblage of peoples and places. East Asia Image Collection, Lafayette College [ip1567] [Commemorating the First National Census October 1, 1920]</a:t>
                      </a:r>
                      <a:endParaRPr i="1"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Description of Postcard from Lafayette College’s East Asia Image Collection: The card [below], from 1920, emphasizes the geographical reach and ethnic diversity of “Dai Nihon Teikoku” (Great Japanese Empire) by showing all areas under Japanese administration as “red” territories surrounded by peoples in a variety of folk costumes.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76" name="Google Shape;276;p30"/>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77" name="Google Shape;277;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78" name="Google Shape;278;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79" name="Google Shape;279;p30"/>
          <p:cNvPicPr preferRelativeResize="0"/>
          <p:nvPr/>
        </p:nvPicPr>
        <p:blipFill>
          <a:blip r:embed="rId5">
            <a:alphaModFix/>
          </a:blip>
          <a:stretch>
            <a:fillRect/>
          </a:stretch>
        </p:blipFill>
        <p:spPr>
          <a:xfrm>
            <a:off x="152400" y="3915622"/>
            <a:ext cx="7467599" cy="476205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83" name="Shape 283"/>
        <p:cNvGrpSpPr/>
        <p:nvPr/>
      </p:nvGrpSpPr>
      <p:grpSpPr>
        <a:xfrm>
          <a:off x="0" y="0"/>
          <a:ext cx="0" cy="0"/>
          <a:chOff x="0" y="0"/>
          <a:chExt cx="0" cy="0"/>
        </a:xfrm>
      </p:grpSpPr>
      <p:sp>
        <p:nvSpPr>
          <p:cNvPr id="284" name="Google Shape;284;p3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85" name="Google Shape;285;p31"/>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86" name="Google Shape;286;p31"/>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287" name="Google Shape;287;p31"/>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288" name="Google Shape;288;p31"/>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Excerpt from Szpilman, Christopher, “Between Pan-Asianism and Nationalism: Mitsukawa Kametarō and his campaign to reform Japan and liberate Asia,” in Pan-Asianism in Modern Japanese History, eds. Sven Saaler and J. Victor Koschmann.</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For Japanese Pan-Asianism was a contradictory doctrine. It aimed to bring eternal peace to Asia, yet was discredited by its war-time association with Japanese militarism and aggression. It was anti-Western, but was partly inspired by Western writings. Though it proclaimed egalitarian Asian brotherhood, it insisted on Japanese superiority….</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Mitsukawa’s culturalist emphasis often gave way to a stress on the geopolitical and economic aspects of Pan-Asianism….Asian countries, he lamented, were helpless to resist the inexorable advance of Western imperialism on their own. The former great powers, “Turkey and China, though nominally independent, are shadows of their former selves.”Britain had already annexed the Malay Peninsula and France Laos; both powers were now encroaching on Siam from east and west. The few independent Asian states, he warned, would lose their freedom unless Japan intervened to help them….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Without concrete help from Japan, these stirrings of Asian nationalism were ultimately doomed to failure. Asians could not possibly win independence on their own. The rot of their spiritual decline had gone too far. Japan, he concluded as early as in 1922, was their only hope: “Only Japan could liberate Asia.”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Mitsukawa advocated Japan’s continental mission that would bring freedom, an abstract ideal, to the oppressed nations of Asia, while bestowing upon Japan concrete benefits such as access to natural resources.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289" name="Google Shape;289;p3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290" name="Google Shape;290;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291" name="Google Shape;291;p3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sp>
        <p:nvSpPr>
          <p:cNvPr id="65" name="Google Shape;65;p14"/>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66" name="Google Shape;66;p14"/>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67" name="Google Shape;67;p14"/>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68" name="Google Shape;68;p14"/>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69" name="Google Shape;69;p14"/>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Advertisement for Pears’ Soap, a British soap company founded in 1807. This ad was published in 1884. Wikimedia Commons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70" name="Google Shape;70;p14"/>
          <p:cNvPicPr preferRelativeResize="0"/>
          <p:nvPr/>
        </p:nvPicPr>
        <p:blipFill>
          <a:blip r:embed="rId4">
            <a:alphaModFix/>
          </a:blip>
          <a:stretch>
            <a:fillRect/>
          </a:stretch>
        </p:blipFill>
        <p:spPr>
          <a:xfrm>
            <a:off x="720375" y="2932637"/>
            <a:ext cx="6331650" cy="4634925"/>
          </a:xfrm>
          <a:prstGeom prst="rect">
            <a:avLst/>
          </a:prstGeom>
          <a:noFill/>
          <a:ln>
            <a:noFill/>
          </a:ln>
        </p:spPr>
      </p:pic>
      <p:pic>
        <p:nvPicPr>
          <p:cNvPr id="71" name="Google Shape;71;p14"/>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72" name="Google Shape;72;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3" name="Google Shape;73;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95" name="Shape 295"/>
        <p:cNvGrpSpPr/>
        <p:nvPr/>
      </p:nvGrpSpPr>
      <p:grpSpPr>
        <a:xfrm>
          <a:off x="0" y="0"/>
          <a:ext cx="0" cy="0"/>
          <a:chOff x="0" y="0"/>
          <a:chExt cx="0" cy="0"/>
        </a:xfrm>
      </p:grpSpPr>
      <p:sp>
        <p:nvSpPr>
          <p:cNvPr id="296" name="Google Shape;296;p32"/>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Political Power &amp; Nationalism-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297" name="Google Shape;297;p32"/>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298" name="Google Shape;298;p32"/>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299" name="Google Shape;299;p32"/>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300" name="Google Shape;300;p32"/>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Excerpt from Jules Ferry’s "Speech Before the French Chamber of Deputies”, March 28, 1884.</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Ferry tie imperialism back to political power and competition between European states?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Ferry notes that the French need to continue to expand their empire, and that this is driven in part by the need to support and fortify their naval power. He connects the idea of greatness to power, and points out that there is competition between the European states that are emerging.</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Cecil Rhodes, “Confession of Faith.”</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Rhodes tie territorial acquisition to larger nationalistic ideas of the British?</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Rhodes claims that the English are the most “superior” race, and that in order for that race to grow, they need more territory. Thus, he makes the direct connection between gaining more land through imperialism and providing more land for the English race to grow.</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The “Daily Mail” Commercial Map of Africa, the Cape-Town to Cairo Route.</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the map demonstrate the political power of different European states?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This map shows that the different European powers grew their influence in Africa significantly; the small map in the top right shows Africa “before the scramble”and demonstrates that the Europeans had limited control of Africa earlier in the 19th century- and grew that power </a:t>
                      </a:r>
                      <a:r>
                        <a:rPr b="1" lang="en" sz="1200">
                          <a:solidFill>
                            <a:srgbClr val="E95C3D"/>
                          </a:solidFill>
                          <a:latin typeface="Inter"/>
                          <a:ea typeface="Inter"/>
                          <a:cs typeface="Inter"/>
                          <a:sym typeface="Inter"/>
                        </a:rPr>
                        <a:t>significantly</a:t>
                      </a:r>
                      <a:r>
                        <a:rPr b="1" lang="en" sz="1200">
                          <a:solidFill>
                            <a:srgbClr val="E95C3D"/>
                          </a:solidFill>
                          <a:latin typeface="Inter"/>
                          <a:ea typeface="Inter"/>
                          <a:cs typeface="Inter"/>
                          <a:sym typeface="Inter"/>
                        </a:rPr>
                        <a:t> in a short period of time.</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would this railroad have impacted the political power of Britain in Africa?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It would have given the British a continuous line of land and transportation to exert control over in Africa.</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Postcard Featuring a Map of the Japanese Empire, 1920.</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What is the significance of the people surrounding the map in relation to political power and nationalism?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This postcard shows that the Japanese have conquered significant portions of Asia, and that it has united different Asian cultures and identities under the concept of Pan-Asianism (or at least wants to make people think it has) while still showing Japanese dominance and control.</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Christopher Szpilman, “Between Pan-Asianism and Nationalism: Mitsukawa Kametarō and his campaign to reform Japan and liberate Asia.”</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the contradictory nature of Japanese Pan-Asianism.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Japanese Pan-Asianism simultaneously focused on promoting a peaceful Asia in the midst of a militaristic Japanese regime. It also focused on being anti-Western, but largely depended on the western ideas that Japanese implemented into their own state. And it pushed for the idea of Asian unity while also preaching Japanese superiority. </a:t>
                      </a:r>
                      <a:endParaRPr b="1" sz="1200">
                        <a:solidFill>
                          <a:srgbClr val="E95C3D"/>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did the Japanese believe that Japan alone could liberate Asia from the west?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Japanese were the only Asian country that had to power to push out the west (from the </a:t>
                      </a:r>
                      <a:r>
                        <a:rPr b="1" lang="en" sz="1200">
                          <a:solidFill>
                            <a:srgbClr val="E95C3D"/>
                          </a:solidFill>
                          <a:latin typeface="Inter"/>
                          <a:ea typeface="Inter"/>
                          <a:cs typeface="Inter"/>
                          <a:sym typeface="Inter"/>
                        </a:rPr>
                        <a:t>perspective</a:t>
                      </a:r>
                      <a:r>
                        <a:rPr b="1" lang="en" sz="1200">
                          <a:solidFill>
                            <a:srgbClr val="E95C3D"/>
                          </a:solidFill>
                          <a:latin typeface="Inter"/>
                          <a:ea typeface="Inter"/>
                          <a:cs typeface="Inter"/>
                          <a:sym typeface="Inter"/>
                        </a:rPr>
                        <a:t> of the Japanese) so they had to be the ones to help the other Asian countries “who were </a:t>
                      </a:r>
                      <a:r>
                        <a:rPr b="1" lang="en" sz="1200">
                          <a:solidFill>
                            <a:srgbClr val="E95C3D"/>
                          </a:solidFill>
                          <a:latin typeface="Inter"/>
                          <a:ea typeface="Inter"/>
                          <a:cs typeface="Inter"/>
                          <a:sym typeface="Inter"/>
                        </a:rPr>
                        <a:t>ultimately</a:t>
                      </a:r>
                      <a:r>
                        <a:rPr b="1" lang="en" sz="1200">
                          <a:solidFill>
                            <a:srgbClr val="E95C3D"/>
                          </a:solidFill>
                          <a:latin typeface="Inter"/>
                          <a:ea typeface="Inter"/>
                          <a:cs typeface="Inter"/>
                          <a:sym typeface="Inter"/>
                        </a:rPr>
                        <a:t> doomed to failure” without Japanese intervention.</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301" name="Google Shape;301;p3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302" name="Google Shape;302;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03" name="Google Shape;303;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07" name="Shape 307"/>
        <p:cNvGrpSpPr/>
        <p:nvPr/>
      </p:nvGrpSpPr>
      <p:grpSpPr>
        <a:xfrm>
          <a:off x="0" y="0"/>
          <a:ext cx="0" cy="0"/>
          <a:chOff x="0" y="0"/>
          <a:chExt cx="0" cy="0"/>
        </a:xfrm>
      </p:grpSpPr>
      <p:sp>
        <p:nvSpPr>
          <p:cNvPr id="308" name="Google Shape;308;p33"/>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309" name="Google Shape;309;p3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310" name="Google Shape;310;p33"/>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311" name="Google Shape;311;p3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312" name="Google Shape;312;p33"/>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313" name="Google Shape;313;p33"/>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314" name="Google Shape;314;p33"/>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and Justifications of Imperialism</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315" name="Google Shape;315;p33"/>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a:t>
            </a:r>
            <a:r>
              <a:rPr b="1" lang="en" sz="1300">
                <a:solidFill>
                  <a:srgbClr val="E95C3D"/>
                </a:solidFill>
                <a:latin typeface="Inter"/>
                <a:ea typeface="Inter"/>
                <a:cs typeface="Inter"/>
                <a:sym typeface="Inter"/>
              </a:rPr>
              <a:t>Political Power &amp; Nationalism</a:t>
            </a:r>
            <a:endParaRPr b="1" sz="1300">
              <a:solidFill>
                <a:srgbClr val="E95C3D"/>
              </a:solidFill>
              <a:latin typeface="Inter"/>
              <a:ea typeface="Inter"/>
              <a:cs typeface="Inter"/>
              <a:sym typeface="Inter"/>
            </a:endParaRPr>
          </a:p>
        </p:txBody>
      </p:sp>
      <p:pic>
        <p:nvPicPr>
          <p:cNvPr id="316" name="Google Shape;316;p33"/>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317" name="Google Shape;317;p33"/>
          <p:cNvGraphicFramePr/>
          <p:nvPr/>
        </p:nvGraphicFramePr>
        <p:xfrm>
          <a:off x="469250" y="4116400"/>
          <a:ext cx="3000000" cy="3000000"/>
        </p:xfrm>
        <a:graphic>
          <a:graphicData uri="http://schemas.openxmlformats.org/drawingml/2006/table">
            <a:tbl>
              <a:tblPr>
                <a:noFill/>
                <a:tableStyleId>{9A10829B-536B-4E17-878B-FF3D7B4F53E3}</a:tableStyleId>
              </a:tblPr>
              <a:tblGrid>
                <a:gridCol w="3417150"/>
                <a:gridCol w="3417150"/>
              </a:tblGrid>
              <a:tr h="4290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389700">
                <a:tc>
                  <a:txBody>
                    <a:bodyPr/>
                    <a:lstStyle/>
                    <a:p>
                      <a:pPr indent="0" lvl="0" marL="0" rtl="0" algn="l">
                        <a:spcBef>
                          <a:spcPts val="0"/>
                        </a:spcBef>
                        <a:spcAft>
                          <a:spcPts val="0"/>
                        </a:spcAft>
                        <a:buNone/>
                      </a:pPr>
                      <a:r>
                        <a:rPr b="1" lang="en" sz="800">
                          <a:solidFill>
                            <a:srgbClr val="E95C3D"/>
                          </a:solidFill>
                          <a:latin typeface="Inter"/>
                          <a:ea typeface="Inter"/>
                          <a:cs typeface="Inter"/>
                          <a:sym typeface="Inter"/>
                        </a:rPr>
                        <a:t>“Gentlemen, in Europe such as it is today, in this competition of the many rivals we see rising up around us, some by military or naval improvements, others by the prodigious development of a constantly growing population; in a Europe, or rather in a universe thus constituted, a policy of withdrawal or abstention is simply the high road to decadence! In our time nations are great only through the activity they deploy; it is not by spreading the peaceable light of their institutions ... that they are great, in the present day.”</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Jules Ferry Speech</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800">
                          <a:solidFill>
                            <a:srgbClr val="E95C3D"/>
                          </a:solidFill>
                          <a:latin typeface="Inter"/>
                          <a:ea typeface="Inter"/>
                          <a:cs typeface="Inter"/>
                          <a:sym typeface="Inter"/>
                        </a:rPr>
                        <a:t>“We learn from having lost to cling to what we possess. We know the size of the world we know the total extent. Africa is still lying ready for us it is our duty to take it. It is our duty to seize every opportunity of acquiring more territory and we should keep this one idea steadily before our eyes that more territory simply means more of the Anglo-Saxon race more of the best the most human, most honourable race the world possesses.”</a:t>
                      </a:r>
                      <a:endParaRPr b="1" sz="800">
                        <a:solidFill>
                          <a:srgbClr val="E95C3D"/>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Cecil Rhodes, “Confession of Faith”</a:t>
                      </a:r>
                      <a:endParaRPr b="1" sz="900">
                        <a:solidFill>
                          <a:srgbClr val="E95C3D"/>
                        </a:solidFill>
                        <a:latin typeface="Inter"/>
                        <a:ea typeface="Inter"/>
                        <a:cs typeface="Inter"/>
                        <a:sym typeface="Inter"/>
                      </a:endParaRPr>
                    </a:p>
                  </a:txBody>
                  <a:tcPr marT="91425" marB="91425" marR="91425" marL="91425"/>
                </a:tc>
              </a:tr>
              <a:tr h="10005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It focuses on the idea of conquest as a competition between European states for military dominance and state expansion of power.</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rgbClr val="E95C3D"/>
                          </a:solidFill>
                          <a:latin typeface="Inter"/>
                          <a:ea typeface="Inter"/>
                          <a:cs typeface="Inter"/>
                          <a:sym typeface="Inter"/>
                        </a:rPr>
                        <a:t>I</a:t>
                      </a:r>
                      <a:r>
                        <a:rPr b="1" lang="en" sz="900">
                          <a:solidFill>
                            <a:srgbClr val="E95C3D"/>
                          </a:solidFill>
                          <a:latin typeface="Inter"/>
                          <a:ea typeface="Inter"/>
                          <a:cs typeface="Inter"/>
                          <a:sym typeface="Inter"/>
                        </a:rPr>
                        <a:t>t focuses on the “superiority” of the British and the goal of expanding their empire to accommodate a growth in the British population, thus focusing on nationalism connected to the growth of territorial and political power.</a:t>
                      </a:r>
                      <a:endParaRPr b="1" sz="900">
                        <a:solidFill>
                          <a:srgbClr val="E95C3D"/>
                        </a:solidFill>
                        <a:latin typeface="Inter"/>
                        <a:ea typeface="Inter"/>
                        <a:cs typeface="Inter"/>
                        <a:sym typeface="Inter"/>
                      </a:endParaRPr>
                    </a:p>
                  </a:txBody>
                  <a:tcPr marT="91425" marB="91425" marR="91425" marL="91425"/>
                </a:tc>
              </a:tr>
            </a:tbl>
          </a:graphicData>
        </a:graphic>
      </p:graphicFrame>
      <p:sp>
        <p:nvSpPr>
          <p:cNvPr id="318" name="Google Shape;318;p33"/>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19" name="Google Shape;319;p33"/>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The map of Africa demonstrates the significant growth of </a:t>
            </a:r>
            <a:r>
              <a:rPr b="1" lang="en" sz="800">
                <a:solidFill>
                  <a:srgbClr val="E95C3D"/>
                </a:solidFill>
                <a:latin typeface="Inter"/>
                <a:ea typeface="Inter"/>
                <a:cs typeface="Inter"/>
                <a:sym typeface="Inter"/>
              </a:rPr>
              <a:t>political</a:t>
            </a:r>
            <a:r>
              <a:rPr b="1" lang="en" sz="800">
                <a:solidFill>
                  <a:srgbClr val="E95C3D"/>
                </a:solidFill>
                <a:latin typeface="Inter"/>
                <a:ea typeface="Inter"/>
                <a:cs typeface="Inter"/>
                <a:sym typeface="Inter"/>
              </a:rPr>
              <a:t> power and control over the continent.</a:t>
            </a:r>
            <a:endParaRPr b="1" sz="800">
              <a:solidFill>
                <a:srgbClr val="E95C3D"/>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The Japanese postcard demonstrates the growth of the Japanese empire and the concept of having a “national census” that includes other groups, showing both political power and the ideal of nationalism (although realistically it also demonstrates the “superiority” of the Japanese)</a:t>
            </a:r>
            <a:endParaRPr b="1" sz="800">
              <a:solidFill>
                <a:srgbClr val="E95C3D"/>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The secondary source by Szpilman further exemplifies the ideas in the postcard by discussing how Asian nationalism and </a:t>
            </a:r>
            <a:r>
              <a:rPr b="1" lang="en" sz="800">
                <a:solidFill>
                  <a:srgbClr val="E95C3D"/>
                </a:solidFill>
                <a:latin typeface="Inter"/>
                <a:ea typeface="Inter"/>
                <a:cs typeface="Inter"/>
                <a:sym typeface="Inter"/>
              </a:rPr>
              <a:t>independence relied on the political power and nationalistic thought of the Japanese, although again with the implications that the Japanese were somehow simultaneously art of Pan-Asianism and superior to the non-Japanese components of it.</a:t>
            </a:r>
            <a:endParaRPr b="1" sz="800">
              <a:solidFill>
                <a:srgbClr val="E95C3D"/>
              </a:solidFill>
              <a:latin typeface="Inter"/>
              <a:ea typeface="Inter"/>
              <a:cs typeface="Inter"/>
              <a:sym typeface="Inter"/>
            </a:endParaRPr>
          </a:p>
        </p:txBody>
      </p:sp>
      <p:sp>
        <p:nvSpPr>
          <p:cNvPr id="320" name="Google Shape;320;p33"/>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rgbClr val="E95C3D"/>
                </a:solidFill>
                <a:latin typeface="Inter"/>
                <a:ea typeface="Inter"/>
                <a:cs typeface="Inter"/>
                <a:sym typeface="Inter"/>
              </a:rPr>
              <a:t>Economic benefits- evident in the plans of Cecil Rhodes to build a railroad across Africa, which would make it easier to transport resources &amp; supplies, as well as in Szpilman’s work that discusses the benefits of natural resources that the Japanese gained from expansion</a:t>
            </a:r>
            <a:endParaRPr b="1" sz="1100">
              <a:solidFill>
                <a:srgbClr val="E95C3D"/>
              </a:solidFill>
              <a:latin typeface="Inter"/>
              <a:ea typeface="Inter"/>
              <a:cs typeface="Inter"/>
              <a:sym typeface="Inte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324" name="Shape 324"/>
        <p:cNvGrpSpPr/>
        <p:nvPr/>
      </p:nvGrpSpPr>
      <p:grpSpPr>
        <a:xfrm>
          <a:off x="0" y="0"/>
          <a:ext cx="0" cy="0"/>
          <a:chOff x="0" y="0"/>
          <a:chExt cx="0" cy="0"/>
        </a:xfrm>
      </p:grpSpPr>
      <p:sp>
        <p:nvSpPr>
          <p:cNvPr id="325" name="Google Shape;325;p34"/>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Motivations &amp; Justifications of Imperialism Student Worksheet</a:t>
            </a:r>
            <a:endParaRPr sz="1900">
              <a:latin typeface="Halant"/>
              <a:ea typeface="Halant"/>
              <a:cs typeface="Halant"/>
              <a:sym typeface="Halant"/>
            </a:endParaRPr>
          </a:p>
        </p:txBody>
      </p:sp>
      <p:pic>
        <p:nvPicPr>
          <p:cNvPr id="326" name="Google Shape;326;p3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327" name="Google Shape;327;p3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328" name="Google Shape;328;p34"/>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motivation or justification of Imperialism?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329" name="Google Shape;329;p34"/>
          <p:cNvGraphicFramePr/>
          <p:nvPr/>
        </p:nvGraphicFramePr>
        <p:xfrm>
          <a:off x="983050" y="1361875"/>
          <a:ext cx="3000000" cy="3000000"/>
        </p:xfrm>
        <a:graphic>
          <a:graphicData uri="http://schemas.openxmlformats.org/drawingml/2006/table">
            <a:tbl>
              <a:tblPr>
                <a:noFill/>
                <a:tableStyleId>{9A10829B-536B-4E17-878B-FF3D7B4F53E3}</a:tableStyleId>
              </a:tblPr>
              <a:tblGrid>
                <a:gridCol w="1278700"/>
                <a:gridCol w="19190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Civilizing Mission</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rPr b="1" lang="en" sz="700">
                          <a:solidFill>
                            <a:srgbClr val="E95C3D"/>
                          </a:solidFill>
                          <a:latin typeface="Inter"/>
                          <a:ea typeface="Inter"/>
                          <a:cs typeface="Inter"/>
                          <a:sym typeface="Inter"/>
                        </a:rPr>
                        <a:t>Pears’ Soap advertisements pushing for the “cleansing” and “civilizing” of other peoples in conquered lands</a:t>
                      </a:r>
                      <a:endParaRPr b="1" sz="700">
                        <a:solidFill>
                          <a:srgbClr val="E95C3D"/>
                        </a:solidFill>
                        <a:latin typeface="Inter"/>
                        <a:ea typeface="Inter"/>
                        <a:cs typeface="Inter"/>
                        <a:sym typeface="Inter"/>
                      </a:endParaRPr>
                    </a:p>
                    <a:p>
                      <a:pPr indent="0" lvl="0" marL="0" rtl="0" algn="l">
                        <a:spcBef>
                          <a:spcPts val="0"/>
                        </a:spcBef>
                        <a:spcAft>
                          <a:spcPts val="0"/>
                        </a:spcAft>
                        <a:buNone/>
                      </a:pPr>
                      <a:r>
                        <a:rPr b="1" lang="en" sz="700">
                          <a:solidFill>
                            <a:srgbClr val="E95C3D"/>
                          </a:solidFill>
                          <a:latin typeface="Inter"/>
                          <a:ea typeface="Inter"/>
                          <a:cs typeface="Inter"/>
                          <a:sym typeface="Inter"/>
                        </a:rPr>
                        <a:t>The concept of the “White Man’s Burden” emphasizing that there was a duty to bring civilization to these people, even though it was an </a:t>
                      </a:r>
                      <a:r>
                        <a:rPr b="1" lang="en" sz="700">
                          <a:solidFill>
                            <a:srgbClr val="E95C3D"/>
                          </a:solidFill>
                          <a:latin typeface="Inter"/>
                          <a:ea typeface="Inter"/>
                          <a:cs typeface="Inter"/>
                          <a:sym typeface="Inter"/>
                        </a:rPr>
                        <a:t>inconvenience</a:t>
                      </a:r>
                      <a:r>
                        <a:rPr b="1" lang="en" sz="700">
                          <a:solidFill>
                            <a:srgbClr val="E95C3D"/>
                          </a:solidFill>
                          <a:latin typeface="Inter"/>
                          <a:ea typeface="Inter"/>
                          <a:cs typeface="Inter"/>
                          <a:sym typeface="Inter"/>
                        </a:rPr>
                        <a:t> to the western people.</a:t>
                      </a:r>
                      <a:endParaRPr b="1" sz="700">
                        <a:solidFill>
                          <a:srgbClr val="E95C3D"/>
                        </a:solidFill>
                        <a:latin typeface="Inter"/>
                        <a:ea typeface="Inter"/>
                        <a:cs typeface="Inter"/>
                        <a:sym typeface="Inter"/>
                      </a:endParaRPr>
                    </a:p>
                    <a:p>
                      <a:pPr indent="0" lvl="0" marL="0" rtl="0" algn="l">
                        <a:spcBef>
                          <a:spcPts val="0"/>
                        </a:spcBef>
                        <a:spcAft>
                          <a:spcPts val="0"/>
                        </a:spcAft>
                        <a:buNone/>
                      </a:pPr>
                      <a:r>
                        <a:rPr b="1" lang="en" sz="700">
                          <a:solidFill>
                            <a:srgbClr val="E95C3D"/>
                          </a:solidFill>
                          <a:latin typeface="Inter"/>
                          <a:ea typeface="Inter"/>
                          <a:cs typeface="Inter"/>
                          <a:sym typeface="Inter"/>
                        </a:rPr>
                        <a:t>The Japanese promoting a sense of Pan-Asianism to justify their conquest of other parts of Asia under the guise that the Japanese were the only Asian society “advanced” enough to liberate the others from the west.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800">
                          <a:solidFill>
                            <a:srgbClr val="E95C3D"/>
                          </a:solidFill>
                          <a:latin typeface="Inter"/>
                          <a:ea typeface="Inter"/>
                          <a:cs typeface="Inter"/>
                          <a:sym typeface="Inter"/>
                        </a:rPr>
                        <a:t>Both western and Japanese imperialism were spurred by the “duty” to “civilize” those who were in regions that they wanted to conquer. This was used not only as a motivation, but also as a justification, for imperialism. Imperial powers often made it appear that the native populations benefited from their “civilization” even if that was not necessarily the case.</a:t>
                      </a:r>
                      <a:endParaRPr b="1" sz="800">
                        <a:solidFill>
                          <a:srgbClr val="E95C3D"/>
                        </a:solidFill>
                        <a:latin typeface="Inter"/>
                        <a:ea typeface="Inter"/>
                        <a:cs typeface="Inter"/>
                        <a:sym typeface="Inte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Economic Gains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1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Political Power &amp; Nationalism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79" name="Google Shape;79;p1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80" name="Google Shape;80;p15"/>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81" name="Google Shape;81;p15"/>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82" name="Google Shape;82;p15"/>
          <p:cNvGraphicFramePr/>
          <p:nvPr/>
        </p:nvGraphicFramePr>
        <p:xfrm>
          <a:off x="5432691" y="3854510"/>
          <a:ext cx="3000000" cy="3000000"/>
        </p:xfrm>
        <a:graphic>
          <a:graphicData uri="http://schemas.openxmlformats.org/drawingml/2006/table">
            <a:tbl>
              <a:tblPr>
                <a:noFill/>
                <a:tableStyleId>{35C01808-FCDA-42C5-BBF9-2FF174C772CC}</a:tableStyleId>
              </a:tblPr>
              <a:tblGrid>
                <a:gridCol w="752725"/>
                <a:gridCol w="552025"/>
                <a:gridCol w="96510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3: Advertisement for Pears’ Soap, a British soap company founded in 1807. This ad was published in 1899. Library of Congress</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83" name="Google Shape;83;p15"/>
          <p:cNvPicPr preferRelativeResize="0"/>
          <p:nvPr/>
        </p:nvPicPr>
        <p:blipFill rotWithShape="1">
          <a:blip r:embed="rId4">
            <a:alphaModFix/>
          </a:blip>
          <a:srcRect b="0" l="0" r="29323" t="0"/>
          <a:stretch/>
        </p:blipFill>
        <p:spPr>
          <a:xfrm>
            <a:off x="-3311900" y="2025825"/>
            <a:ext cx="8668408" cy="7322450"/>
          </a:xfrm>
          <a:prstGeom prst="rect">
            <a:avLst/>
          </a:prstGeom>
          <a:noFill/>
          <a:ln>
            <a:noFill/>
          </a:ln>
        </p:spPr>
      </p:pic>
      <p:pic>
        <p:nvPicPr>
          <p:cNvPr id="84" name="Google Shape;84;p15"/>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85" name="Google Shape;85;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6" name="Google Shape;86;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0" name="Shape 90"/>
        <p:cNvGrpSpPr/>
        <p:nvPr/>
      </p:nvGrpSpPr>
      <p:grpSpPr>
        <a:xfrm>
          <a:off x="0" y="0"/>
          <a:ext cx="0" cy="0"/>
          <a:chOff x="0" y="0"/>
          <a:chExt cx="0" cy="0"/>
        </a:xfrm>
      </p:grpSpPr>
      <p:sp>
        <p:nvSpPr>
          <p:cNvPr id="91" name="Google Shape;91;p1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92" name="Google Shape;92;p1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93" name="Google Shape;93;p16"/>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94" name="Google Shape;94;p16"/>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95" name="Google Shape;95;p16"/>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4: Source: Victor Gillam, “White Man’s Burden,” Judge Magazine, April 1, 1899.</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Description of Cartoon: The top of the mountain is labeled “Civilization.” Many rocks under it are labeled, starting at the bottom: “Barbarism,” “Oppression,” “Superstition,” “Ignorance,” “Brutality,” “Vice,” “Cannibalism,” “Slavery,” etc. Uncle Sam, the personification of the United States, is carrying 4 caricatured men (a 5th man is barely visible and not labeled), labeled: “Philippines,” “Puerto Rico,” “Cuba,” and “Hawaii.” John Bull, the personification of Great Britain, is carrying 5 caricatured men, labeled: “Zulu,” “Sudan,” “China,” “India,” and “Egypt.”</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96" name="Google Shape;96;p1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97" name="Google Shape;97;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8" name="Google Shape;98;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9" name="Google Shape;99;p16"/>
          <p:cNvPicPr preferRelativeResize="0"/>
          <p:nvPr/>
        </p:nvPicPr>
        <p:blipFill>
          <a:blip r:embed="rId5">
            <a:alphaModFix/>
          </a:blip>
          <a:stretch>
            <a:fillRect/>
          </a:stretch>
        </p:blipFill>
        <p:spPr>
          <a:xfrm>
            <a:off x="702700" y="4015125"/>
            <a:ext cx="6366999" cy="44486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3" name="Shape 103"/>
        <p:cNvGrpSpPr/>
        <p:nvPr/>
      </p:nvGrpSpPr>
      <p:grpSpPr>
        <a:xfrm>
          <a:off x="0" y="0"/>
          <a:ext cx="0" cy="0"/>
          <a:chOff x="0" y="0"/>
          <a:chExt cx="0" cy="0"/>
        </a:xfrm>
      </p:grpSpPr>
      <p:sp>
        <p:nvSpPr>
          <p:cNvPr id="104" name="Google Shape;104;p1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5" name="Google Shape;105;p17"/>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6" name="Google Shape;106;p17"/>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07" name="Google Shape;107;p17"/>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08" name="Google Shape;108;p17"/>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5: Wei, Yi, “Japanese Colonial Ideology in Korea,” The Yale Review of International Studies: Yale’s Undergraduate Global Affairs Journal, October 15, 2019.</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Before the annexation of 1910, the Japanese epistemic community produced a profuse collection of writings on the Korean body. Japanese ethnographers portrayed Japanese and Koreans as peoples of the same race, with the former being more advanced in terms of civilization. On the one hand, Japanese ethnographers argued that Japanese and Koreans “possessed considerable physiognomic, linguistic, and cultural similarities.” On the other hand, Japanese ethnographers quickly insinuated differences between the two peoples. They branded Koreans as ignorant, lazy, and incapable of initiating progress. This simultaneous similarity in race and differences in dispositions and stages of development validated Japan’s role in leading Korea in civilizational and cultural development….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Furthermore, in the precolonial period, sanitization dominated Japan’s discourse on Korea. Japanese scholars characterized Koreans as filthy, and some even branded Seoul, the capital city, as the “shit capital.” Japanese knowledge production on the hygienic situation in Korea led to the establishment of Seoul Sanitation Association (SSA) in 1907 during the protectorate period. Outwardly, the SSA was founded to carry out sanitary reforms, aligning Korean sanitary conditions to those of Japan. In reality, the SSA utilized brute force to enforce Japanese hygienic standards to individual Korean households. The colonial police intruded into private spaces of Korean homes, surveying hygienic conditions and collecting sanitation fees.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09" name="Google Shape;109;p17"/>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0" name="Google Shape;110;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1" name="Google Shape;111;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7" name="Google Shape;117;p1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18" name="Google Shape;118;p18"/>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sp>
        <p:nvSpPr>
          <p:cNvPr id="119" name="Google Shape;119;p18"/>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20" name="Google Shape;120;p18"/>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The White Man’s Burden by Rudyard Kipling.</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Kipling describe imperialism as a “burden” to the “white man”?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Kipling discusses that the “white man” has to basically send the best of their people to “exile” with the “uncivilized” peoples, who he calls “half-devil and half-child.” He makes it seem like the “white man” really doesn’t want to do this, but has an obligation to, for needs beyond his own.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Pears’ Soap Advertisement, 1884.</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the way that racism and imperialism are connected based on this ad for Pears’ Soap.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concept that “cleansing” the child with soap will give him some sense of “whiteness” alludes to the idea that the people being imperialized are capable of being “</a:t>
                      </a:r>
                      <a:r>
                        <a:rPr b="1" lang="en" sz="1200">
                          <a:solidFill>
                            <a:srgbClr val="E95C3D"/>
                          </a:solidFill>
                          <a:latin typeface="Inter"/>
                          <a:ea typeface="Inter"/>
                          <a:cs typeface="Inter"/>
                          <a:sym typeface="Inter"/>
                        </a:rPr>
                        <a:t>civilized</a:t>
                      </a:r>
                      <a:r>
                        <a:rPr b="1" lang="en" sz="1200">
                          <a:solidFill>
                            <a:srgbClr val="E95C3D"/>
                          </a:solidFill>
                          <a:latin typeface="Inter"/>
                          <a:ea typeface="Inter"/>
                          <a:cs typeface="Inter"/>
                          <a:sym typeface="Inter"/>
                        </a:rPr>
                        <a:t>” but will never be fully European. The Europeans must help to “clean” the native populations with the understanding that those peoples will never be able to actually reach an equal status.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the child that was “cleaned” by the soap react? Why do you think this reaction is important to understanding the purpose and audience of this 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child looks happy when he sees the changes from the soap. This is important because it makes it appear that the “civilizing” of indigenous populations is not only positive from the perspective of the Europeans, but also something desired by the native peoples.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Pears’ Soap Advertisement, 1899.</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Why do you think a soap advertisement would be related to the “civilizing” goal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idea of soap and being “clean” go hand in hand with the idea of being “civilized.” It reinforces western cultures and ideals being pushed on other communities.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Political Cartoon, “The White Man’s Burden.”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how this cartoon ties the “white man’s burden” to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western leaders of this cartoon are carrying the indigenous peoples of their empire literally on their backs up a steep hill towards “civilization,” showing the “sacrifice” of the burden they are carrying as being for the benefit of the native populations.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“Japanese Colonial Ideology in Korea” by Yi Wei.</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Japanese use both a sense of similarity and difference between the Koreans and Japanese to justify their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Japanese promoted the idea of Koreans and Japanese being part of the same “race” but in different stages of development, essentially making it appear that only the Japanese could help the Koreans reach a similar level of “civilization.”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sanitation tied back to the idea of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Cleanliness is often associated with “civility,” so the Japanese making the effort to increase sanitation conditions in Korea simultaneously demonstrates the “inferiority” of the Koreans and the importance of Japanese “help.”</a:t>
                      </a:r>
                      <a:endParaRPr b="1" sz="1200">
                        <a:solidFill>
                          <a:srgbClr val="E95C3D"/>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21" name="Google Shape;121;p1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22" name="Google Shape;122;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3" name="Google Shape;123;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sp>
        <p:nvSpPr>
          <p:cNvPr id="128" name="Google Shape;128;p19"/>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29" name="Google Shape;129;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30" name="Google Shape;130;p19"/>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31" name="Google Shape;13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2" name="Google Shape;132;p19"/>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33" name="Google Shape;133;p19"/>
          <p:cNvSpPr txBox="1"/>
          <p:nvPr/>
        </p:nvSpPr>
        <p:spPr>
          <a:xfrm>
            <a:off x="1598575" y="11409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34" name="Google Shape;134;p19"/>
          <p:cNvSpPr txBox="1"/>
          <p:nvPr/>
        </p:nvSpPr>
        <p:spPr>
          <a:xfrm>
            <a:off x="469050" y="23653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Causes and Justifications of Imperialism</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35" name="Google Shape;135;p19"/>
          <p:cNvSpPr txBox="1"/>
          <p:nvPr/>
        </p:nvSpPr>
        <p:spPr>
          <a:xfrm>
            <a:off x="2907050" y="23653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a:t>
            </a:r>
            <a:r>
              <a:rPr b="1" lang="en" sz="1300">
                <a:solidFill>
                  <a:srgbClr val="E95C3D"/>
                </a:solidFill>
                <a:latin typeface="Inter"/>
                <a:ea typeface="Inter"/>
                <a:cs typeface="Inter"/>
                <a:sym typeface="Inter"/>
              </a:rPr>
              <a:t>the Civilizing Mission</a:t>
            </a:r>
            <a:r>
              <a:rPr b="1" lang="en" sz="1300">
                <a:latin typeface="Inter"/>
                <a:ea typeface="Inter"/>
                <a:cs typeface="Inter"/>
                <a:sym typeface="Inter"/>
              </a:rPr>
              <a:t>.</a:t>
            </a:r>
            <a:endParaRPr b="1" sz="1300">
              <a:latin typeface="Inter"/>
              <a:ea typeface="Inter"/>
              <a:cs typeface="Inter"/>
              <a:sym typeface="Inter"/>
            </a:endParaRPr>
          </a:p>
        </p:txBody>
      </p:sp>
      <p:pic>
        <p:nvPicPr>
          <p:cNvPr id="136" name="Google Shape;136;p19"/>
          <p:cNvPicPr preferRelativeResize="0"/>
          <p:nvPr/>
        </p:nvPicPr>
        <p:blipFill>
          <a:blip r:embed="rId5">
            <a:alphaModFix/>
          </a:blip>
          <a:stretch>
            <a:fillRect/>
          </a:stretch>
        </p:blipFill>
        <p:spPr>
          <a:xfrm>
            <a:off x="469050" y="1125169"/>
            <a:ext cx="951300" cy="951300"/>
          </a:xfrm>
          <a:prstGeom prst="rect">
            <a:avLst/>
          </a:prstGeom>
          <a:noFill/>
          <a:ln>
            <a:noFill/>
          </a:ln>
        </p:spPr>
      </p:pic>
      <p:graphicFrame>
        <p:nvGraphicFramePr>
          <p:cNvPr id="137" name="Google Shape;137;p19"/>
          <p:cNvGraphicFramePr/>
          <p:nvPr/>
        </p:nvGraphicFramePr>
        <p:xfrm>
          <a:off x="469250" y="4116400"/>
          <a:ext cx="3000000" cy="3000000"/>
        </p:xfrm>
        <a:graphic>
          <a:graphicData uri="http://schemas.openxmlformats.org/drawingml/2006/table">
            <a:tbl>
              <a:tblPr>
                <a:noFill/>
                <a:tableStyleId>{9A10829B-536B-4E17-878B-FF3D7B4F53E3}</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rPr b="1" lang="en" sz="1200">
                          <a:solidFill>
                            <a:srgbClr val="E95C3D"/>
                          </a:solidFill>
                          <a:latin typeface="Inter"/>
                          <a:ea typeface="Inter"/>
                          <a:cs typeface="Inter"/>
                          <a:sym typeface="Inter"/>
                        </a:rPr>
                        <a:t>The Pears’ Soap Ad from 1899 says “the first step towards lightening the White Man’s Burden is through teaching the virtues on cleanliness.”</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 </a:t>
                      </a:r>
                      <a:r>
                        <a:rPr b="1" lang="en" sz="900">
                          <a:solidFill>
                            <a:srgbClr val="E95C3D"/>
                          </a:solidFill>
                          <a:latin typeface="Inter"/>
                          <a:ea typeface="Inter"/>
                          <a:cs typeface="Inter"/>
                          <a:sym typeface="Inter"/>
                        </a:rPr>
                        <a:t>Pears’ Soap Ad, 1899.</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100">
                          <a:solidFill>
                            <a:srgbClr val="E95C3D"/>
                          </a:solidFill>
                          <a:latin typeface="Inter"/>
                          <a:ea typeface="Inter"/>
                          <a:cs typeface="Inter"/>
                          <a:sym typeface="Inter"/>
                        </a:rPr>
                        <a:t>“They branded Koreans as ignorant, lazy, and incapable of initiating progress. This simultaneous similarity in race and differences in dispositions and stages of development validated Japan’s role in leading Korea in civilizational and cultural development”</a:t>
                      </a:r>
                      <a:endParaRPr sz="8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 </a:t>
                      </a:r>
                      <a:r>
                        <a:rPr b="1" lang="en" sz="900">
                          <a:solidFill>
                            <a:srgbClr val="E95C3D"/>
                          </a:solidFill>
                          <a:latin typeface="Inter"/>
                          <a:ea typeface="Inter"/>
                          <a:cs typeface="Inter"/>
                          <a:sym typeface="Inter"/>
                        </a:rPr>
                        <a:t>“Japanese Colonial Ideology in Korea”</a:t>
                      </a:r>
                      <a:endParaRPr b="1" sz="900">
                        <a:solidFill>
                          <a:srgbClr val="E95C3D"/>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p>
                      <a:pPr indent="0" lvl="0" marL="0" rtl="0" algn="l">
                        <a:spcBef>
                          <a:spcPts val="0"/>
                        </a:spcBef>
                        <a:spcAft>
                          <a:spcPts val="0"/>
                        </a:spcAft>
                        <a:buNone/>
                      </a:pPr>
                      <a:r>
                        <a:rPr b="1" lang="en" sz="900">
                          <a:solidFill>
                            <a:srgbClr val="E95C3D"/>
                          </a:solidFill>
                          <a:latin typeface="Inter"/>
                          <a:ea typeface="Inter"/>
                          <a:cs typeface="Inter"/>
                          <a:sym typeface="Inter"/>
                        </a:rPr>
                        <a:t>It makes the connection between western cultural values of “cleanliness” and “civilization,”promoting the idea that soap will literally “lighten” the native populations, making them more “civilized.” </a:t>
                      </a:r>
                      <a:endParaRPr b="1" sz="9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900">
                          <a:solidFill>
                            <a:srgbClr val="E95C3D"/>
                          </a:solidFill>
                          <a:latin typeface="Inter"/>
                          <a:ea typeface="Inter"/>
                          <a:cs typeface="Inter"/>
                          <a:sym typeface="Inter"/>
                        </a:rPr>
                        <a:t>It highlights the idea that the Japanese felt they were racially “superior” to the Koreans even though they had </a:t>
                      </a:r>
                      <a:r>
                        <a:rPr b="1" lang="en" sz="900">
                          <a:solidFill>
                            <a:srgbClr val="E95C3D"/>
                          </a:solidFill>
                          <a:latin typeface="Inter"/>
                          <a:ea typeface="Inter"/>
                          <a:cs typeface="Inter"/>
                          <a:sym typeface="Inter"/>
                        </a:rPr>
                        <a:t>similarities</a:t>
                      </a:r>
                      <a:r>
                        <a:rPr b="1" lang="en" sz="900">
                          <a:solidFill>
                            <a:srgbClr val="E95C3D"/>
                          </a:solidFill>
                          <a:latin typeface="Inter"/>
                          <a:ea typeface="Inter"/>
                          <a:cs typeface="Inter"/>
                          <a:sym typeface="Inter"/>
                        </a:rPr>
                        <a:t> in race. It also reinforces the notion that the Japanese sought to “</a:t>
                      </a:r>
                      <a:r>
                        <a:rPr b="1" lang="en" sz="900">
                          <a:solidFill>
                            <a:srgbClr val="E95C3D"/>
                          </a:solidFill>
                          <a:latin typeface="Inter"/>
                          <a:ea typeface="Inter"/>
                          <a:cs typeface="Inter"/>
                          <a:sym typeface="Inter"/>
                        </a:rPr>
                        <a:t>civilize</a:t>
                      </a:r>
                      <a:r>
                        <a:rPr b="1" lang="en" sz="900">
                          <a:solidFill>
                            <a:srgbClr val="E95C3D"/>
                          </a:solidFill>
                          <a:latin typeface="Inter"/>
                          <a:ea typeface="Inter"/>
                          <a:cs typeface="Inter"/>
                          <a:sym typeface="Inter"/>
                        </a:rPr>
                        <a:t>” the Koreans, who they felt were unable to push for their own progress.</a:t>
                      </a:r>
                      <a:endParaRPr>
                        <a:latin typeface="Inter"/>
                        <a:ea typeface="Inter"/>
                        <a:cs typeface="Inter"/>
                        <a:sym typeface="Inter"/>
                      </a:endParaRPr>
                    </a:p>
                  </a:txBody>
                  <a:tcPr marT="91425" marB="91425" marR="91425" marL="91425"/>
                </a:tc>
              </a:tr>
            </a:tbl>
          </a:graphicData>
        </a:graphic>
      </p:graphicFrame>
      <p:sp>
        <p:nvSpPr>
          <p:cNvPr id="138" name="Google Shape;138;p19"/>
          <p:cNvSpPr/>
          <p:nvPr/>
        </p:nvSpPr>
        <p:spPr>
          <a:xfrm rot="-5400000">
            <a:off x="4045000" y="13549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9" name="Google Shape;139;p19"/>
          <p:cNvSpPr txBox="1"/>
          <p:nvPr/>
        </p:nvSpPr>
        <p:spPr>
          <a:xfrm>
            <a:off x="469050" y="69356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The Pears’ Soap Ad from 1884 promotes the idea that the Europeans can “cleanse” the native populations and therefore “civilize them,” and makes it appear that this is something the native people actively wanted and appreciated.</a:t>
            </a:r>
            <a:endParaRPr b="1" sz="800">
              <a:solidFill>
                <a:srgbClr val="E95C3D"/>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Kipling’s “The White Man’s Burden” pushes for the idea that “civilizing” the indigenous populations of </a:t>
            </a:r>
            <a:r>
              <a:rPr b="1" lang="en" sz="800">
                <a:solidFill>
                  <a:srgbClr val="E95C3D"/>
                </a:solidFill>
                <a:latin typeface="Inter"/>
                <a:ea typeface="Inter"/>
                <a:cs typeface="Inter"/>
                <a:sym typeface="Inter"/>
              </a:rPr>
              <a:t>the</a:t>
            </a:r>
            <a:r>
              <a:rPr b="1" lang="en" sz="800">
                <a:solidFill>
                  <a:srgbClr val="E95C3D"/>
                </a:solidFill>
                <a:latin typeface="Inter"/>
                <a:ea typeface="Inter"/>
                <a:cs typeface="Inter"/>
                <a:sym typeface="Inter"/>
              </a:rPr>
              <a:t> imperialized lands of the west was not something that the white man wanted to do’ rather, it was a burden they endured for the “betterment” of the native peoples.</a:t>
            </a:r>
            <a:endParaRPr b="1" sz="800">
              <a:solidFill>
                <a:srgbClr val="E95C3D"/>
              </a:solidFill>
              <a:latin typeface="Inter"/>
              <a:ea typeface="Inter"/>
              <a:cs typeface="Inter"/>
              <a:sym typeface="Inter"/>
            </a:endParaRPr>
          </a:p>
          <a:p>
            <a:pPr indent="0" lvl="0" marL="0" rtl="0" algn="l">
              <a:spcBef>
                <a:spcPts val="0"/>
              </a:spcBef>
              <a:spcAft>
                <a:spcPts val="0"/>
              </a:spcAft>
              <a:buNone/>
            </a:pPr>
            <a:r>
              <a:rPr b="1" lang="en" sz="800">
                <a:solidFill>
                  <a:srgbClr val="E95C3D"/>
                </a:solidFill>
                <a:latin typeface="Inter"/>
                <a:ea typeface="Inter"/>
                <a:cs typeface="Inter"/>
                <a:sym typeface="Inter"/>
              </a:rPr>
              <a:t>The political cartoon further reinforces Kipling’s idea, by including racist caricatures of the peoples that were </a:t>
            </a:r>
            <a:r>
              <a:rPr b="1" lang="en" sz="800">
                <a:solidFill>
                  <a:srgbClr val="E95C3D"/>
                </a:solidFill>
                <a:latin typeface="Inter"/>
                <a:ea typeface="Inter"/>
                <a:cs typeface="Inter"/>
                <a:sym typeface="Inter"/>
              </a:rPr>
              <a:t>imperialized</a:t>
            </a:r>
            <a:r>
              <a:rPr b="1" lang="en" sz="800">
                <a:solidFill>
                  <a:srgbClr val="E95C3D"/>
                </a:solidFill>
                <a:latin typeface="Inter"/>
                <a:ea typeface="Inter"/>
                <a:cs typeface="Inter"/>
                <a:sym typeface="Inter"/>
              </a:rPr>
              <a:t> that had to be carried on the backs of white men because they weren’t capable of reaching civilization alone.</a:t>
            </a:r>
            <a:endParaRPr b="1" sz="800">
              <a:solidFill>
                <a:srgbClr val="E95C3D"/>
              </a:solidFill>
              <a:latin typeface="Inter"/>
              <a:ea typeface="Inter"/>
              <a:cs typeface="Inter"/>
              <a:sym typeface="Inter"/>
            </a:endParaRPr>
          </a:p>
        </p:txBody>
      </p:sp>
      <p:sp>
        <p:nvSpPr>
          <p:cNvPr id="140" name="Google Shape;140;p19"/>
          <p:cNvSpPr txBox="1"/>
          <p:nvPr/>
        </p:nvSpPr>
        <p:spPr>
          <a:xfrm>
            <a:off x="469050" y="82133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304800" lvl="0" marL="457200" rtl="0" algn="l">
              <a:spcBef>
                <a:spcPts val="0"/>
              </a:spcBef>
              <a:spcAft>
                <a:spcPts val="0"/>
              </a:spcAft>
              <a:buClr>
                <a:srgbClr val="E95C3D"/>
              </a:buClr>
              <a:buSzPts val="1200"/>
              <a:buFont typeface="Inter"/>
              <a:buChar char="●"/>
            </a:pPr>
            <a:r>
              <a:rPr b="1" lang="en" sz="1200">
                <a:solidFill>
                  <a:srgbClr val="E95C3D"/>
                </a:solidFill>
                <a:latin typeface="Inter"/>
                <a:ea typeface="Inter"/>
                <a:cs typeface="Inter"/>
                <a:sym typeface="Inter"/>
              </a:rPr>
              <a:t>Economic benefits (selling soap to colonized regions; Kipling’s use of the word “profit”</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0"/>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46" name="Google Shape;146;p20"/>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7" name="Google Shape;147;p20"/>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48" name="Google Shape;148;p20"/>
          <p:cNvGraphicFramePr/>
          <p:nvPr/>
        </p:nvGraphicFramePr>
        <p:xfrm>
          <a:off x="469041" y="2009635"/>
          <a:ext cx="3000000" cy="3000000"/>
        </p:xfrm>
        <a:graphic>
          <a:graphicData uri="http://schemas.openxmlformats.org/drawingml/2006/table">
            <a:tbl>
              <a:tblPr>
                <a:noFill/>
                <a:tableStyleId>{35C01808-FCDA-42C5-BBF9-2FF174C772CC}</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Context- Imperial powers were driven by the desire to gain economic opportunities in the places they imperialized. This included not only getting access to more raw materials, which were pivotal for the rise of industrialization and production, but also access to a new labor force and, eventually, access to new markets to sell manufactured products.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Slavery was abolished in the 19th century for most western powers. Thus, instead of trading with Africa to buy human beings to subject to slavery, western powers had to find a new labor source and establish new cash crop economies in Africa, Asia, and Latin America.</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Japanese, in addition to needing resources for their industrialization growth after the Meiji Restoration, also generally needed access to more resources due to their existence as an island nation. They also felt like they had to compete with the west for power in Asia.</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49" name="Google Shape;149;p20"/>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50" name="Google Shape;150;p20"/>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51" name="Google Shape;151;p20"/>
          <p:cNvGraphicFramePr/>
          <p:nvPr/>
        </p:nvGraphicFramePr>
        <p:xfrm>
          <a:off x="469041" y="42956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Source: Macgregor Laird and R.A.K. Oldfield, </a:t>
                      </a:r>
                      <a:r>
                        <a:rPr i="1" lang="en" sz="1200">
                          <a:solidFill>
                            <a:schemeClr val="dk1"/>
                          </a:solidFill>
                          <a:latin typeface="Halant"/>
                          <a:ea typeface="Halant"/>
                          <a:cs typeface="Halant"/>
                          <a:sym typeface="Halant"/>
                        </a:rPr>
                        <a:t>Narrative of an Expedition into the Interior of Africa, by the River Niger,</a:t>
                      </a:r>
                      <a:r>
                        <a:rPr lang="en" sz="1200">
                          <a:solidFill>
                            <a:schemeClr val="dk1"/>
                          </a:solidFill>
                          <a:latin typeface="Halant"/>
                          <a:ea typeface="Halant"/>
                          <a:cs typeface="Halant"/>
                          <a:sym typeface="Halant"/>
                        </a:rPr>
                        <a:t> 1837.</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attention of British merchants has long been turned to Central Africa as an untrodden, and therefore profitable field for commercial enterprise… that immense territory, comprising one eighth part of the surface of the globe, had been for ages excluded from all direct communication with the civilized world, seemed to hold out the most flattering prospects of success to those fortunate individuals who should be the first to break into its secluded vales. The increase in the consumption of palm-oil in this country, the gradual decline in the supply of ivory… stimulated the merchant to the discovery of new and unrestricted markets…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long-sought-for highway into Central Africa was at length found, as open by the Niger [river]… To the merchant it offered a boundless field for enterprise; to the manufacturer, an extensive market for his goods; and to the energy and ardor of youth, it presented the irresistible charms of novelty, danger, and adventure.</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5" name="Shape 155"/>
        <p:cNvGrpSpPr/>
        <p:nvPr/>
      </p:nvGrpSpPr>
      <p:grpSpPr>
        <a:xfrm>
          <a:off x="0" y="0"/>
          <a:ext cx="0" cy="0"/>
          <a:chOff x="0" y="0"/>
          <a:chExt cx="0" cy="0"/>
        </a:xfrm>
      </p:grpSpPr>
      <p:sp>
        <p:nvSpPr>
          <p:cNvPr id="156" name="Google Shape;156;p21"/>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Economic Gains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57" name="Google Shape;157;p21"/>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58" name="Google Shape;158;p21"/>
          <p:cNvSpPr txBox="1"/>
          <p:nvPr/>
        </p:nvSpPr>
        <p:spPr>
          <a:xfrm>
            <a:off x="469050" y="14441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sp>
        <p:nvSpPr>
          <p:cNvPr id="159" name="Google Shape;159;p21"/>
          <p:cNvSpPr txBox="1"/>
          <p:nvPr/>
        </p:nvSpPr>
        <p:spPr>
          <a:xfrm>
            <a:off x="338625" y="10806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graphicFrame>
        <p:nvGraphicFramePr>
          <p:cNvPr id="160" name="Google Shape;160;p21"/>
          <p:cNvGraphicFramePr/>
          <p:nvPr/>
        </p:nvGraphicFramePr>
        <p:xfrm>
          <a:off x="469041" y="2085835"/>
          <a:ext cx="3000000" cy="3000000"/>
        </p:xfrm>
        <a:graphic>
          <a:graphicData uri="http://schemas.openxmlformats.org/drawingml/2006/table">
            <a:tbl>
              <a:tblPr>
                <a:noFill/>
                <a:tableStyleId>{35C01808-FCDA-42C5-BBF9-2FF174C772CC}</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2: Bringing fruit out to loading platform, Puerto Castilla, Honduras, ca. 1920 (United Fruit Company.) Harvard Library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Context: Honduras was one of the “banana republics” of the United States. This was a term coined in 1901 by O. Henry to describe the small Central American countries that were under the economic power of foreign-based large corporations. Generally speaking, these states were economically dependent on the export of one resource, such as bananas or a mineral. Their governments were corrupt and unstable.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Companies such as the United Fruit Company exploited the populations of these countries, using their economic power to influence government decisions (even assisting in a coup in Guatemala) and land distribution. Often, these companies owned significant portions of land and the country’s infrastructure, including railroads and communication systems such as the telephone and telegraph.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61" name="Google Shape;161;p21"/>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62" name="Google Shape;162;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3" name="Google Shape;163;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4" name="Google Shape;164;p21"/>
          <p:cNvPicPr preferRelativeResize="0"/>
          <p:nvPr/>
        </p:nvPicPr>
        <p:blipFill>
          <a:blip r:embed="rId5">
            <a:alphaModFix/>
          </a:blip>
          <a:stretch>
            <a:fillRect/>
          </a:stretch>
        </p:blipFill>
        <p:spPr>
          <a:xfrm>
            <a:off x="543588" y="2903825"/>
            <a:ext cx="6702476" cy="30747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