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Lst>
  <p:sldSz cy="5143500" cx="9144000"/>
  <p:notesSz cx="6858000" cy="9144000"/>
  <p:embeddedFontLst>
    <p:embeddedFont>
      <p:font typeface="Halant"/>
      <p:bold r:id="rId14"/>
    </p:embeddedFont>
    <p:embeddedFont>
      <p:font typeface="Inter"/>
      <p:regular r:id="rId15"/>
      <p:bold r:id="rId16"/>
      <p:italic r:id="rId17"/>
      <p:boldItalic r:id="rId1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font" Target="fonts/Inter-regular.fntdata"/><Relationship Id="rId14" Type="http://schemas.openxmlformats.org/officeDocument/2006/relationships/font" Target="fonts/Halant-bold.fntdata"/><Relationship Id="rId17" Type="http://schemas.openxmlformats.org/officeDocument/2006/relationships/font" Target="fonts/Inter-italic.fntdata"/><Relationship Id="rId16" Type="http://schemas.openxmlformats.org/officeDocument/2006/relationships/font" Target="fonts/Inter-bold.fntdata"/><Relationship Id="rId5" Type="http://schemas.openxmlformats.org/officeDocument/2006/relationships/notesMaster" Target="notesMasters/notesMaster1.xml"/><Relationship Id="rId6" Type="http://schemas.openxmlformats.org/officeDocument/2006/relationships/slide" Target="slides/slide1.xml"/><Relationship Id="rId18" Type="http://schemas.openxmlformats.org/officeDocument/2006/relationships/font" Target="fonts/Inter-boldItalic.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38ff618b85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 name="Google Shape;52;g338ff618b85_1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g338ff618b85_1_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g338ff618b85_1_6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g338ff618b85_1_1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3" name="Google Shape;93;g338ff618b85_1_12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g338ff618b85_1_1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g338ff618b85_1_19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g338ff618b85_1_2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5" name="Google Shape;135;g338ff618b85_1_21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341f4953c85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g341f4953c85_0_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g339f6e43311_1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9" name="Google Shape;179;g339f6e43311_1_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337c9cc3fc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4" name="Google Shape;204;g337c9cc3fcd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xml"/><Relationship Id="rId3"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3.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3.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3.png"/><Relationship Id="rId4" Type="http://schemas.openxmlformats.org/officeDocument/2006/relationships/hyperlink" Target="http://www.youtube.com/watch?v=DduN1cU2p9U" TargetMode="External"/><Relationship Id="rId5" Type="http://schemas.openxmlformats.org/officeDocument/2006/relationships/image" Target="../media/image6.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3.png"/><Relationship Id="rId4" Type="http://schemas.openxmlformats.org/officeDocument/2006/relationships/image" Target="../media/image8.png"/><Relationship Id="rId5"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 Id="rId3"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grpSp>
        <p:nvGrpSpPr>
          <p:cNvPr id="54" name="Google Shape;54;p13"/>
          <p:cNvGrpSpPr/>
          <p:nvPr/>
        </p:nvGrpSpPr>
        <p:grpSpPr>
          <a:xfrm>
            <a:off x="-15535" y="-90413"/>
            <a:ext cx="2119669" cy="5233992"/>
            <a:chOff x="0" y="-241102"/>
            <a:chExt cx="5652450" cy="13957313"/>
          </a:xfrm>
        </p:grpSpPr>
        <p:grpSp>
          <p:nvGrpSpPr>
            <p:cNvPr id="55" name="Google Shape;55;p13"/>
            <p:cNvGrpSpPr/>
            <p:nvPr/>
          </p:nvGrpSpPr>
          <p:grpSpPr>
            <a:xfrm>
              <a:off x="2826056" y="-241102"/>
              <a:ext cx="2826394" cy="13957313"/>
              <a:chOff x="0" y="-47625"/>
              <a:chExt cx="558300" cy="2757000"/>
            </a:xfrm>
          </p:grpSpPr>
          <p:sp>
            <p:nvSpPr>
              <p:cNvPr id="56" name="Google Shape;56;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57" name="Google Shape;57;p13"/>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58" name="Google Shape;58;p13"/>
            <p:cNvGrpSpPr/>
            <p:nvPr/>
          </p:nvGrpSpPr>
          <p:grpSpPr>
            <a:xfrm>
              <a:off x="1413028" y="-241102"/>
              <a:ext cx="2826394" cy="13957313"/>
              <a:chOff x="0" y="-47625"/>
              <a:chExt cx="558300" cy="2757000"/>
            </a:xfrm>
          </p:grpSpPr>
          <p:sp>
            <p:nvSpPr>
              <p:cNvPr id="59" name="Google Shape;59;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60" name="Google Shape;60;p13"/>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61" name="Google Shape;61;p13"/>
            <p:cNvGrpSpPr/>
            <p:nvPr/>
          </p:nvGrpSpPr>
          <p:grpSpPr>
            <a:xfrm>
              <a:off x="0" y="-241102"/>
              <a:ext cx="2826394" cy="13957313"/>
              <a:chOff x="0" y="-47625"/>
              <a:chExt cx="558300" cy="2757000"/>
            </a:xfrm>
          </p:grpSpPr>
          <p:sp>
            <p:nvSpPr>
              <p:cNvPr id="62" name="Google Shape;62;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63" name="Google Shape;63;p13"/>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sp>
        <p:nvSpPr>
          <p:cNvPr id="64" name="Google Shape;64;p13"/>
          <p:cNvSpPr txBox="1"/>
          <p:nvPr/>
        </p:nvSpPr>
        <p:spPr>
          <a:xfrm>
            <a:off x="2104007" y="1142564"/>
            <a:ext cx="7040100" cy="1911000"/>
          </a:xfrm>
          <a:prstGeom prst="rect">
            <a:avLst/>
          </a:prstGeom>
          <a:noFill/>
          <a:ln>
            <a:noFill/>
          </a:ln>
        </p:spPr>
        <p:txBody>
          <a:bodyPr anchorCtr="0" anchor="t" bIns="0" lIns="0" spcFirstLastPara="1" rIns="0" wrap="square" tIns="0">
            <a:spAutoFit/>
          </a:bodyPr>
          <a:lstStyle/>
          <a:p>
            <a:pPr indent="0" lvl="0" marL="0" marR="0" rtl="0" algn="ctr">
              <a:lnSpc>
                <a:spcPct val="96999"/>
              </a:lnSpc>
              <a:spcBef>
                <a:spcPts val="0"/>
              </a:spcBef>
              <a:spcAft>
                <a:spcPts val="0"/>
              </a:spcAft>
              <a:buNone/>
            </a:pPr>
            <a:r>
              <a:rPr b="1" lang="en" sz="6400">
                <a:solidFill>
                  <a:srgbClr val="231F20"/>
                </a:solidFill>
                <a:latin typeface="Halant"/>
                <a:ea typeface="Halant"/>
                <a:cs typeface="Halant"/>
                <a:sym typeface="Halant"/>
              </a:rPr>
              <a:t>IMPERIALISM IN AFRICA</a:t>
            </a:r>
            <a:endParaRPr sz="100"/>
          </a:p>
        </p:txBody>
      </p:sp>
      <p:sp>
        <p:nvSpPr>
          <p:cNvPr id="65" name="Google Shape;65;p13"/>
          <p:cNvSpPr/>
          <p:nvPr/>
        </p:nvSpPr>
        <p:spPr>
          <a:xfrm>
            <a:off x="6323449" y="-105096"/>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66" name="Google Shape;66;p13"/>
          <p:cNvSpPr txBox="1"/>
          <p:nvPr/>
        </p:nvSpPr>
        <p:spPr>
          <a:xfrm>
            <a:off x="2316976" y="3001404"/>
            <a:ext cx="6312600" cy="8928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0" i="0" lang="en" sz="2900" u="none" cap="none" strike="noStrike">
                <a:solidFill>
                  <a:srgbClr val="231F20"/>
                </a:solidFill>
                <a:latin typeface="Inter"/>
                <a:ea typeface="Inter"/>
                <a:cs typeface="Inter"/>
                <a:sym typeface="Inter"/>
              </a:rPr>
              <a:t>Unit</a:t>
            </a:r>
            <a:r>
              <a:rPr lang="en" sz="2900">
                <a:solidFill>
                  <a:srgbClr val="231F20"/>
                </a:solidFill>
                <a:latin typeface="Inter"/>
                <a:ea typeface="Inter"/>
                <a:cs typeface="Inter"/>
                <a:sym typeface="Inter"/>
              </a:rPr>
              <a:t> 7:</a:t>
            </a:r>
            <a:r>
              <a:rPr b="0" i="0" lang="en" sz="2900" u="none" cap="none" strike="noStrike">
                <a:solidFill>
                  <a:srgbClr val="231F20"/>
                </a:solidFill>
                <a:latin typeface="Inter"/>
                <a:ea typeface="Inter"/>
                <a:cs typeface="Inter"/>
                <a:sym typeface="Inter"/>
              </a:rPr>
              <a:t> </a:t>
            </a:r>
            <a:r>
              <a:rPr lang="en" sz="2900">
                <a:solidFill>
                  <a:srgbClr val="231F20"/>
                </a:solidFill>
                <a:latin typeface="Inter"/>
                <a:ea typeface="Inter"/>
                <a:cs typeface="Inter"/>
                <a:sym typeface="Inter"/>
              </a:rPr>
              <a:t>Transforming Societies- Imperialism &amp; Resistance</a:t>
            </a:r>
            <a:endParaRPr sz="700"/>
          </a:p>
        </p:txBody>
      </p:sp>
      <p:sp>
        <p:nvSpPr>
          <p:cNvPr id="67" name="Google Shape;67;p13"/>
          <p:cNvSpPr/>
          <p:nvPr/>
        </p:nvSpPr>
        <p:spPr>
          <a:xfrm>
            <a:off x="5559048" y="462915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68" name="Google Shape;68;p13"/>
          <p:cNvSpPr txBox="1"/>
          <p:nvPr/>
        </p:nvSpPr>
        <p:spPr>
          <a:xfrm rot="-5400000">
            <a:off x="-1411564" y="2464077"/>
            <a:ext cx="3441000" cy="2154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69" name="Google Shape;69;p13"/>
          <p:cNvCxnSpPr/>
          <p:nvPr/>
        </p:nvCxnSpPr>
        <p:spPr>
          <a:xfrm flipH="1" rot="10800000">
            <a:off x="326967" y="-1334"/>
            <a:ext cx="1800" cy="1447800"/>
          </a:xfrm>
          <a:prstGeom prst="straightConnector1">
            <a:avLst/>
          </a:prstGeom>
          <a:noFill/>
          <a:ln cap="flat" cmpd="sng" w="114300">
            <a:solidFill>
              <a:srgbClr val="000000"/>
            </a:solidFill>
            <a:prstDash val="solid"/>
            <a:round/>
            <a:headEnd len="sm" w="sm" type="none"/>
            <a:tailEnd len="sm" w="sm" type="none"/>
          </a:ln>
        </p:spPr>
      </p:cxnSp>
      <p:cxnSp>
        <p:nvCxnSpPr>
          <p:cNvPr id="70" name="Google Shape;70;p13"/>
          <p:cNvCxnSpPr/>
          <p:nvPr/>
        </p:nvCxnSpPr>
        <p:spPr>
          <a:xfrm rot="10800000">
            <a:off x="321947" y="3644649"/>
            <a:ext cx="2700" cy="1498800"/>
          </a:xfrm>
          <a:prstGeom prst="straightConnector1">
            <a:avLst/>
          </a:prstGeom>
          <a:noFill/>
          <a:ln cap="flat" cmpd="sng" w="114300">
            <a:solidFill>
              <a:srgbClr val="000000"/>
            </a:solidFill>
            <a:prstDash val="solid"/>
            <a:round/>
            <a:headEnd len="sm" w="sm" type="none"/>
            <a:tailEnd len="sm" w="sm" type="none"/>
          </a:ln>
        </p:spPr>
      </p:cxn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sp>
        <p:nvSpPr>
          <p:cNvPr id="75" name="Google Shape;75;p14"/>
          <p:cNvSpPr txBox="1"/>
          <p:nvPr/>
        </p:nvSpPr>
        <p:spPr>
          <a:xfrm>
            <a:off x="895670" y="1981390"/>
            <a:ext cx="7352700" cy="15393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chemeClr val="dk1"/>
              </a:buClr>
              <a:buSzPts val="600"/>
              <a:buFont typeface="Arial"/>
              <a:buNone/>
            </a:pPr>
            <a:r>
              <a:rPr i="1" lang="en" sz="2500">
                <a:solidFill>
                  <a:schemeClr val="dk1"/>
                </a:solidFill>
                <a:latin typeface="Inter"/>
                <a:ea typeface="Inter"/>
                <a:cs typeface="Inter"/>
                <a:sym typeface="Inter"/>
              </a:rPr>
              <a:t>In what ways did European imperialism impact African societies politically, economically, and culturally?</a:t>
            </a:r>
            <a:endParaRPr i="1" sz="2500">
              <a:solidFill>
                <a:schemeClr val="dk1"/>
              </a:solidFill>
              <a:latin typeface="Inter"/>
              <a:ea typeface="Inter"/>
              <a:cs typeface="Inter"/>
              <a:sym typeface="Inter"/>
            </a:endParaRPr>
          </a:p>
          <a:p>
            <a:pPr indent="0" lvl="0" marL="0" rtl="0" algn="ctr">
              <a:spcBef>
                <a:spcPts val="0"/>
              </a:spcBef>
              <a:spcAft>
                <a:spcPts val="0"/>
              </a:spcAft>
              <a:buSzPts val="600"/>
              <a:buNone/>
            </a:pPr>
            <a:r>
              <a:t/>
            </a:r>
            <a:endParaRPr i="1" sz="2500">
              <a:solidFill>
                <a:schemeClr val="dk1"/>
              </a:solidFill>
              <a:latin typeface="Inter"/>
              <a:ea typeface="Inter"/>
              <a:cs typeface="Inter"/>
              <a:sym typeface="Inter"/>
            </a:endParaRPr>
          </a:p>
        </p:txBody>
      </p:sp>
      <p:sp>
        <p:nvSpPr>
          <p:cNvPr id="76" name="Google Shape;76;p14"/>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77" name="Google Shape;77;p14"/>
          <p:cNvGrpSpPr/>
          <p:nvPr/>
        </p:nvGrpSpPr>
        <p:grpSpPr>
          <a:xfrm>
            <a:off x="-127008" y="4615004"/>
            <a:ext cx="9398022" cy="468724"/>
            <a:chOff x="204" y="0"/>
            <a:chExt cx="25061391" cy="1249931"/>
          </a:xfrm>
        </p:grpSpPr>
        <p:grpSp>
          <p:nvGrpSpPr>
            <p:cNvPr id="78" name="Google Shape;78;p14"/>
            <p:cNvGrpSpPr/>
            <p:nvPr/>
          </p:nvGrpSpPr>
          <p:grpSpPr>
            <a:xfrm rot="5400000">
              <a:off x="12002369" y="-11663474"/>
              <a:ext cx="1249931" cy="24576878"/>
              <a:chOff x="0" y="-38100"/>
              <a:chExt cx="246900" cy="4854692"/>
            </a:xfrm>
          </p:grpSpPr>
          <p:sp>
            <p:nvSpPr>
              <p:cNvPr id="79" name="Google Shape;79;p14"/>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80" name="Google Shape;80;p14"/>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81" name="Google Shape;81;p14"/>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82" name="Google Shape;82;p14"/>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83" name="Google Shape;83;p14"/>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84" name="Google Shape;84;p14"/>
          <p:cNvSpPr txBox="1"/>
          <p:nvPr/>
        </p:nvSpPr>
        <p:spPr>
          <a:xfrm>
            <a:off x="1276990" y="9715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SUPPORTING QUESTION</a:t>
            </a:r>
            <a:endParaRPr sz="700"/>
          </a:p>
        </p:txBody>
      </p:sp>
      <p:grpSp>
        <p:nvGrpSpPr>
          <p:cNvPr id="85" name="Google Shape;85;p14"/>
          <p:cNvGrpSpPr/>
          <p:nvPr/>
        </p:nvGrpSpPr>
        <p:grpSpPr>
          <a:xfrm>
            <a:off x="7929578" y="-49020"/>
            <a:ext cx="781313" cy="885635"/>
            <a:chOff x="0" y="-130721"/>
            <a:chExt cx="2083500" cy="2361695"/>
          </a:xfrm>
        </p:grpSpPr>
        <p:grpSp>
          <p:nvGrpSpPr>
            <p:cNvPr id="86" name="Google Shape;86;p14"/>
            <p:cNvGrpSpPr/>
            <p:nvPr/>
          </p:nvGrpSpPr>
          <p:grpSpPr>
            <a:xfrm>
              <a:off x="75599" y="-130721"/>
              <a:ext cx="1932614" cy="2361695"/>
              <a:chOff x="0" y="-47625"/>
              <a:chExt cx="704100" cy="860425"/>
            </a:xfrm>
          </p:grpSpPr>
          <p:sp>
            <p:nvSpPr>
              <p:cNvPr id="87" name="Google Shape;87;p1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8" name="Google Shape;88;p14"/>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89" name="Google Shape;89;p14"/>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1</a:t>
              </a:r>
              <a:endParaRPr sz="700">
                <a:solidFill>
                  <a:schemeClr val="lt1"/>
                </a:solidFill>
              </a:endParaRPr>
            </a:p>
          </p:txBody>
        </p:sp>
      </p:grpSp>
      <p:sp>
        <p:nvSpPr>
          <p:cNvPr id="90" name="Google Shape;90;p14"/>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sp>
        <p:nvSpPr>
          <p:cNvPr id="95" name="Google Shape;95;p15"/>
          <p:cNvSpPr txBox="1"/>
          <p:nvPr/>
        </p:nvSpPr>
        <p:spPr>
          <a:xfrm>
            <a:off x="519075" y="1153550"/>
            <a:ext cx="7888200" cy="27192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i="1" lang="en" sz="1500">
                <a:latin typeface="Inter"/>
                <a:ea typeface="Inter"/>
                <a:cs typeface="Inter"/>
                <a:sym typeface="Inter"/>
              </a:rPr>
              <a:t>Historians also call this the “Partition of Africa” or the “Race for Africa”</a:t>
            </a:r>
            <a:endParaRPr i="1" sz="1500">
              <a:latin typeface="Inter"/>
              <a:ea typeface="Inter"/>
              <a:cs typeface="Inter"/>
              <a:sym typeface="Inter"/>
            </a:endParaRPr>
          </a:p>
          <a:p>
            <a:pPr indent="0" lvl="0" marL="0" marR="0" rtl="0" algn="ctr">
              <a:lnSpc>
                <a:spcPct val="100000"/>
              </a:lnSpc>
              <a:spcBef>
                <a:spcPts val="1000"/>
              </a:spcBef>
              <a:spcAft>
                <a:spcPts val="0"/>
              </a:spcAft>
              <a:buNone/>
            </a:pPr>
            <a:r>
              <a:t/>
            </a:r>
            <a:endParaRPr i="1" sz="1500">
              <a:latin typeface="Inter"/>
              <a:ea typeface="Inter"/>
              <a:cs typeface="Inter"/>
              <a:sym typeface="Inter"/>
            </a:endParaRPr>
          </a:p>
          <a:p>
            <a:pPr indent="-323850" lvl="0" marL="457200" marR="0" rtl="0" algn="l">
              <a:lnSpc>
                <a:spcPct val="100000"/>
              </a:lnSpc>
              <a:spcBef>
                <a:spcPts val="1000"/>
              </a:spcBef>
              <a:spcAft>
                <a:spcPts val="0"/>
              </a:spcAft>
              <a:buSzPts val="1500"/>
              <a:buFont typeface="Inter"/>
              <a:buChar char="●"/>
            </a:pPr>
            <a:r>
              <a:rPr lang="en" sz="1500">
                <a:latin typeface="Inter"/>
                <a:ea typeface="Inter"/>
                <a:cs typeface="Inter"/>
                <a:sym typeface="Inter"/>
              </a:rPr>
              <a:t>Refers to the rapid exploration, conquest, colonization, and partition of Africa by European powers</a:t>
            </a:r>
            <a:endParaRPr sz="1500">
              <a:latin typeface="Inter"/>
              <a:ea typeface="Inter"/>
              <a:cs typeface="Inter"/>
              <a:sym typeface="Inter"/>
            </a:endParaRPr>
          </a:p>
          <a:p>
            <a:pPr indent="-323850" lvl="0" marL="457200" marR="0" rtl="0" algn="l">
              <a:lnSpc>
                <a:spcPct val="100000"/>
              </a:lnSpc>
              <a:spcBef>
                <a:spcPts val="1000"/>
              </a:spcBef>
              <a:spcAft>
                <a:spcPts val="0"/>
              </a:spcAft>
              <a:buSzPts val="1500"/>
              <a:buFont typeface="Inter"/>
              <a:buChar char="●"/>
            </a:pPr>
            <a:r>
              <a:rPr lang="en" sz="1500">
                <a:latin typeface="Inter"/>
                <a:ea typeface="Inter"/>
                <a:cs typeface="Inter"/>
                <a:sym typeface="Inter"/>
              </a:rPr>
              <a:t>Berlin Conference (1884-1885) formalized partitioning process</a:t>
            </a:r>
            <a:endParaRPr sz="1500">
              <a:latin typeface="Inter"/>
              <a:ea typeface="Inter"/>
              <a:cs typeface="Inter"/>
              <a:sym typeface="Inter"/>
            </a:endParaRPr>
          </a:p>
          <a:p>
            <a:pPr indent="-323850" lvl="1" marL="914400" marR="0" rtl="0" algn="l">
              <a:lnSpc>
                <a:spcPct val="100000"/>
              </a:lnSpc>
              <a:spcBef>
                <a:spcPts val="1000"/>
              </a:spcBef>
              <a:spcAft>
                <a:spcPts val="0"/>
              </a:spcAft>
              <a:buSzPts val="1500"/>
              <a:buFont typeface="Inter"/>
              <a:buChar char="○"/>
            </a:pPr>
            <a:r>
              <a:rPr lang="en" sz="1500">
                <a:latin typeface="Inter"/>
                <a:ea typeface="Inter"/>
                <a:cs typeface="Inter"/>
                <a:sym typeface="Inter"/>
              </a:rPr>
              <a:t>Essentially Europeans took free reign in colonizing Africa (just had to inform other Europeans)</a:t>
            </a:r>
            <a:endParaRPr sz="1500">
              <a:latin typeface="Inter"/>
              <a:ea typeface="Inter"/>
              <a:cs typeface="Inter"/>
              <a:sym typeface="Inter"/>
            </a:endParaRPr>
          </a:p>
          <a:p>
            <a:pPr indent="-323850" lvl="1" marL="914400" marR="0" rtl="0" algn="l">
              <a:lnSpc>
                <a:spcPct val="100000"/>
              </a:lnSpc>
              <a:spcBef>
                <a:spcPts val="1000"/>
              </a:spcBef>
              <a:spcAft>
                <a:spcPts val="1000"/>
              </a:spcAft>
              <a:buSzPts val="1500"/>
              <a:buFont typeface="Inter"/>
              <a:buChar char="○"/>
            </a:pPr>
            <a:r>
              <a:rPr lang="en" sz="1500">
                <a:latin typeface="Inter"/>
                <a:ea typeface="Inter"/>
                <a:cs typeface="Inter"/>
                <a:sym typeface="Inter"/>
              </a:rPr>
              <a:t>Key players: Great Britain, France, Germany, Portugal, &amp; Belgium (King Leopold II personally took over the Congo Free State)</a:t>
            </a:r>
            <a:endParaRPr sz="1500">
              <a:latin typeface="Inter"/>
              <a:ea typeface="Inter"/>
              <a:cs typeface="Inter"/>
              <a:sym typeface="Inter"/>
            </a:endParaRPr>
          </a:p>
        </p:txBody>
      </p:sp>
      <p:sp>
        <p:nvSpPr>
          <p:cNvPr id="96" name="Google Shape;96;p15"/>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97" name="Google Shape;97;p15"/>
          <p:cNvGrpSpPr/>
          <p:nvPr/>
        </p:nvGrpSpPr>
        <p:grpSpPr>
          <a:xfrm>
            <a:off x="-127008" y="4615004"/>
            <a:ext cx="9398022" cy="468724"/>
            <a:chOff x="204" y="0"/>
            <a:chExt cx="25061391" cy="1249931"/>
          </a:xfrm>
        </p:grpSpPr>
        <p:grpSp>
          <p:nvGrpSpPr>
            <p:cNvPr id="98" name="Google Shape;98;p15"/>
            <p:cNvGrpSpPr/>
            <p:nvPr/>
          </p:nvGrpSpPr>
          <p:grpSpPr>
            <a:xfrm rot="5400000">
              <a:off x="12002369" y="-11663474"/>
              <a:ext cx="1249931" cy="24576878"/>
              <a:chOff x="0" y="-38100"/>
              <a:chExt cx="246900" cy="4854692"/>
            </a:xfrm>
          </p:grpSpPr>
          <p:sp>
            <p:nvSpPr>
              <p:cNvPr id="99" name="Google Shape;99;p15"/>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00" name="Google Shape;100;p15"/>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01" name="Google Shape;101;p15"/>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102" name="Google Shape;102;p15"/>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03" name="Google Shape;103;p15"/>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04" name="Google Shape;104;p15"/>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SCRAMBLE FOR AFRICA</a:t>
            </a:r>
            <a:endParaRPr sz="700"/>
          </a:p>
        </p:txBody>
      </p:sp>
      <p:grpSp>
        <p:nvGrpSpPr>
          <p:cNvPr id="105" name="Google Shape;105;p15"/>
          <p:cNvGrpSpPr/>
          <p:nvPr/>
        </p:nvGrpSpPr>
        <p:grpSpPr>
          <a:xfrm>
            <a:off x="7929578" y="-49020"/>
            <a:ext cx="781313" cy="885635"/>
            <a:chOff x="0" y="-130721"/>
            <a:chExt cx="2083500" cy="2361695"/>
          </a:xfrm>
        </p:grpSpPr>
        <p:grpSp>
          <p:nvGrpSpPr>
            <p:cNvPr id="106" name="Google Shape;106;p15"/>
            <p:cNvGrpSpPr/>
            <p:nvPr/>
          </p:nvGrpSpPr>
          <p:grpSpPr>
            <a:xfrm>
              <a:off x="75599" y="-130721"/>
              <a:ext cx="1932614" cy="2361695"/>
              <a:chOff x="0" y="-47625"/>
              <a:chExt cx="704100" cy="860425"/>
            </a:xfrm>
          </p:grpSpPr>
          <p:sp>
            <p:nvSpPr>
              <p:cNvPr id="107" name="Google Shape;107;p15"/>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8" name="Google Shape;108;p15"/>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09" name="Google Shape;109;p15"/>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2</a:t>
              </a:r>
              <a:endParaRPr sz="700">
                <a:solidFill>
                  <a:schemeClr val="lt1"/>
                </a:solidFill>
              </a:endParaRPr>
            </a:p>
          </p:txBody>
        </p:sp>
      </p:grpSp>
      <p:sp>
        <p:nvSpPr>
          <p:cNvPr id="110" name="Google Shape;110;p15"/>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16"/>
          <p:cNvSpPr txBox="1"/>
          <p:nvPr/>
        </p:nvSpPr>
        <p:spPr>
          <a:xfrm>
            <a:off x="519075" y="1382150"/>
            <a:ext cx="3900900" cy="2472900"/>
          </a:xfrm>
          <a:prstGeom prst="rect">
            <a:avLst/>
          </a:prstGeom>
          <a:noFill/>
          <a:ln>
            <a:noFill/>
          </a:ln>
        </p:spPr>
        <p:txBody>
          <a:bodyPr anchorCtr="0" anchor="t" bIns="0" lIns="0" spcFirstLastPara="1" rIns="0" wrap="square" tIns="0">
            <a:spAutoFit/>
          </a:bodyPr>
          <a:lstStyle/>
          <a:p>
            <a:pPr indent="-330200" lvl="0" marL="457200" marR="0" rtl="0" algn="l">
              <a:lnSpc>
                <a:spcPct val="100000"/>
              </a:lnSpc>
              <a:spcBef>
                <a:spcPts val="0"/>
              </a:spcBef>
              <a:spcAft>
                <a:spcPts val="0"/>
              </a:spcAft>
              <a:buSzPts val="1600"/>
              <a:buFont typeface="Inter"/>
              <a:buAutoNum type="alphaLcPeriod"/>
            </a:pPr>
            <a:r>
              <a:rPr lang="en" sz="1600">
                <a:latin typeface="Inter"/>
                <a:ea typeface="Inter"/>
                <a:cs typeface="Inter"/>
                <a:sym typeface="Inter"/>
              </a:rPr>
              <a:t>Who is </a:t>
            </a:r>
            <a:r>
              <a:rPr lang="en" sz="1600">
                <a:latin typeface="Inter"/>
                <a:ea typeface="Inter"/>
                <a:cs typeface="Inter"/>
                <a:sym typeface="Inter"/>
              </a:rPr>
              <a:t>involved</a:t>
            </a:r>
            <a:r>
              <a:rPr lang="en" sz="1600">
                <a:latin typeface="Inter"/>
                <a:ea typeface="Inter"/>
                <a:cs typeface="Inter"/>
                <a:sym typeface="Inter"/>
              </a:rPr>
              <a:t> in cutting up the Congo? Who is missing?</a:t>
            </a:r>
            <a:endParaRPr sz="1600">
              <a:latin typeface="Inter"/>
              <a:ea typeface="Inter"/>
              <a:cs typeface="Inter"/>
              <a:sym typeface="Inter"/>
            </a:endParaRPr>
          </a:p>
          <a:p>
            <a:pPr indent="-330200" lvl="0" marL="457200" marR="0" rtl="0" algn="l">
              <a:lnSpc>
                <a:spcPct val="100000"/>
              </a:lnSpc>
              <a:spcBef>
                <a:spcPts val="1000"/>
              </a:spcBef>
              <a:spcAft>
                <a:spcPts val="0"/>
              </a:spcAft>
              <a:buSzPts val="1600"/>
              <a:buFont typeface="Inter"/>
              <a:buAutoNum type="alphaLcPeriod"/>
            </a:pPr>
            <a:r>
              <a:rPr lang="en" sz="1600">
                <a:latin typeface="Inter"/>
                <a:ea typeface="Inter"/>
                <a:cs typeface="Inter"/>
                <a:sym typeface="Inter"/>
              </a:rPr>
              <a:t>Choose an image element and explain its significance or meaning as a symbol. (pumpkin, knives, table cloth, bear, etc)</a:t>
            </a:r>
            <a:endParaRPr sz="1600">
              <a:latin typeface="Inter"/>
              <a:ea typeface="Inter"/>
              <a:cs typeface="Inter"/>
              <a:sym typeface="Inter"/>
            </a:endParaRPr>
          </a:p>
          <a:p>
            <a:pPr indent="-330200" lvl="0" marL="457200" marR="0" rtl="0" algn="l">
              <a:lnSpc>
                <a:spcPct val="100000"/>
              </a:lnSpc>
              <a:spcBef>
                <a:spcPts val="1000"/>
              </a:spcBef>
              <a:spcAft>
                <a:spcPts val="1000"/>
              </a:spcAft>
              <a:buSzPts val="1600"/>
              <a:buFont typeface="Inter"/>
              <a:buAutoNum type="alphaLcPeriod"/>
            </a:pPr>
            <a:r>
              <a:rPr lang="en" sz="1600">
                <a:latin typeface="Inter"/>
                <a:ea typeface="Inter"/>
                <a:cs typeface="Inter"/>
                <a:sym typeface="Inter"/>
              </a:rPr>
              <a:t>What do you think is the point of view of </a:t>
            </a:r>
            <a:r>
              <a:rPr lang="en" sz="1600">
                <a:solidFill>
                  <a:schemeClr val="dk1"/>
                </a:solidFill>
                <a:latin typeface="Inter"/>
                <a:ea typeface="Inter"/>
                <a:cs typeface="Inter"/>
                <a:sym typeface="Inter"/>
              </a:rPr>
              <a:t>François Maréchal, the artist?</a:t>
            </a:r>
            <a:endParaRPr sz="1600">
              <a:latin typeface="Inter"/>
              <a:ea typeface="Inter"/>
              <a:cs typeface="Inter"/>
              <a:sym typeface="Inter"/>
            </a:endParaRPr>
          </a:p>
        </p:txBody>
      </p:sp>
      <p:sp>
        <p:nvSpPr>
          <p:cNvPr id="116" name="Google Shape;116;p16"/>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17" name="Google Shape;117;p16"/>
          <p:cNvGrpSpPr/>
          <p:nvPr/>
        </p:nvGrpSpPr>
        <p:grpSpPr>
          <a:xfrm>
            <a:off x="-127008" y="4615004"/>
            <a:ext cx="9398022" cy="468724"/>
            <a:chOff x="204" y="0"/>
            <a:chExt cx="25061391" cy="1249931"/>
          </a:xfrm>
        </p:grpSpPr>
        <p:grpSp>
          <p:nvGrpSpPr>
            <p:cNvPr id="118" name="Google Shape;118;p16"/>
            <p:cNvGrpSpPr/>
            <p:nvPr/>
          </p:nvGrpSpPr>
          <p:grpSpPr>
            <a:xfrm rot="5400000">
              <a:off x="12002369" y="-11663474"/>
              <a:ext cx="1249931" cy="24576878"/>
              <a:chOff x="0" y="-38100"/>
              <a:chExt cx="246900" cy="4854692"/>
            </a:xfrm>
          </p:grpSpPr>
          <p:sp>
            <p:nvSpPr>
              <p:cNvPr id="119" name="Google Shape;119;p1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20" name="Google Shape;120;p16"/>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21" name="Google Shape;121;p16"/>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122" name="Google Shape;122;p16"/>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23" name="Google Shape;123;p16"/>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24" name="Google Shape;124;p16"/>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SCRAMBLE FOR AFRICA</a:t>
            </a:r>
            <a:endParaRPr sz="700"/>
          </a:p>
        </p:txBody>
      </p:sp>
      <p:grpSp>
        <p:nvGrpSpPr>
          <p:cNvPr id="125" name="Google Shape;125;p16"/>
          <p:cNvGrpSpPr/>
          <p:nvPr/>
        </p:nvGrpSpPr>
        <p:grpSpPr>
          <a:xfrm>
            <a:off x="7929578" y="-49020"/>
            <a:ext cx="781313" cy="885635"/>
            <a:chOff x="0" y="-130721"/>
            <a:chExt cx="2083500" cy="2361695"/>
          </a:xfrm>
        </p:grpSpPr>
        <p:grpSp>
          <p:nvGrpSpPr>
            <p:cNvPr id="126" name="Google Shape;126;p16"/>
            <p:cNvGrpSpPr/>
            <p:nvPr/>
          </p:nvGrpSpPr>
          <p:grpSpPr>
            <a:xfrm>
              <a:off x="75599" y="-130721"/>
              <a:ext cx="1932614" cy="2361695"/>
              <a:chOff x="0" y="-47625"/>
              <a:chExt cx="704100" cy="860425"/>
            </a:xfrm>
          </p:grpSpPr>
          <p:sp>
            <p:nvSpPr>
              <p:cNvPr id="127" name="Google Shape;127;p1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28" name="Google Shape;128;p16"/>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29" name="Google Shape;129;p16"/>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3</a:t>
              </a:r>
              <a:endParaRPr sz="700">
                <a:solidFill>
                  <a:schemeClr val="lt1"/>
                </a:solidFill>
              </a:endParaRPr>
            </a:p>
          </p:txBody>
        </p:sp>
      </p:grpSp>
      <p:sp>
        <p:nvSpPr>
          <p:cNvPr id="130" name="Google Shape;130;p16"/>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31" name="Google Shape;131;p16"/>
          <p:cNvSpPr txBox="1"/>
          <p:nvPr/>
        </p:nvSpPr>
        <p:spPr>
          <a:xfrm>
            <a:off x="1818850" y="4021825"/>
            <a:ext cx="3570600" cy="503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a:ea typeface="Inter"/>
                <a:cs typeface="Inter"/>
                <a:sym typeface="Inter"/>
              </a:rPr>
              <a:t>Source: François Maréchal, “When will the </a:t>
            </a:r>
            <a:r>
              <a:rPr lang="en" sz="1000">
                <a:solidFill>
                  <a:schemeClr val="dk1"/>
                </a:solidFill>
                <a:latin typeface="Inter"/>
                <a:ea typeface="Inter"/>
                <a:cs typeface="Inter"/>
                <a:sym typeface="Inter"/>
              </a:rPr>
              <a:t>awakening</a:t>
            </a:r>
            <a:r>
              <a:rPr lang="en" sz="1000">
                <a:solidFill>
                  <a:schemeClr val="dk1"/>
                </a:solidFill>
                <a:latin typeface="Inter"/>
                <a:ea typeface="Inter"/>
                <a:cs typeface="Inter"/>
                <a:sym typeface="Inter"/>
              </a:rPr>
              <a:t> of the people come?,” Le Frondeur, 1884. Public Domain</a:t>
            </a:r>
            <a:endParaRPr sz="1000">
              <a:solidFill>
                <a:schemeClr val="dk1"/>
              </a:solidFill>
              <a:latin typeface="Inter"/>
              <a:ea typeface="Inter"/>
              <a:cs typeface="Inter"/>
              <a:sym typeface="Inter"/>
            </a:endParaRPr>
          </a:p>
        </p:txBody>
      </p:sp>
      <p:pic>
        <p:nvPicPr>
          <p:cNvPr id="132" name="Google Shape;132;p16"/>
          <p:cNvPicPr preferRelativeResize="0"/>
          <p:nvPr/>
        </p:nvPicPr>
        <p:blipFill>
          <a:blip r:embed="rId4">
            <a:alphaModFix/>
          </a:blip>
          <a:stretch>
            <a:fillRect/>
          </a:stretch>
        </p:blipFill>
        <p:spPr>
          <a:xfrm>
            <a:off x="5440652" y="1139948"/>
            <a:ext cx="3039471" cy="3387261"/>
          </a:xfrm>
          <a:prstGeom prst="rect">
            <a:avLst/>
          </a:prstGeom>
          <a:noFill/>
          <a:ln cap="flat" cmpd="sng" w="19050">
            <a:solidFill>
              <a:schemeClr val="dk1"/>
            </a:solidFill>
            <a:prstDash val="solid"/>
            <a:round/>
            <a:headEnd len="sm" w="sm" type="none"/>
            <a:tailEnd len="sm" w="sm" type="none"/>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17"/>
          <p:cNvSpPr txBox="1"/>
          <p:nvPr/>
        </p:nvSpPr>
        <p:spPr>
          <a:xfrm>
            <a:off x="290475" y="1229750"/>
            <a:ext cx="4744500" cy="3340200"/>
          </a:xfrm>
          <a:prstGeom prst="rect">
            <a:avLst/>
          </a:prstGeom>
          <a:noFill/>
          <a:ln>
            <a:noFill/>
          </a:ln>
        </p:spPr>
        <p:txBody>
          <a:bodyPr anchorCtr="0" anchor="t" bIns="0" lIns="0" spcFirstLastPara="1" rIns="0" wrap="square" tIns="0">
            <a:spAutoFit/>
          </a:bodyPr>
          <a:lstStyle/>
          <a:p>
            <a:pPr indent="-330200" lvl="0" marL="457200" marR="0" rtl="0" algn="l">
              <a:lnSpc>
                <a:spcPct val="100000"/>
              </a:lnSpc>
              <a:spcBef>
                <a:spcPts val="0"/>
              </a:spcBef>
              <a:spcAft>
                <a:spcPts val="0"/>
              </a:spcAft>
              <a:buSzPts val="1600"/>
              <a:buFont typeface="Inter"/>
              <a:buChar char="●"/>
            </a:pPr>
            <a:r>
              <a:rPr lang="en" sz="1600">
                <a:latin typeface="Inter"/>
                <a:ea typeface="Inter"/>
                <a:cs typeface="Inter"/>
                <a:sym typeface="Inter"/>
              </a:rPr>
              <a:t>Prior to the Berlin Conference, Europeans controlled approximately 10% of Africa mostly along the coast for trade</a:t>
            </a:r>
            <a:endParaRPr sz="1600">
              <a:latin typeface="Inter"/>
              <a:ea typeface="Inter"/>
              <a:cs typeface="Inter"/>
              <a:sym typeface="Inter"/>
            </a:endParaRPr>
          </a:p>
          <a:p>
            <a:pPr indent="-330200" lvl="0" marL="457200" marR="0" rtl="0" algn="l">
              <a:lnSpc>
                <a:spcPct val="100000"/>
              </a:lnSpc>
              <a:spcBef>
                <a:spcPts val="1000"/>
              </a:spcBef>
              <a:spcAft>
                <a:spcPts val="0"/>
              </a:spcAft>
              <a:buSzPts val="1600"/>
              <a:buFont typeface="Inter"/>
              <a:buChar char="●"/>
            </a:pPr>
            <a:r>
              <a:rPr lang="en" sz="1600">
                <a:latin typeface="Inter"/>
                <a:ea typeface="Inter"/>
                <a:cs typeface="Inter"/>
                <a:sym typeface="Inter"/>
              </a:rPr>
              <a:t>By early 20th century, Europeans controlled almost 90% of Africa</a:t>
            </a:r>
            <a:endParaRPr sz="1600">
              <a:latin typeface="Inter"/>
              <a:ea typeface="Inter"/>
              <a:cs typeface="Inter"/>
              <a:sym typeface="Inter"/>
            </a:endParaRPr>
          </a:p>
          <a:p>
            <a:pPr indent="-330200" lvl="1" marL="914400" marR="0" rtl="0" algn="l">
              <a:lnSpc>
                <a:spcPct val="100000"/>
              </a:lnSpc>
              <a:spcBef>
                <a:spcPts val="1000"/>
              </a:spcBef>
              <a:spcAft>
                <a:spcPts val="0"/>
              </a:spcAft>
              <a:buSzPts val="1600"/>
              <a:buFont typeface="Inter"/>
              <a:buChar char="○"/>
            </a:pPr>
            <a:r>
              <a:rPr lang="en" sz="1600">
                <a:latin typeface="Inter"/>
                <a:ea typeface="Inter"/>
                <a:cs typeface="Inter"/>
                <a:sym typeface="Inter"/>
              </a:rPr>
              <a:t>Expansion into the interior of Africa made possible by medical advancements such as quinine which fought malaria</a:t>
            </a:r>
            <a:endParaRPr sz="1600">
              <a:latin typeface="Inter"/>
              <a:ea typeface="Inter"/>
              <a:cs typeface="Inter"/>
              <a:sym typeface="Inter"/>
            </a:endParaRPr>
          </a:p>
          <a:p>
            <a:pPr indent="-330200" lvl="1" marL="914400" marR="0" rtl="0" algn="l">
              <a:lnSpc>
                <a:spcPct val="100000"/>
              </a:lnSpc>
              <a:spcBef>
                <a:spcPts val="1000"/>
              </a:spcBef>
              <a:spcAft>
                <a:spcPts val="1000"/>
              </a:spcAft>
              <a:buSzPts val="1600"/>
              <a:buFont typeface="Inter"/>
              <a:buChar char="○"/>
            </a:pPr>
            <a:r>
              <a:rPr lang="en" sz="1600">
                <a:latin typeface="Inter"/>
                <a:ea typeface="Inter"/>
                <a:cs typeface="Inter"/>
                <a:sym typeface="Inter"/>
              </a:rPr>
              <a:t>New technology like the maxim gun (first machine gun) gave Europeans a military advantage</a:t>
            </a:r>
            <a:endParaRPr sz="1600">
              <a:latin typeface="Inter"/>
              <a:ea typeface="Inter"/>
              <a:cs typeface="Inter"/>
              <a:sym typeface="Inter"/>
            </a:endParaRPr>
          </a:p>
        </p:txBody>
      </p:sp>
      <p:sp>
        <p:nvSpPr>
          <p:cNvPr id="138" name="Google Shape;138;p17"/>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39" name="Google Shape;139;p17"/>
          <p:cNvGrpSpPr/>
          <p:nvPr/>
        </p:nvGrpSpPr>
        <p:grpSpPr>
          <a:xfrm>
            <a:off x="-127008" y="4615004"/>
            <a:ext cx="9398022" cy="468724"/>
            <a:chOff x="204" y="0"/>
            <a:chExt cx="25061391" cy="1249931"/>
          </a:xfrm>
        </p:grpSpPr>
        <p:grpSp>
          <p:nvGrpSpPr>
            <p:cNvPr id="140" name="Google Shape;140;p17"/>
            <p:cNvGrpSpPr/>
            <p:nvPr/>
          </p:nvGrpSpPr>
          <p:grpSpPr>
            <a:xfrm rot="5400000">
              <a:off x="12002369" y="-11663474"/>
              <a:ext cx="1249931" cy="24576878"/>
              <a:chOff x="0" y="-38100"/>
              <a:chExt cx="246900" cy="4854692"/>
            </a:xfrm>
          </p:grpSpPr>
          <p:sp>
            <p:nvSpPr>
              <p:cNvPr id="141" name="Google Shape;141;p1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42" name="Google Shape;142;p17"/>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43" name="Google Shape;143;p17"/>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144" name="Google Shape;144;p17"/>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45" name="Google Shape;145;p17"/>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46" name="Google Shape;146;p17"/>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SCRAMBLE FOR AFRICA</a:t>
            </a:r>
            <a:endParaRPr sz="700"/>
          </a:p>
        </p:txBody>
      </p:sp>
      <p:grpSp>
        <p:nvGrpSpPr>
          <p:cNvPr id="147" name="Google Shape;147;p17"/>
          <p:cNvGrpSpPr/>
          <p:nvPr/>
        </p:nvGrpSpPr>
        <p:grpSpPr>
          <a:xfrm>
            <a:off x="7929578" y="-49020"/>
            <a:ext cx="781313" cy="885635"/>
            <a:chOff x="0" y="-130721"/>
            <a:chExt cx="2083500" cy="2361695"/>
          </a:xfrm>
        </p:grpSpPr>
        <p:grpSp>
          <p:nvGrpSpPr>
            <p:cNvPr id="148" name="Google Shape;148;p17"/>
            <p:cNvGrpSpPr/>
            <p:nvPr/>
          </p:nvGrpSpPr>
          <p:grpSpPr>
            <a:xfrm>
              <a:off x="75599" y="-130721"/>
              <a:ext cx="1932614" cy="2361695"/>
              <a:chOff x="0" y="-47625"/>
              <a:chExt cx="704100" cy="860425"/>
            </a:xfrm>
          </p:grpSpPr>
          <p:sp>
            <p:nvSpPr>
              <p:cNvPr id="149" name="Google Shape;149;p1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50" name="Google Shape;150;p17"/>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51" name="Google Shape;151;p17"/>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4</a:t>
              </a:r>
              <a:endParaRPr sz="700">
                <a:solidFill>
                  <a:schemeClr val="lt1"/>
                </a:solidFill>
              </a:endParaRPr>
            </a:p>
          </p:txBody>
        </p:sp>
      </p:grpSp>
      <p:sp>
        <p:nvSpPr>
          <p:cNvPr id="152" name="Google Shape;152;p17"/>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153" name="Google Shape;153;p17"/>
          <p:cNvPicPr preferRelativeResize="0"/>
          <p:nvPr/>
        </p:nvPicPr>
        <p:blipFill>
          <a:blip r:embed="rId4">
            <a:alphaModFix/>
          </a:blip>
          <a:stretch>
            <a:fillRect/>
          </a:stretch>
        </p:blipFill>
        <p:spPr>
          <a:xfrm>
            <a:off x="5698199" y="1983125"/>
            <a:ext cx="2884899" cy="1961750"/>
          </a:xfrm>
          <a:prstGeom prst="rect">
            <a:avLst/>
          </a:prstGeom>
          <a:noFill/>
          <a:ln>
            <a:noFill/>
          </a:ln>
        </p:spPr>
      </p:pic>
      <p:sp>
        <p:nvSpPr>
          <p:cNvPr id="154" name="Google Shape;154;p17"/>
          <p:cNvSpPr txBox="1"/>
          <p:nvPr/>
        </p:nvSpPr>
        <p:spPr>
          <a:xfrm>
            <a:off x="5324425" y="3939300"/>
            <a:ext cx="4090500" cy="34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Source: U.S. National Archives and Records Administration, “Maxim Machine Gun and Tripod,” 1918-1981. Public Domain</a:t>
            </a:r>
            <a:endParaRPr sz="1200">
              <a:solidFill>
                <a:schemeClr val="dk1"/>
              </a:solidFill>
              <a:latin typeface="Inter"/>
              <a:ea typeface="Inter"/>
              <a:cs typeface="Inter"/>
              <a:sym typeface="Inter"/>
            </a:endParaRPr>
          </a:p>
        </p:txBody>
      </p:sp>
      <p:sp>
        <p:nvSpPr>
          <p:cNvPr id="155" name="Google Shape;155;p17"/>
          <p:cNvSpPr txBox="1"/>
          <p:nvPr/>
        </p:nvSpPr>
        <p:spPr>
          <a:xfrm>
            <a:off x="5374475" y="1084650"/>
            <a:ext cx="3657600" cy="800400"/>
          </a:xfrm>
          <a:prstGeom prst="rect">
            <a:avLst/>
          </a:prstGeom>
          <a:solidFill>
            <a:srgbClr val="38E0A4"/>
          </a:solidFill>
          <a:ln cap="flat" cmpd="sng" w="19050">
            <a:solidFill>
              <a:srgbClr val="000000"/>
            </a:solidFill>
            <a:prstDash val="solid"/>
            <a:round/>
            <a:headEnd len="sm" w="sm" type="none"/>
            <a:tailEnd len="sm" w="sm" type="none"/>
          </a:ln>
        </p:spPr>
        <p:txBody>
          <a:bodyPr anchorCtr="0" anchor="ctr" bIns="0" lIns="0" spcFirstLastPara="1" rIns="0" wrap="square" tIns="0">
            <a:noAutofit/>
          </a:bodyPr>
          <a:lstStyle/>
          <a:p>
            <a:pPr indent="0" lvl="0" marL="0" rtl="0" algn="ctr">
              <a:spcBef>
                <a:spcPts val="0"/>
              </a:spcBef>
              <a:spcAft>
                <a:spcPts val="0"/>
              </a:spcAft>
              <a:buSzPts val="600"/>
              <a:buNone/>
            </a:pPr>
            <a:r>
              <a:rPr i="1" lang="en" sz="1500">
                <a:solidFill>
                  <a:schemeClr val="dk1"/>
                </a:solidFill>
                <a:latin typeface="Inter"/>
                <a:ea typeface="Inter"/>
                <a:cs typeface="Inter"/>
                <a:sym typeface="Inter"/>
              </a:rPr>
              <a:t>“Whatever happens, we have got, The Maxim gun, and they have not.”</a:t>
            </a:r>
            <a:endParaRPr i="1" sz="1500">
              <a:solidFill>
                <a:schemeClr val="dk1"/>
              </a:solidFill>
              <a:latin typeface="Inter"/>
              <a:ea typeface="Inter"/>
              <a:cs typeface="Inter"/>
              <a:sym typeface="Inter"/>
            </a:endParaRPr>
          </a:p>
          <a:p>
            <a:pPr indent="0" lvl="0" marL="0" rtl="0" algn="ctr">
              <a:spcBef>
                <a:spcPts val="0"/>
              </a:spcBef>
              <a:spcAft>
                <a:spcPts val="0"/>
              </a:spcAft>
              <a:buSzPts val="600"/>
              <a:buNone/>
            </a:pPr>
            <a:r>
              <a:rPr i="1" lang="en" sz="1100">
                <a:solidFill>
                  <a:schemeClr val="dk1"/>
                </a:solidFill>
                <a:latin typeface="Inter"/>
                <a:ea typeface="Inter"/>
                <a:cs typeface="Inter"/>
                <a:sym typeface="Inter"/>
              </a:rPr>
              <a:t>-Hilaire Belloc, “The Modern Traveller,” 1898</a:t>
            </a:r>
            <a:endParaRPr i="1" sz="1100">
              <a:solidFill>
                <a:schemeClr val="dk1"/>
              </a:solidFill>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sp>
        <p:nvSpPr>
          <p:cNvPr id="160" name="Google Shape;160;p18"/>
          <p:cNvSpPr txBox="1"/>
          <p:nvPr/>
        </p:nvSpPr>
        <p:spPr>
          <a:xfrm>
            <a:off x="438050" y="1610675"/>
            <a:ext cx="4367700" cy="2478300"/>
          </a:xfrm>
          <a:prstGeom prst="rect">
            <a:avLst/>
          </a:prstGeom>
          <a:noFill/>
          <a:ln>
            <a:noFill/>
          </a:ln>
        </p:spPr>
        <p:txBody>
          <a:bodyPr anchorCtr="0" anchor="t" bIns="0" lIns="0" spcFirstLastPara="1" rIns="0" wrap="square" tIns="0">
            <a:spAutoFit/>
          </a:bodyPr>
          <a:lstStyle/>
          <a:p>
            <a:pPr indent="-374650" lvl="1" marL="914400" rtl="0" algn="l">
              <a:spcBef>
                <a:spcPts val="0"/>
              </a:spcBef>
              <a:spcAft>
                <a:spcPts val="0"/>
              </a:spcAft>
              <a:buClr>
                <a:schemeClr val="dk1"/>
              </a:buClr>
              <a:buSzPts val="2300"/>
              <a:buFont typeface="Inter"/>
              <a:buAutoNum type="alphaLcPeriod"/>
            </a:pPr>
            <a:r>
              <a:rPr lang="en" sz="2300">
                <a:solidFill>
                  <a:schemeClr val="dk1"/>
                </a:solidFill>
                <a:latin typeface="Inter"/>
                <a:ea typeface="Inter"/>
                <a:cs typeface="Inter"/>
                <a:sym typeface="Inter"/>
              </a:rPr>
              <a:t>How did Ethiopia avoid colonization?</a:t>
            </a:r>
            <a:endParaRPr sz="2300">
              <a:solidFill>
                <a:schemeClr val="dk1"/>
              </a:solidFill>
              <a:latin typeface="Inter"/>
              <a:ea typeface="Inter"/>
              <a:cs typeface="Inter"/>
              <a:sym typeface="Inter"/>
            </a:endParaRPr>
          </a:p>
          <a:p>
            <a:pPr indent="0" lvl="0" marL="914400" rtl="0" algn="l">
              <a:spcBef>
                <a:spcPts val="0"/>
              </a:spcBef>
              <a:spcAft>
                <a:spcPts val="0"/>
              </a:spcAft>
              <a:buClr>
                <a:schemeClr val="dk1"/>
              </a:buClr>
              <a:buSzPts val="1100"/>
              <a:buFont typeface="Arial"/>
              <a:buNone/>
            </a:pPr>
            <a:r>
              <a:t/>
            </a:r>
            <a:endParaRPr sz="2300">
              <a:solidFill>
                <a:schemeClr val="dk1"/>
              </a:solidFill>
              <a:latin typeface="Inter"/>
              <a:ea typeface="Inter"/>
              <a:cs typeface="Inter"/>
              <a:sym typeface="Inter"/>
            </a:endParaRPr>
          </a:p>
          <a:p>
            <a:pPr indent="0" lvl="0" marL="914400" rtl="0" algn="l">
              <a:spcBef>
                <a:spcPts val="0"/>
              </a:spcBef>
              <a:spcAft>
                <a:spcPts val="0"/>
              </a:spcAft>
              <a:buClr>
                <a:schemeClr val="dk1"/>
              </a:buClr>
              <a:buSzPts val="1100"/>
              <a:buFont typeface="Arial"/>
              <a:buNone/>
            </a:pPr>
            <a:r>
              <a:t/>
            </a:r>
            <a:endParaRPr sz="2300">
              <a:solidFill>
                <a:schemeClr val="dk1"/>
              </a:solidFill>
              <a:latin typeface="Inter"/>
              <a:ea typeface="Inter"/>
              <a:cs typeface="Inter"/>
              <a:sym typeface="Inter"/>
            </a:endParaRPr>
          </a:p>
          <a:p>
            <a:pPr indent="-374650" lvl="1" marL="914400" rtl="0" algn="l">
              <a:spcBef>
                <a:spcPts val="0"/>
              </a:spcBef>
              <a:spcAft>
                <a:spcPts val="0"/>
              </a:spcAft>
              <a:buClr>
                <a:schemeClr val="dk1"/>
              </a:buClr>
              <a:buSzPts val="2300"/>
              <a:buFont typeface="Inter"/>
              <a:buAutoNum type="alphaLcPeriod"/>
            </a:pPr>
            <a:r>
              <a:rPr lang="en" sz="2300">
                <a:solidFill>
                  <a:schemeClr val="dk1"/>
                </a:solidFill>
                <a:latin typeface="Inter"/>
                <a:ea typeface="Inter"/>
                <a:cs typeface="Inter"/>
                <a:sym typeface="Inter"/>
              </a:rPr>
              <a:t>Why is there debate about the history of colonization in Liberia?</a:t>
            </a:r>
            <a:endParaRPr sz="2500">
              <a:latin typeface="Inter"/>
              <a:ea typeface="Inter"/>
              <a:cs typeface="Inter"/>
              <a:sym typeface="Inter"/>
            </a:endParaRPr>
          </a:p>
        </p:txBody>
      </p:sp>
      <p:sp>
        <p:nvSpPr>
          <p:cNvPr id="161" name="Google Shape;161;p18"/>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62" name="Google Shape;162;p18"/>
          <p:cNvGrpSpPr/>
          <p:nvPr/>
        </p:nvGrpSpPr>
        <p:grpSpPr>
          <a:xfrm>
            <a:off x="-127008" y="4615004"/>
            <a:ext cx="9398022" cy="468724"/>
            <a:chOff x="204" y="0"/>
            <a:chExt cx="25061391" cy="1249931"/>
          </a:xfrm>
        </p:grpSpPr>
        <p:grpSp>
          <p:nvGrpSpPr>
            <p:cNvPr id="163" name="Google Shape;163;p18"/>
            <p:cNvGrpSpPr/>
            <p:nvPr/>
          </p:nvGrpSpPr>
          <p:grpSpPr>
            <a:xfrm rot="5400000">
              <a:off x="12002369" y="-11663474"/>
              <a:ext cx="1249931" cy="24576878"/>
              <a:chOff x="0" y="-38100"/>
              <a:chExt cx="246900" cy="4854692"/>
            </a:xfrm>
          </p:grpSpPr>
          <p:sp>
            <p:nvSpPr>
              <p:cNvPr id="164" name="Google Shape;164;p1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65" name="Google Shape;165;p18"/>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66" name="Google Shape;166;p18"/>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167" name="Google Shape;167;p1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68" name="Google Shape;168;p1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69" name="Google Shape;169;p18"/>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SCRAMBLE FOR AFRICA</a:t>
            </a:r>
            <a:endParaRPr sz="700"/>
          </a:p>
        </p:txBody>
      </p:sp>
      <p:grpSp>
        <p:nvGrpSpPr>
          <p:cNvPr id="170" name="Google Shape;170;p18"/>
          <p:cNvGrpSpPr/>
          <p:nvPr/>
        </p:nvGrpSpPr>
        <p:grpSpPr>
          <a:xfrm>
            <a:off x="7929578" y="-49020"/>
            <a:ext cx="781313" cy="885635"/>
            <a:chOff x="0" y="-130721"/>
            <a:chExt cx="2083500" cy="2361695"/>
          </a:xfrm>
        </p:grpSpPr>
        <p:grpSp>
          <p:nvGrpSpPr>
            <p:cNvPr id="171" name="Google Shape;171;p18"/>
            <p:cNvGrpSpPr/>
            <p:nvPr/>
          </p:nvGrpSpPr>
          <p:grpSpPr>
            <a:xfrm>
              <a:off x="75599" y="-130721"/>
              <a:ext cx="1932614" cy="2361695"/>
              <a:chOff x="0" y="-47625"/>
              <a:chExt cx="704100" cy="860425"/>
            </a:xfrm>
          </p:grpSpPr>
          <p:sp>
            <p:nvSpPr>
              <p:cNvPr id="172" name="Google Shape;172;p1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73" name="Google Shape;173;p18"/>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74" name="Google Shape;174;p18"/>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5</a:t>
              </a:r>
              <a:endParaRPr sz="700">
                <a:solidFill>
                  <a:schemeClr val="lt1"/>
                </a:solidFill>
              </a:endParaRPr>
            </a:p>
          </p:txBody>
        </p:sp>
      </p:grpSp>
      <p:sp>
        <p:nvSpPr>
          <p:cNvPr id="175" name="Google Shape;175;p18"/>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descr="A massive part of the continent's past is the occupation, division, and colonisation of most of Africa by western European powers.  But did you know there were two countries that were able to dodge the hands of colonial rule. Can you guess which ones?   &#10;&#10;Reporter: Priscilla Ng'ethe&#10;&#10;BBC What’s New and BBC Actu Jeunes are the BBC’s first bilingual programmes for teenagers, brought to you by the BBC World Service to discuss important issues for young people across Africa.&#10; &#10;BBC Actu Jeunes et BBC What’s New, l’actualité qui parle aux jeunes en Afrique, en français et en anglais. Des émissions du Service Mondial de la BBC. Abonnez-vous ici! &#10;&#10;Subscribe to #BBCWhatsNew and #BBCActuJeunes here:&#10;&#10;https://www.youtube.com/c/BBCWhatsNew/?sub_confirmation=1" id="176" name="Google Shape;176;p18" title="What was the 'Scramble for Africa'? - BBC What's New">
            <a:hlinkClick r:id="rId4"/>
          </p:cNvPr>
          <p:cNvPicPr preferRelativeResize="0"/>
          <p:nvPr/>
        </p:nvPicPr>
        <p:blipFill>
          <a:blip r:embed="rId5">
            <a:alphaModFix/>
          </a:blip>
          <a:stretch>
            <a:fillRect/>
          </a:stretch>
        </p:blipFill>
        <p:spPr>
          <a:xfrm>
            <a:off x="5066475" y="1543049"/>
            <a:ext cx="3657600" cy="20574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6"/>
                                        </p:tgtEl>
                                        <p:attrNameLst>
                                          <p:attrName>style.visibility</p:attrName>
                                        </p:attrNameLst>
                                      </p:cBhvr>
                                      <p:to>
                                        <p:strVal val="visible"/>
                                      </p:to>
                                    </p:set>
                                    <p:animEffect filter="fade" transition="in">
                                      <p:cBhvr>
                                        <p:cTn dur="1000"/>
                                        <p:tgtEl>
                                          <p:spTgt spid="17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19"/>
          <p:cNvSpPr txBox="1"/>
          <p:nvPr/>
        </p:nvSpPr>
        <p:spPr>
          <a:xfrm>
            <a:off x="4099275" y="1229750"/>
            <a:ext cx="4308000" cy="6927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1500">
                <a:latin typeface="Inter"/>
                <a:ea typeface="Inter"/>
                <a:cs typeface="Inter"/>
                <a:sym typeface="Inter"/>
              </a:rPr>
              <a:t>Colonial powers drew artificial borders without considering existing ethnic, cultural, or political divisions among African peoples.</a:t>
            </a:r>
            <a:endParaRPr sz="1500">
              <a:latin typeface="Inter"/>
              <a:ea typeface="Inter"/>
              <a:cs typeface="Inter"/>
              <a:sym typeface="Inter"/>
            </a:endParaRPr>
          </a:p>
        </p:txBody>
      </p:sp>
      <p:sp>
        <p:nvSpPr>
          <p:cNvPr id="182" name="Google Shape;182;p19"/>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83" name="Google Shape;183;p19"/>
          <p:cNvGrpSpPr/>
          <p:nvPr/>
        </p:nvGrpSpPr>
        <p:grpSpPr>
          <a:xfrm>
            <a:off x="-127008" y="4615004"/>
            <a:ext cx="9398022" cy="468724"/>
            <a:chOff x="204" y="0"/>
            <a:chExt cx="25061391" cy="1249931"/>
          </a:xfrm>
        </p:grpSpPr>
        <p:grpSp>
          <p:nvGrpSpPr>
            <p:cNvPr id="184" name="Google Shape;184;p19"/>
            <p:cNvGrpSpPr/>
            <p:nvPr/>
          </p:nvGrpSpPr>
          <p:grpSpPr>
            <a:xfrm rot="5400000">
              <a:off x="12002369" y="-11663474"/>
              <a:ext cx="1249931" cy="24576878"/>
              <a:chOff x="0" y="-38100"/>
              <a:chExt cx="246900" cy="4854692"/>
            </a:xfrm>
          </p:grpSpPr>
          <p:sp>
            <p:nvSpPr>
              <p:cNvPr id="185" name="Google Shape;185;p19"/>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86" name="Google Shape;186;p19"/>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87" name="Google Shape;187;p19"/>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188" name="Google Shape;188;p19"/>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89" name="Google Shape;189;p19"/>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190" name="Google Shape;190;p19"/>
          <p:cNvGrpSpPr/>
          <p:nvPr/>
        </p:nvGrpSpPr>
        <p:grpSpPr>
          <a:xfrm>
            <a:off x="7929578" y="-49020"/>
            <a:ext cx="781313" cy="885635"/>
            <a:chOff x="0" y="-130721"/>
            <a:chExt cx="2083500" cy="2361695"/>
          </a:xfrm>
        </p:grpSpPr>
        <p:grpSp>
          <p:nvGrpSpPr>
            <p:cNvPr id="191" name="Google Shape;191;p19"/>
            <p:cNvGrpSpPr/>
            <p:nvPr/>
          </p:nvGrpSpPr>
          <p:grpSpPr>
            <a:xfrm>
              <a:off x="75599" y="-130721"/>
              <a:ext cx="1932614" cy="2361695"/>
              <a:chOff x="0" y="-47625"/>
              <a:chExt cx="704100" cy="860425"/>
            </a:xfrm>
          </p:grpSpPr>
          <p:sp>
            <p:nvSpPr>
              <p:cNvPr id="192" name="Google Shape;192;p1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93" name="Google Shape;193;p19"/>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94" name="Google Shape;194;p19"/>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6</a:t>
              </a:r>
              <a:endParaRPr sz="700">
                <a:solidFill>
                  <a:schemeClr val="lt1"/>
                </a:solidFill>
              </a:endParaRPr>
            </a:p>
          </p:txBody>
        </p:sp>
      </p:grpSp>
      <p:sp>
        <p:nvSpPr>
          <p:cNvPr id="195" name="Google Shape;195;p19"/>
          <p:cNvSpPr txBox="1"/>
          <p:nvPr/>
        </p:nvSpPr>
        <p:spPr>
          <a:xfrm>
            <a:off x="3872325" y="119950"/>
            <a:ext cx="4185000" cy="10467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3400">
                <a:latin typeface="Halant"/>
                <a:ea typeface="Halant"/>
                <a:cs typeface="Halant"/>
                <a:sym typeface="Halant"/>
              </a:rPr>
              <a:t>SUPERIMPOSED </a:t>
            </a:r>
            <a:endParaRPr b="1" sz="3400">
              <a:latin typeface="Halant"/>
              <a:ea typeface="Halant"/>
              <a:cs typeface="Halant"/>
              <a:sym typeface="Halant"/>
            </a:endParaRPr>
          </a:p>
          <a:p>
            <a:pPr indent="0" lvl="0" marL="0" marR="0" rtl="0" algn="ctr">
              <a:lnSpc>
                <a:spcPct val="100000"/>
              </a:lnSpc>
              <a:spcBef>
                <a:spcPts val="0"/>
              </a:spcBef>
              <a:spcAft>
                <a:spcPts val="0"/>
              </a:spcAft>
              <a:buNone/>
            </a:pPr>
            <a:r>
              <a:rPr b="1" lang="en" sz="3400">
                <a:latin typeface="Halant"/>
                <a:ea typeface="Halant"/>
                <a:cs typeface="Halant"/>
                <a:sym typeface="Halant"/>
              </a:rPr>
              <a:t>BOUNDARIES</a:t>
            </a:r>
            <a:endParaRPr b="1" sz="3400">
              <a:latin typeface="Halant"/>
              <a:ea typeface="Halant"/>
              <a:cs typeface="Halant"/>
              <a:sym typeface="Halant"/>
            </a:endParaRPr>
          </a:p>
        </p:txBody>
      </p:sp>
      <p:sp>
        <p:nvSpPr>
          <p:cNvPr id="196" name="Google Shape;196;p19"/>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197" name="Google Shape;197;p19"/>
          <p:cNvPicPr preferRelativeResize="0"/>
          <p:nvPr/>
        </p:nvPicPr>
        <p:blipFill rotWithShape="1">
          <a:blip r:embed="rId4">
            <a:alphaModFix/>
          </a:blip>
          <a:srcRect b="3880" l="25197" r="24897" t="6296"/>
          <a:stretch/>
        </p:blipFill>
        <p:spPr>
          <a:xfrm>
            <a:off x="143050" y="208187"/>
            <a:ext cx="3729274" cy="4007574"/>
          </a:xfrm>
          <a:prstGeom prst="rect">
            <a:avLst/>
          </a:prstGeom>
          <a:noFill/>
          <a:ln cap="flat" cmpd="sng" w="19050">
            <a:solidFill>
              <a:schemeClr val="dk2"/>
            </a:solidFill>
            <a:prstDash val="solid"/>
            <a:round/>
            <a:headEnd len="sm" w="sm" type="none"/>
            <a:tailEnd len="sm" w="sm" type="none"/>
          </a:ln>
        </p:spPr>
      </p:pic>
      <p:pic>
        <p:nvPicPr>
          <p:cNvPr id="198" name="Google Shape;198;p19"/>
          <p:cNvPicPr preferRelativeResize="0"/>
          <p:nvPr/>
        </p:nvPicPr>
        <p:blipFill>
          <a:blip r:embed="rId5">
            <a:alphaModFix/>
          </a:blip>
          <a:stretch>
            <a:fillRect/>
          </a:stretch>
        </p:blipFill>
        <p:spPr>
          <a:xfrm>
            <a:off x="2591950" y="2036350"/>
            <a:ext cx="3960099" cy="2364288"/>
          </a:xfrm>
          <a:prstGeom prst="rect">
            <a:avLst/>
          </a:prstGeom>
          <a:noFill/>
          <a:ln cap="flat" cmpd="sng" w="19050">
            <a:solidFill>
              <a:schemeClr val="dk2"/>
            </a:solidFill>
            <a:prstDash val="solid"/>
            <a:round/>
            <a:headEnd len="sm" w="sm" type="none"/>
            <a:tailEnd len="sm" w="sm" type="none"/>
          </a:ln>
        </p:spPr>
      </p:pic>
      <p:cxnSp>
        <p:nvCxnSpPr>
          <p:cNvPr id="199" name="Google Shape;199;p19"/>
          <p:cNvCxnSpPr/>
          <p:nvPr/>
        </p:nvCxnSpPr>
        <p:spPr>
          <a:xfrm>
            <a:off x="1799175" y="1989675"/>
            <a:ext cx="896100" cy="444600"/>
          </a:xfrm>
          <a:prstGeom prst="straightConnector1">
            <a:avLst/>
          </a:prstGeom>
          <a:noFill/>
          <a:ln cap="flat" cmpd="sng" w="28575">
            <a:solidFill>
              <a:srgbClr val="6484F3"/>
            </a:solidFill>
            <a:prstDash val="solid"/>
            <a:round/>
            <a:headEnd len="med" w="med" type="none"/>
            <a:tailEnd len="med" w="med" type="triangle"/>
          </a:ln>
        </p:spPr>
      </p:cxnSp>
      <p:sp>
        <p:nvSpPr>
          <p:cNvPr id="200" name="Google Shape;200;p19"/>
          <p:cNvSpPr/>
          <p:nvPr/>
        </p:nvSpPr>
        <p:spPr>
          <a:xfrm>
            <a:off x="1467550" y="1665875"/>
            <a:ext cx="621000" cy="578700"/>
          </a:xfrm>
          <a:prstGeom prst="rect">
            <a:avLst/>
          </a:prstGeom>
          <a:noFill/>
          <a:ln cap="flat" cmpd="sng" w="28575">
            <a:solidFill>
              <a:srgbClr val="6484F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01" name="Google Shape;201;p19"/>
          <p:cNvSpPr txBox="1"/>
          <p:nvPr/>
        </p:nvSpPr>
        <p:spPr>
          <a:xfrm>
            <a:off x="6816200" y="3299650"/>
            <a:ext cx="2033700" cy="1101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a:ea typeface="Inter"/>
                <a:cs typeface="Inter"/>
                <a:sym typeface="Inter"/>
              </a:rPr>
              <a:t>Source: R.W. Brant, Sir Edward Hertslet, &amp; H.L. Sherwood, “The Map of Africa by treaty,” Library of Congress, Geography &amp; Map Division, 1909.</a:t>
            </a:r>
            <a:endParaRPr sz="1000">
              <a:solidFill>
                <a:schemeClr val="dk1"/>
              </a:solidFill>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20"/>
          <p:cNvSpPr txBox="1"/>
          <p:nvPr/>
        </p:nvSpPr>
        <p:spPr>
          <a:xfrm>
            <a:off x="895350" y="209550"/>
            <a:ext cx="8115300" cy="12930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4200">
                <a:solidFill>
                  <a:srgbClr val="231F20"/>
                </a:solidFill>
                <a:latin typeface="Halant"/>
                <a:ea typeface="Halant"/>
                <a:cs typeface="Halant"/>
                <a:sym typeface="Halant"/>
              </a:rPr>
              <a:t>METHODS/TYPES</a:t>
            </a:r>
            <a:endParaRPr b="1" sz="4200">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 sz="4200">
                <a:solidFill>
                  <a:srgbClr val="231F20"/>
                </a:solidFill>
                <a:latin typeface="Halant"/>
                <a:ea typeface="Halant"/>
                <a:cs typeface="Halant"/>
                <a:sym typeface="Halant"/>
              </a:rPr>
              <a:t>OF IMPERIALISM</a:t>
            </a:r>
            <a:endParaRPr b="1" sz="4200">
              <a:solidFill>
                <a:srgbClr val="231F20"/>
              </a:solidFill>
              <a:latin typeface="Halant"/>
              <a:ea typeface="Halant"/>
              <a:cs typeface="Halant"/>
              <a:sym typeface="Halant"/>
            </a:endParaRPr>
          </a:p>
        </p:txBody>
      </p:sp>
      <p:grpSp>
        <p:nvGrpSpPr>
          <p:cNvPr id="207" name="Google Shape;207;p20"/>
          <p:cNvGrpSpPr/>
          <p:nvPr/>
        </p:nvGrpSpPr>
        <p:grpSpPr>
          <a:xfrm>
            <a:off x="695350" y="1479075"/>
            <a:ext cx="3681571" cy="2986201"/>
            <a:chOff x="0" y="-38100"/>
            <a:chExt cx="1939200" cy="1202513"/>
          </a:xfrm>
        </p:grpSpPr>
        <p:sp>
          <p:nvSpPr>
            <p:cNvPr id="208" name="Google Shape;208;p20"/>
            <p:cNvSpPr/>
            <p:nvPr/>
          </p:nvSpPr>
          <p:spPr>
            <a:xfrm>
              <a:off x="0" y="0"/>
              <a:ext cx="1939142" cy="1164413"/>
            </a:xfrm>
            <a:custGeom>
              <a:rect b="b" l="l" r="r" t="t"/>
              <a:pathLst>
                <a:path extrusionOk="0" h="1164413" w="1939142">
                  <a:moveTo>
                    <a:pt x="53627" y="0"/>
                  </a:moveTo>
                  <a:lnTo>
                    <a:pt x="1885515" y="0"/>
                  </a:lnTo>
                  <a:cubicBezTo>
                    <a:pt x="1915133" y="0"/>
                    <a:pt x="1939142" y="24010"/>
                    <a:pt x="1939142" y="53627"/>
                  </a:cubicBezTo>
                  <a:lnTo>
                    <a:pt x="1939142" y="1110786"/>
                  </a:lnTo>
                  <a:cubicBezTo>
                    <a:pt x="1939142" y="1140403"/>
                    <a:pt x="1915133" y="1164413"/>
                    <a:pt x="1885515" y="1164413"/>
                  </a:cubicBezTo>
                  <a:lnTo>
                    <a:pt x="53627" y="1164413"/>
                  </a:lnTo>
                  <a:cubicBezTo>
                    <a:pt x="39404" y="1164413"/>
                    <a:pt x="25764" y="1158763"/>
                    <a:pt x="15707" y="1148706"/>
                  </a:cubicBezTo>
                  <a:cubicBezTo>
                    <a:pt x="5650" y="1138649"/>
                    <a:pt x="0" y="1125009"/>
                    <a:pt x="0" y="1110786"/>
                  </a:cubicBezTo>
                  <a:lnTo>
                    <a:pt x="0" y="53627"/>
                  </a:lnTo>
                  <a:cubicBezTo>
                    <a:pt x="0" y="39404"/>
                    <a:pt x="5650" y="25764"/>
                    <a:pt x="15707" y="15707"/>
                  </a:cubicBezTo>
                  <a:cubicBezTo>
                    <a:pt x="25764" y="5650"/>
                    <a:pt x="39404" y="0"/>
                    <a:pt x="53627" y="0"/>
                  </a:cubicBezTo>
                  <a:close/>
                </a:path>
              </a:pathLst>
            </a:custGeom>
            <a:solidFill>
              <a:srgbClr val="F1AF4B"/>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09" name="Google Shape;209;p20"/>
            <p:cNvSpPr txBox="1"/>
            <p:nvPr/>
          </p:nvSpPr>
          <p:spPr>
            <a:xfrm>
              <a:off x="0" y="-38100"/>
              <a:ext cx="1939200" cy="1202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10" name="Google Shape;210;p20"/>
          <p:cNvSpPr txBox="1"/>
          <p:nvPr/>
        </p:nvSpPr>
        <p:spPr>
          <a:xfrm>
            <a:off x="1254239" y="2095033"/>
            <a:ext cx="2749500" cy="19395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b="1" lang="en">
                <a:solidFill>
                  <a:srgbClr val="231F20"/>
                </a:solidFill>
                <a:latin typeface="Inter"/>
                <a:ea typeface="Inter"/>
                <a:cs typeface="Inter"/>
                <a:sym typeface="Inter"/>
              </a:rPr>
              <a:t>The physical relocation of people from the imperializing power to a new place. Often involves implementing a government.</a:t>
            </a:r>
            <a:endParaRPr b="1">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t/>
            </a:r>
            <a:endParaRPr b="1">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rPr b="1" lang="en">
                <a:solidFill>
                  <a:srgbClr val="231F20"/>
                </a:solidFill>
                <a:latin typeface="Inter"/>
                <a:ea typeface="Inter"/>
                <a:cs typeface="Inter"/>
                <a:sym typeface="Inter"/>
              </a:rPr>
              <a:t>Ex: British in Kenya, Dutch in South Africa, French in Algeria, Japanese in Manchuria</a:t>
            </a:r>
            <a:endParaRPr b="1">
              <a:solidFill>
                <a:srgbClr val="231F20"/>
              </a:solidFill>
              <a:latin typeface="Inter"/>
              <a:ea typeface="Inter"/>
              <a:cs typeface="Inter"/>
              <a:sym typeface="Inter"/>
            </a:endParaRPr>
          </a:p>
        </p:txBody>
      </p:sp>
      <p:sp>
        <p:nvSpPr>
          <p:cNvPr id="211" name="Google Shape;211;p20"/>
          <p:cNvSpPr txBox="1"/>
          <p:nvPr/>
        </p:nvSpPr>
        <p:spPr>
          <a:xfrm>
            <a:off x="1239950" y="1752775"/>
            <a:ext cx="2810400" cy="307800"/>
          </a:xfrm>
          <a:prstGeom prst="rect">
            <a:avLst/>
          </a:prstGeom>
          <a:noFill/>
          <a:ln>
            <a:noFill/>
          </a:ln>
        </p:spPr>
        <p:txBody>
          <a:bodyPr anchorCtr="0" anchor="t" bIns="0" lIns="0" spcFirstLastPara="1" rIns="0" wrap="square" tIns="0">
            <a:spAutoFit/>
          </a:bodyPr>
          <a:lstStyle/>
          <a:p>
            <a:pPr indent="0" lvl="0" marL="0" marR="0" rtl="0" algn="l">
              <a:lnSpc>
                <a:spcPct val="140010"/>
              </a:lnSpc>
              <a:spcBef>
                <a:spcPts val="0"/>
              </a:spcBef>
              <a:spcAft>
                <a:spcPts val="0"/>
              </a:spcAft>
              <a:buNone/>
            </a:pPr>
            <a:r>
              <a:rPr b="1" lang="en" sz="2000">
                <a:solidFill>
                  <a:srgbClr val="FFFFFF"/>
                </a:solidFill>
                <a:latin typeface="Halant"/>
                <a:ea typeface="Halant"/>
                <a:cs typeface="Halant"/>
                <a:sym typeface="Halant"/>
              </a:rPr>
              <a:t>Settler Colonialism </a:t>
            </a:r>
            <a:endParaRPr sz="700"/>
          </a:p>
        </p:txBody>
      </p:sp>
      <p:sp>
        <p:nvSpPr>
          <p:cNvPr id="212" name="Google Shape;212;p20"/>
          <p:cNvSpPr/>
          <p:nvPr/>
        </p:nvSpPr>
        <p:spPr>
          <a:xfrm>
            <a:off x="6708744" y="332248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13" name="Google Shape;213;p20"/>
          <p:cNvGrpSpPr/>
          <p:nvPr/>
        </p:nvGrpSpPr>
        <p:grpSpPr>
          <a:xfrm>
            <a:off x="4767300" y="1479077"/>
            <a:ext cx="3681571" cy="2986201"/>
            <a:chOff x="0" y="-38100"/>
            <a:chExt cx="1939200" cy="1202513"/>
          </a:xfrm>
        </p:grpSpPr>
        <p:sp>
          <p:nvSpPr>
            <p:cNvPr id="214" name="Google Shape;214;p20"/>
            <p:cNvSpPr/>
            <p:nvPr/>
          </p:nvSpPr>
          <p:spPr>
            <a:xfrm>
              <a:off x="0" y="0"/>
              <a:ext cx="1939142" cy="1164413"/>
            </a:xfrm>
            <a:custGeom>
              <a:rect b="b" l="l" r="r" t="t"/>
              <a:pathLst>
                <a:path extrusionOk="0" h="1164413" w="1939142">
                  <a:moveTo>
                    <a:pt x="53627" y="0"/>
                  </a:moveTo>
                  <a:lnTo>
                    <a:pt x="1885515" y="0"/>
                  </a:lnTo>
                  <a:cubicBezTo>
                    <a:pt x="1915133" y="0"/>
                    <a:pt x="1939142" y="24010"/>
                    <a:pt x="1939142" y="53627"/>
                  </a:cubicBezTo>
                  <a:lnTo>
                    <a:pt x="1939142" y="1110786"/>
                  </a:lnTo>
                  <a:cubicBezTo>
                    <a:pt x="1939142" y="1140403"/>
                    <a:pt x="1915133" y="1164413"/>
                    <a:pt x="1885515" y="1164413"/>
                  </a:cubicBezTo>
                  <a:lnTo>
                    <a:pt x="53627" y="1164413"/>
                  </a:lnTo>
                  <a:cubicBezTo>
                    <a:pt x="39404" y="1164413"/>
                    <a:pt x="25764" y="1158763"/>
                    <a:pt x="15707" y="1148706"/>
                  </a:cubicBezTo>
                  <a:cubicBezTo>
                    <a:pt x="5650" y="1138649"/>
                    <a:pt x="0" y="1125009"/>
                    <a:pt x="0" y="1110786"/>
                  </a:cubicBezTo>
                  <a:lnTo>
                    <a:pt x="0" y="53627"/>
                  </a:lnTo>
                  <a:cubicBezTo>
                    <a:pt x="0" y="39404"/>
                    <a:pt x="5650" y="25764"/>
                    <a:pt x="15707" y="15707"/>
                  </a:cubicBezTo>
                  <a:cubicBezTo>
                    <a:pt x="25764" y="5650"/>
                    <a:pt x="39404" y="0"/>
                    <a:pt x="53627" y="0"/>
                  </a:cubicBezTo>
                  <a:close/>
                </a:path>
              </a:pathLst>
            </a:custGeom>
            <a:solidFill>
              <a:srgbClr val="F1AF4B"/>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15" name="Google Shape;215;p20"/>
            <p:cNvSpPr txBox="1"/>
            <p:nvPr/>
          </p:nvSpPr>
          <p:spPr>
            <a:xfrm>
              <a:off x="0" y="-38100"/>
              <a:ext cx="1939200" cy="1202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16" name="Google Shape;216;p20"/>
          <p:cNvSpPr txBox="1"/>
          <p:nvPr/>
        </p:nvSpPr>
        <p:spPr>
          <a:xfrm>
            <a:off x="5333949" y="2095025"/>
            <a:ext cx="3037500" cy="23703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b="1" lang="en">
                <a:solidFill>
                  <a:srgbClr val="231F20"/>
                </a:solidFill>
                <a:latin typeface="Inter"/>
                <a:ea typeface="Inter"/>
                <a:cs typeface="Inter"/>
                <a:sym typeface="Inter"/>
              </a:rPr>
              <a:t>Exploitation of another country’s resources and labor for economic gain. Can be formal, through an established political and/or economic system, or informal without establishing any political control.</a:t>
            </a:r>
            <a:endParaRPr b="1">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t/>
            </a:r>
            <a:endParaRPr b="1">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rPr b="1" lang="en">
                <a:solidFill>
                  <a:srgbClr val="231F20"/>
                </a:solidFill>
                <a:latin typeface="Inter"/>
                <a:ea typeface="Inter"/>
                <a:cs typeface="Inter"/>
                <a:sym typeface="Inter"/>
              </a:rPr>
              <a:t>Ex: British in India, British Trading Posts in China,  Americans in Latin America, Belgians in Congo</a:t>
            </a:r>
            <a:endParaRPr b="1">
              <a:solidFill>
                <a:srgbClr val="231F20"/>
              </a:solidFill>
              <a:latin typeface="Inter"/>
              <a:ea typeface="Inter"/>
              <a:cs typeface="Inter"/>
              <a:sym typeface="Inter"/>
            </a:endParaRPr>
          </a:p>
        </p:txBody>
      </p:sp>
      <p:sp>
        <p:nvSpPr>
          <p:cNvPr id="217" name="Google Shape;217;p20"/>
          <p:cNvSpPr txBox="1"/>
          <p:nvPr/>
        </p:nvSpPr>
        <p:spPr>
          <a:xfrm>
            <a:off x="5319675" y="1752775"/>
            <a:ext cx="2898900" cy="307800"/>
          </a:xfrm>
          <a:prstGeom prst="rect">
            <a:avLst/>
          </a:prstGeom>
          <a:noFill/>
          <a:ln>
            <a:noFill/>
          </a:ln>
        </p:spPr>
        <p:txBody>
          <a:bodyPr anchorCtr="0" anchor="t" bIns="0" lIns="0" spcFirstLastPara="1" rIns="0" wrap="square" tIns="0">
            <a:spAutoFit/>
          </a:bodyPr>
          <a:lstStyle/>
          <a:p>
            <a:pPr indent="0" lvl="0" marL="0" marR="0" rtl="0" algn="l">
              <a:lnSpc>
                <a:spcPct val="140010"/>
              </a:lnSpc>
              <a:spcBef>
                <a:spcPts val="0"/>
              </a:spcBef>
              <a:spcAft>
                <a:spcPts val="0"/>
              </a:spcAft>
              <a:buNone/>
            </a:pPr>
            <a:r>
              <a:rPr b="1" lang="en" sz="2000">
                <a:solidFill>
                  <a:srgbClr val="FFFFFF"/>
                </a:solidFill>
                <a:latin typeface="Halant"/>
                <a:ea typeface="Halant"/>
                <a:cs typeface="Halant"/>
                <a:sym typeface="Halant"/>
              </a:rPr>
              <a:t>Economic Imperialism </a:t>
            </a:r>
            <a:endParaRPr sz="700"/>
          </a:p>
        </p:txBody>
      </p:sp>
      <p:grpSp>
        <p:nvGrpSpPr>
          <p:cNvPr id="218" name="Google Shape;218;p20"/>
          <p:cNvGrpSpPr/>
          <p:nvPr/>
        </p:nvGrpSpPr>
        <p:grpSpPr>
          <a:xfrm>
            <a:off x="869833" y="1769578"/>
            <a:ext cx="258470" cy="258470"/>
            <a:chOff x="0" y="0"/>
            <a:chExt cx="812800" cy="812800"/>
          </a:xfrm>
        </p:grpSpPr>
        <p:sp>
          <p:nvSpPr>
            <p:cNvPr id="219" name="Google Shape;219;p20"/>
            <p:cNvSpPr/>
            <p:nvPr/>
          </p:nvSpPr>
          <p:spPr>
            <a:xfrm>
              <a:off x="0" y="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20" name="Google Shape;220;p20"/>
            <p:cNvSpPr txBox="1"/>
            <p:nvPr/>
          </p:nvSpPr>
          <p:spPr>
            <a:xfrm>
              <a:off x="76200" y="38100"/>
              <a:ext cx="660300" cy="698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221" name="Google Shape;221;p20"/>
          <p:cNvGrpSpPr/>
          <p:nvPr/>
        </p:nvGrpSpPr>
        <p:grpSpPr>
          <a:xfrm>
            <a:off x="4972368" y="1769578"/>
            <a:ext cx="258470" cy="258470"/>
            <a:chOff x="0" y="0"/>
            <a:chExt cx="812800" cy="812800"/>
          </a:xfrm>
        </p:grpSpPr>
        <p:sp>
          <p:nvSpPr>
            <p:cNvPr id="222" name="Google Shape;222;p20"/>
            <p:cNvSpPr/>
            <p:nvPr/>
          </p:nvSpPr>
          <p:spPr>
            <a:xfrm>
              <a:off x="0" y="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23" name="Google Shape;223;p20"/>
            <p:cNvSpPr txBox="1"/>
            <p:nvPr/>
          </p:nvSpPr>
          <p:spPr>
            <a:xfrm>
              <a:off x="76200" y="38100"/>
              <a:ext cx="660300" cy="698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224" name="Google Shape;224;p20"/>
          <p:cNvGrpSpPr/>
          <p:nvPr/>
        </p:nvGrpSpPr>
        <p:grpSpPr>
          <a:xfrm>
            <a:off x="7929578" y="-49020"/>
            <a:ext cx="781313" cy="885635"/>
            <a:chOff x="0" y="-130721"/>
            <a:chExt cx="2083500" cy="2361695"/>
          </a:xfrm>
        </p:grpSpPr>
        <p:grpSp>
          <p:nvGrpSpPr>
            <p:cNvPr id="225" name="Google Shape;225;p20"/>
            <p:cNvGrpSpPr/>
            <p:nvPr/>
          </p:nvGrpSpPr>
          <p:grpSpPr>
            <a:xfrm>
              <a:off x="75599" y="-130721"/>
              <a:ext cx="1932614" cy="2361695"/>
              <a:chOff x="0" y="-47625"/>
              <a:chExt cx="704100" cy="860425"/>
            </a:xfrm>
          </p:grpSpPr>
          <p:sp>
            <p:nvSpPr>
              <p:cNvPr id="226" name="Google Shape;226;p20"/>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27" name="Google Shape;227;p20"/>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28" name="Google Shape;228;p20"/>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7</a:t>
              </a:r>
              <a:endParaRPr sz="700">
                <a:solidFill>
                  <a:schemeClr val="lt1"/>
                </a:solidFill>
              </a:endParaRPr>
            </a:p>
          </p:txBody>
        </p:sp>
      </p:grpSp>
      <p:sp>
        <p:nvSpPr>
          <p:cNvPr id="229" name="Google Shape;229;p20"/>
          <p:cNvSpPr/>
          <p:nvPr/>
        </p:nvSpPr>
        <p:spPr>
          <a:xfrm>
            <a:off x="-1121568" y="-20114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30" name="Google Shape;230;p20"/>
          <p:cNvGrpSpPr/>
          <p:nvPr/>
        </p:nvGrpSpPr>
        <p:grpSpPr>
          <a:xfrm>
            <a:off x="-127008" y="4615004"/>
            <a:ext cx="9398022" cy="468724"/>
            <a:chOff x="204" y="0"/>
            <a:chExt cx="25061391" cy="1249931"/>
          </a:xfrm>
        </p:grpSpPr>
        <p:grpSp>
          <p:nvGrpSpPr>
            <p:cNvPr id="231" name="Google Shape;231;p20"/>
            <p:cNvGrpSpPr/>
            <p:nvPr/>
          </p:nvGrpSpPr>
          <p:grpSpPr>
            <a:xfrm rot="5400000">
              <a:off x="12002369" y="-11663474"/>
              <a:ext cx="1249931" cy="24576878"/>
              <a:chOff x="0" y="-38100"/>
              <a:chExt cx="246900" cy="4854692"/>
            </a:xfrm>
          </p:grpSpPr>
          <p:sp>
            <p:nvSpPr>
              <p:cNvPr id="232" name="Google Shape;232;p20"/>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33" name="Google Shape;233;p20"/>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34" name="Google Shape;234;p20"/>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235" name="Google Shape;235;p20"/>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36" name="Google Shape;236;p20"/>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