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2F8E418-5B2C-40E2-AFEF-47F97ACFFDB0}">
  <a:tblStyle styleId="{A2F8E418-5B2C-40E2-AFEF-47F97ACFFDB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LFugR-0-AmQw1E7j8VnXZdVXKgXZ4mGbgTR1aPxKdZg/view" TargetMode="External"/><Relationship Id="rId11" Type="http://schemas.openxmlformats.org/officeDocument/2006/relationships/image" Target="../media/image1.png"/><Relationship Id="rId10" Type="http://schemas.openxmlformats.org/officeDocument/2006/relationships/hyperlink" Target="https://docs.google.com/presentation/d/1LFugR-0-AmQw1E7j8VnXZdVXKgXZ4mGbgTR1aPxKdZg/view" TargetMode="External"/><Relationship Id="rId9" Type="http://schemas.openxmlformats.org/officeDocument/2006/relationships/hyperlink" Target="https://docs.google.com/presentation/d/1JQTCES4ND2rnREji-Gd7UGpbPszHRMx0u0U2NZDAtmc/view" TargetMode="External"/><Relationship Id="rId5" Type="http://schemas.openxmlformats.org/officeDocument/2006/relationships/hyperlink" Target="https://www.youtube.com/watch?v=LWGhe2uutIk" TargetMode="External"/><Relationship Id="rId6" Type="http://schemas.openxmlformats.org/officeDocument/2006/relationships/hyperlink" Target="https://docs.google.com/presentation/d/1C_cXQQjQCLrF6niJxWgZShoywt9QIXuhjGU9ByEq3Us/view" TargetMode="External"/><Relationship Id="rId7" Type="http://schemas.openxmlformats.org/officeDocument/2006/relationships/hyperlink" Target="https://docs.google.com/presentation/d/1aKFlWC3q2ARHfChRTGUffdW-8Bb5DIsmlt56-07Rzd0/view" TargetMode="External"/><Relationship Id="rId8" Type="http://schemas.openxmlformats.org/officeDocument/2006/relationships/hyperlink" Target="https://docs.google.com/presentation/d/1Ed4MhOsA7lVLSQT5vvHl20HGsOuCdqoTDTYu0WuTuv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C_cXQQjQCLrF6niJxWgZShoywt9QIXuhjGU9ByEq3Us/view" TargetMode="External"/><Relationship Id="rId5" Type="http://schemas.openxmlformats.org/officeDocument/2006/relationships/hyperlink" Target="https://www.youtube.com/watch?v=LWGhe2uutIk"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{A2F8E418-5B2C-40E2-AFEF-47F97ACFFDB0}</a:tableStyleId>
              </a:tblPr>
              <a:tblGrid>
                <a:gridCol w="1268650"/>
                <a:gridCol w="3908475"/>
                <a:gridCol w="387690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4: Historical Empathy</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should historians understand the past on its own terms?</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Historical Empathy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Historical Empathy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Presentism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{A2F8E418-5B2C-40E2-AFEF-47F97ACFFDB0}</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Historical Empathy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introduce students to the focus skill of this lesson, historical empathy, they will watch an introductory video, as well as complete an introductory guide of the skill. These will provide students with the language and framework for thinking while engaging in today’s activities.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pages 1-2 of the </a:t>
                      </a:r>
                      <a:r>
                        <a:rPr lang="en" sz="1200" u="sng">
                          <a:solidFill>
                            <a:schemeClr val="hlink"/>
                          </a:solidFill>
                          <a:latin typeface="Inter"/>
                          <a:ea typeface="Inter"/>
                          <a:cs typeface="Inter"/>
                          <a:sym typeface="Inter"/>
                          <a:hlinkClick r:id="rId4"/>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5"/>
                        </a:rPr>
                        <a:t>video</a:t>
                      </a:r>
                      <a:r>
                        <a:rPr lang="en" sz="1200">
                          <a:latin typeface="Inter"/>
                          <a:ea typeface="Inter"/>
                          <a:cs typeface="Inter"/>
                          <a:sym typeface="Inter"/>
                        </a:rPr>
                        <a:t> and discuss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organizer (Consider only showing part of the organizer at a time)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students the opportunity to work on the questions either individually or with peers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as a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the video with the transcript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two video-based questions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reading organizer and filling in blanks words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Apply historical empathy to two scenarios using final two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answers with peers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practice historical empathy by the Document Analysis on Hammurabi’s Code from ancient Mesopotamia (pages 3-4 of student worksheet). A modern perspective will often see these legal consequences as overly harsh. Students will be able to intellectually consider how to consider the perspectives of the past in order to understand the past on its own terms by using the Historical Empathy graphic organizer.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3-4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source aloud with class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student understanding by asking Check for Understanding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annotation of the text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the Historical Empathy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source, reading as teacher directs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Copy model annotations from teacher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{A2F8E418-5B2C-40E2-AFEF-47F97ACFFDB0}</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Historical Empathy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end on a reflective note, students will read an excerpt from Marc Bloch’s </a:t>
                      </a:r>
                      <a:r>
                        <a:rPr i="1" lang="en" sz="1200">
                          <a:solidFill>
                            <a:schemeClr val="dk1"/>
                          </a:solidFill>
                          <a:latin typeface="Inter"/>
                          <a:ea typeface="Inter"/>
                          <a:cs typeface="Inter"/>
                          <a:sym typeface="Inter"/>
                        </a:rPr>
                        <a:t>The Historian’s Craft. </a:t>
                      </a:r>
                      <a:r>
                        <a:rPr lang="en" sz="1200">
                          <a:solidFill>
                            <a:schemeClr val="dk1"/>
                          </a:solidFill>
                          <a:latin typeface="Inter"/>
                          <a:ea typeface="Inter"/>
                          <a:cs typeface="Inter"/>
                          <a:sym typeface="Inter"/>
                        </a:rPr>
                        <a:t>The excerpt differentiates between judging and understanding and why that difference matters. The context in which Bloch wrote this book is worth noting, as it further cements the importance of his argument. He wrote it in a prison cell after being captured by the Nazi Gestapo in 1944. He was executed before he finished the book. </a:t>
                      </a:r>
                      <a:r>
                        <a:rPr lang="en" sz="1200">
                          <a:solidFill>
                            <a:schemeClr val="dk1"/>
                          </a:solidFill>
                          <a:latin typeface="Inter"/>
                          <a:ea typeface="Inter"/>
                          <a:cs typeface="Inter"/>
                          <a:sym typeface="Inter"/>
                        </a:rPr>
                        <a:t>End the lesson by answering and discussing the questions attached to the Marc Bloch reading. In </a:t>
                      </a:r>
                      <a:r>
                        <a:rPr lang="en" sz="1200">
                          <a:solidFill>
                            <a:schemeClr val="dk1"/>
                          </a:solidFill>
                          <a:latin typeface="Inter"/>
                          <a:ea typeface="Inter"/>
                          <a:cs typeface="Inter"/>
                          <a:sym typeface="Inter"/>
                        </a:rPr>
                        <a:t>particular</a:t>
                      </a:r>
                      <a:r>
                        <a:rPr lang="en" sz="1200">
                          <a:solidFill>
                            <a:schemeClr val="dk1"/>
                          </a:solidFill>
                          <a:latin typeface="Inter"/>
                          <a:ea typeface="Inter"/>
                          <a:cs typeface="Inter"/>
                          <a:sym typeface="Inter"/>
                        </a:rPr>
                        <a:t>, set aside time for students to share their answers to number 3. In a course where students will engage with global perspectives that are new to them, solidifying the importance of historical empathy is a critical foundation to set.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4"/>
                        </a:rPr>
                        <a:t>exit ticket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source aloud with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student understanding by asking Check for Understanding (CFU)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annotation of the text</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Guide students answering and class discussion of the three reflection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source, reading as teacher directs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Copy model annotations from teacher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CFU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Write and discuss answers to the reflection questions, especially question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