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F466F29-B69A-4785-9ABD-8E30C73A0A57}">
  <a:tblStyle styleId="{EF466F29-B69A-4785-9ABD-8E30C73A0A5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hyperlink" Target="https://docs.google.com/presentation/d/1uRMMBq4u5ixiinnTG2EGscXAeuazrrxH5RNDy3DPjso/view" TargetMode="External"/><Relationship Id="rId10" Type="http://schemas.openxmlformats.org/officeDocument/2006/relationships/hyperlink" Target="https://www.youtube.com/watch?v=DwV3OdVaPqw" TargetMode="External"/><Relationship Id="rId12" Type="http://schemas.openxmlformats.org/officeDocument/2006/relationships/image" Target="../media/image2.png"/><Relationship Id="rId9" Type="http://schemas.openxmlformats.org/officeDocument/2006/relationships/hyperlink" Target="https://docs.google.com/presentation/d/1LFugR-0-AmQw1E7j8VnXZdVXKgXZ4mGbgTR1aPxKdZg/view" TargetMode="External"/><Relationship Id="rId5" Type="http://schemas.openxmlformats.org/officeDocument/2006/relationships/hyperlink" Target="https://www.youtube.com/watch?v=DwV3OdVaPqw" TargetMode="External"/><Relationship Id="rId6" Type="http://schemas.openxmlformats.org/officeDocument/2006/relationships/hyperlink" Target="https://docs.google.com/presentation/d/1uRMMBq4u5ixiinnTG2EGscXAeuazrrxH5RNDy3DPjso/view" TargetMode="External"/><Relationship Id="rId7" Type="http://schemas.openxmlformats.org/officeDocument/2006/relationships/hyperlink" Target="https://docs.google.com/presentation/d/1nvRSE3408BVhfYlErtlgAh0nJobfEBJzPjAy39wfmPU/view" TargetMode="External"/><Relationship Id="rId8" Type="http://schemas.openxmlformats.org/officeDocument/2006/relationships/hyperlink" Target="https://docs.google.com/presentation/d/1K7UmlTq7niuwOfZCi7ghgosa9ZaXcuvYJX1AY5jz1W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{EF466F29-B69A-4785-9ABD-8E30C73A0A57}</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2: Contextualization</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context help us make sense of history?</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Contextualization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Contextualization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Context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1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To introduce students to the historical thinking skill of contextualization, play the Thinking Nation introduction </a:t>
                      </a:r>
                      <a:r>
                        <a:rPr lang="en" sz="1200" u="sng">
                          <a:solidFill>
                            <a:schemeClr val="hlink"/>
                          </a:solidFill>
                          <a:latin typeface="Inter"/>
                          <a:ea typeface="Inter"/>
                          <a:cs typeface="Inter"/>
                          <a:sym typeface="Inter"/>
                          <a:hlinkClick r:id="rId10"/>
                        </a:rPr>
                        <a:t>video </a:t>
                      </a:r>
                      <a:r>
                        <a:rPr lang="en" sz="1200">
                          <a:latin typeface="Inter"/>
                          <a:ea typeface="Inter"/>
                          <a:cs typeface="Inter"/>
                          <a:sym typeface="Inter"/>
                        </a:rPr>
                        <a:t>on the skill. Students will have multiple entry points of practice with this skill throughout the lesson, but this video will set the tone of the definition, purpose, and practice of the skill. Students will follow along with the transcript and answer reflection questions in the </a:t>
                      </a:r>
                      <a:r>
                        <a:rPr lang="en" sz="1200" u="sng">
                          <a:solidFill>
                            <a:schemeClr val="hlink"/>
                          </a:solidFill>
                          <a:latin typeface="Inter"/>
                          <a:ea typeface="Inter"/>
                          <a:cs typeface="Inter"/>
                          <a:sym typeface="Inter"/>
                          <a:hlinkClick r:id="rId11"/>
                        </a:rPr>
                        <a:t>Contextualization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the printed student handouts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Play video</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Monitor students during video and as they answer reflection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the video with the transcript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the two video-based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{EF466F29-B69A-4785-9ABD-8E30C73A0A57}</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Contextualization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further cement the importance of contextualization, use the guided notes organizer “What is Contextualization?” The organizer outlines what the skill is, how to use it, and why it is important. At the bottom of the organizer, </a:t>
                      </a:r>
                      <a:r>
                        <a:rPr lang="en" sz="1200">
                          <a:solidFill>
                            <a:schemeClr val="dk1"/>
                          </a:solidFill>
                          <a:latin typeface="Inter"/>
                          <a:ea typeface="Inter"/>
                          <a:cs typeface="Inter"/>
                          <a:sym typeface="Inter"/>
                        </a:rPr>
                        <a:t>students will answer two questions that put their new knowledge into action.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a:t>
                      </a:r>
                      <a:r>
                        <a:rPr lang="en" sz="1200">
                          <a:solidFill>
                            <a:schemeClr val="dk1"/>
                          </a:solidFill>
                          <a:latin typeface="Inter"/>
                          <a:ea typeface="Inter"/>
                          <a:cs typeface="Inter"/>
                          <a:sym typeface="Inter"/>
                        </a:rPr>
                        <a:t>Consider</a:t>
                      </a:r>
                      <a:r>
                        <a:rPr lang="en" sz="1200">
                          <a:solidFill>
                            <a:schemeClr val="dk1"/>
                          </a:solidFill>
                          <a:latin typeface="Inter"/>
                          <a:ea typeface="Inter"/>
                          <a:cs typeface="Inter"/>
                          <a:sym typeface="Inter"/>
                        </a:rPr>
                        <a:t> only showing part of the organizer at a time, having students read each box, and providing expansion on points as seems fitting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final two questions either individually or with peers. Either way, discuss as a class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contextualization to two scenarios using final two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Through both the video and the “What is Contextualization” graphic organizer, students will have gained a conceptual understanding of contextualization. Now, students can exhibit that understanding through an application to their personal life by contextualizing a meaningful possession. Consider bringing in one of your own </a:t>
                      </a:r>
                      <a:r>
                        <a:rPr lang="en" sz="1200">
                          <a:latin typeface="Inter"/>
                          <a:ea typeface="Inter"/>
                          <a:cs typeface="Inter"/>
                          <a:sym typeface="Inter"/>
                        </a:rPr>
                        <a:t>meaningful</a:t>
                      </a:r>
                      <a:r>
                        <a:rPr lang="en" sz="1200">
                          <a:latin typeface="Inter"/>
                          <a:ea typeface="Inter"/>
                          <a:cs typeface="Inter"/>
                          <a:sym typeface="Inter"/>
                        </a:rPr>
                        <a:t> possessions and model </a:t>
                      </a:r>
                      <a:r>
                        <a:rPr lang="en" sz="1200">
                          <a:latin typeface="Inter"/>
                          <a:ea typeface="Inter"/>
                          <a:cs typeface="Inter"/>
                          <a:sym typeface="Inter"/>
                        </a:rPr>
                        <a:t>answering</a:t>
                      </a:r>
                      <a:r>
                        <a:rPr lang="en" sz="1200">
                          <a:latin typeface="Inter"/>
                          <a:ea typeface="Inter"/>
                          <a:cs typeface="Inter"/>
                          <a:sym typeface="Inter"/>
                        </a:rPr>
                        <a:t> the questions on page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3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directions as a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providing a model with your own possession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in identifying a possession, describing it without context, and describing it with context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final question either independently, in small groups, or as a whole class, depending on class needs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directions, asking clarifying questions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 on a meaningful possession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{EF466F29-B69A-4785-9ABD-8E30C73A0A57}</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Contextualization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conclude by have students apply a </a:t>
                      </a:r>
                      <a:r>
                        <a:rPr lang="en" sz="1200">
                          <a:solidFill>
                            <a:schemeClr val="dk1"/>
                          </a:solidFill>
                          <a:latin typeface="Inter"/>
                          <a:ea typeface="Inter"/>
                          <a:cs typeface="Inter"/>
                          <a:sym typeface="Inter"/>
                        </a:rPr>
                        <a:t>variety</a:t>
                      </a:r>
                      <a:r>
                        <a:rPr lang="en" sz="1200">
                          <a:solidFill>
                            <a:schemeClr val="dk1"/>
                          </a:solidFill>
                          <a:latin typeface="Inter"/>
                          <a:ea typeface="Inter"/>
                          <a:cs typeface="Inter"/>
                          <a:sym typeface="Inter"/>
                        </a:rPr>
                        <a:t> of contexts to their meaningful possession. They can choose from the list of relevant contexts and provide an </a:t>
                      </a:r>
                      <a:r>
                        <a:rPr lang="en" sz="1200">
                          <a:solidFill>
                            <a:schemeClr val="dk1"/>
                          </a:solidFill>
                          <a:latin typeface="Inter"/>
                          <a:ea typeface="Inter"/>
                          <a:cs typeface="Inter"/>
                          <a:sym typeface="Inter"/>
                        </a:rPr>
                        <a:t>explanation</a:t>
                      </a:r>
                      <a:r>
                        <a:rPr lang="en" sz="1200">
                          <a:solidFill>
                            <a:schemeClr val="dk1"/>
                          </a:solidFill>
                          <a:latin typeface="Inter"/>
                          <a:ea typeface="Inter"/>
                          <a:cs typeface="Inter"/>
                          <a:sym typeface="Inter"/>
                        </a:rPr>
                        <a:t> of how this context is relevant to understanding their possession. Again, consider modeling this for students with your own possession. The final question on the contextualization organizer asks students to write a succinct statement on the types of context needed to best understand the possession at the center of today’s activity. Be sure to have students share out their answers and justification for those answers to set a tone that students should always provide rationale.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Direct students to page 4 of printed handouts to apply contextualization protocol to their same object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modeling the graphic organizer with your own possession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time for students to independently write the final sentence of the graphic organizer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Call on students to share thoughts for the last question, or ask for student volunteers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Synthesize the various student rationales for the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contextualization graphic organizer as practice with skill and different contextualization lenses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when appropriate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