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C493382-64B0-4276-9CD2-F7CEE3B7D443}">
  <a:tblStyle styleId="{8C493382-64B0-4276-9CD2-F7CEE3B7D443}"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32aef17b02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32aef17b0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28b150d53ac_0_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28b150d53ac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ocs.google.com/presentation/d/1GkReDhTRtfZ1eH8D_ZK9mC-TASlM7BTGZEPt941A7R4/view" TargetMode="External"/><Relationship Id="rId10" Type="http://schemas.openxmlformats.org/officeDocument/2006/relationships/hyperlink" Target="https://docs.google.com/presentation/d/1LFugR-0-AmQw1E7j8VnXZdVXKgXZ4mGbgTR1aPxKdZg/view" TargetMode="External"/><Relationship Id="rId13" Type="http://schemas.openxmlformats.org/officeDocument/2006/relationships/image" Target="../media/image1.png"/><Relationship Id="rId12" Type="http://schemas.openxmlformats.org/officeDocument/2006/relationships/hyperlink" Target="https://docs.google.com/presentation/d/1hDcEKZ865gu1mhfNDoQOg7AnxM8g1iWRWHK0FbK55KA/view"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hyperlink" Target="https://docs.google.com/presentation/d/1LFugR-0-AmQw1E7j8VnXZdVXKgXZ4mGbgTR1aPxKdZg/view" TargetMode="External"/><Relationship Id="rId9" Type="http://schemas.openxmlformats.org/officeDocument/2006/relationships/hyperlink" Target="https://docs.google.com/presentation/d/1Mcyzgfrx7VWV_tDts4iSkkWJM2XRCZIMT70udSqChxY/view" TargetMode="External"/><Relationship Id="rId5" Type="http://schemas.openxmlformats.org/officeDocument/2006/relationships/hyperlink" Target="https://docs.google.com/presentation/d/1GkReDhTRtfZ1eH8D_ZK9mC-TASlM7BTGZEPt941A7R4/view" TargetMode="External"/><Relationship Id="rId6" Type="http://schemas.openxmlformats.org/officeDocument/2006/relationships/hyperlink" Target="https://docs.google.com/presentation/d/1hDcEKZ865gu1mhfNDoQOg7AnxM8g1iWRWHK0FbK55KA/view" TargetMode="External"/><Relationship Id="rId7" Type="http://schemas.openxmlformats.org/officeDocument/2006/relationships/hyperlink" Target="https://docs.google.com/presentation/d/1aKFlWC3q2ARHfChRTGUffdW-8Bb5DIsmlt56-07Rzd0/view" TargetMode="External"/><Relationship Id="rId8" Type="http://schemas.openxmlformats.org/officeDocument/2006/relationships/hyperlink" Target="https://docs.google.com/presentation/d/1A3ARUzMy7WQbZoguPPK_zCh8NWSkJCNbpyCbyY00e5A/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hyperlink" Target="https://www.youtube.com/watch?v=8a3MV9FvGtM&amp;t" TargetMode="External"/><Relationship Id="rId5"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hyperlink" Target="https://docs.google.com/presentation/d/1aKFlWC3q2ARHfChRTGUffdW-8Bb5DIsmlt56-07Rzd0/view" TargetMode="External"/><Relationship Id="rId5"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88388" y="620838"/>
          <a:ext cx="3000000" cy="3000000"/>
        </p:xfrm>
        <a:graphic>
          <a:graphicData uri="http://schemas.openxmlformats.org/drawingml/2006/table">
            <a:tbl>
              <a:tblPr>
                <a:noFill/>
                <a:tableStyleId>{8C493382-64B0-4276-9CD2-F7CEE3B7D443}</a:tableStyleId>
              </a:tblPr>
              <a:tblGrid>
                <a:gridCol w="1268650"/>
                <a:gridCol w="3874925"/>
                <a:gridCol w="3910450"/>
              </a:tblGrid>
              <a:tr h="245225">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b="1" lang="en" sz="1300">
                          <a:latin typeface="Inter"/>
                          <a:ea typeface="Inter"/>
                          <a:cs typeface="Inter"/>
                          <a:sym typeface="Inter"/>
                        </a:rPr>
                        <a:t>LESSON 3: Epistemology</a:t>
                      </a:r>
                      <a:endParaRPr b="1" sz="1300">
                        <a:latin typeface="Inter"/>
                        <a:ea typeface="Inter"/>
                        <a:cs typeface="Inter"/>
                        <a:sym typeface="Inter"/>
                      </a:endParaRPr>
                    </a:p>
                  </a:txBody>
                  <a:tcPr marT="91425" marB="91425" marR="91425" marL="91425"/>
                </a:tc>
                <a:tc hMerge="1"/>
              </a:tr>
              <a:tr h="35842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sz="1300">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do we know what we know about the past?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91425" marB="91425" marR="91425" marL="91425"/>
                </a:tc>
                <a:tc hMerge="1"/>
              </a:tr>
              <a:tr h="35842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Evaluating Evidence</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792325">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MATERIALS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lang="en" sz="1200">
                          <a:latin typeface="Inter"/>
                          <a:ea typeface="Inter"/>
                          <a:cs typeface="Inter"/>
                          <a:sym typeface="Inter"/>
                        </a:rPr>
                        <a:t>TEACHER</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accent5"/>
                          </a:solidFill>
                          <a:latin typeface="Inter"/>
                          <a:ea typeface="Inter"/>
                          <a:cs typeface="Inter"/>
                          <a:sym typeface="Inter"/>
                          <a:hlinkClick r:id="rId4">
                            <a:extLst>
                              <a:ext uri="{A12FA001-AC4F-418D-AE19-62706E023703}">
                                <ahyp:hlinkClr val="tx"/>
                              </a:ext>
                            </a:extLst>
                          </a:hlinkClick>
                        </a:rPr>
                        <a:t>Do Firsts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Epistemology Presentation</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Epistemology Student Worksheet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Exit Tickets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Printed Student Handouts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3955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DO FIRST</a:t>
                      </a:r>
                      <a:endParaRPr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Epistemology</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2- Scenario Response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9125">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Select </a:t>
                      </a:r>
                      <a:r>
                        <a:rPr lang="en" sz="1200" u="sng">
                          <a:solidFill>
                            <a:schemeClr val="hlink"/>
                          </a:solidFill>
                          <a:latin typeface="Inter"/>
                          <a:ea typeface="Inter"/>
                          <a:cs typeface="Inter"/>
                          <a:sym typeface="Inter"/>
                          <a:hlinkClick r:id="rId10"/>
                        </a:rPr>
                        <a:t>“Do First”</a:t>
                      </a:r>
                      <a:r>
                        <a:rPr lang="en" sz="1200">
                          <a:solidFill>
                            <a:schemeClr val="dk1"/>
                          </a:solidFill>
                          <a:latin typeface="Inter"/>
                          <a:ea typeface="Inter"/>
                          <a:cs typeface="Inter"/>
                          <a:sym typeface="Inter"/>
                        </a:rPr>
                        <a:t> option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Play “Song of the Unit” or alternative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students with visual, online, or print access to “Do First”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“Do First” either online or by hand.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79125">
                <a:tc rowSpan="2">
                  <a:txBody>
                    <a:bodyPr/>
                    <a:lstStyle/>
                    <a:p>
                      <a:pPr indent="0" lvl="0" marL="0" rtl="0" algn="l">
                        <a:lnSpc>
                          <a:spcPct val="100000"/>
                        </a:lnSpc>
                        <a:spcBef>
                          <a:spcPts val="0"/>
                        </a:spcBef>
                        <a:spcAft>
                          <a:spcPts val="0"/>
                        </a:spcAft>
                        <a:buNone/>
                      </a:pPr>
                      <a:r>
                        <a:rPr b="1" lang="en" sz="1300">
                          <a:latin typeface="Inter"/>
                          <a:ea typeface="Inter"/>
                          <a:cs typeface="Inter"/>
                          <a:sym typeface="Inter"/>
                        </a:rPr>
                        <a:t>ACTIVITY 1 - LAUNCH</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rgbClr val="000000"/>
                        </a:buClr>
                        <a:buSzPts val="1100"/>
                        <a:buFont typeface="Arial"/>
                        <a:buNone/>
                      </a:pPr>
                      <a:r>
                        <a:rPr lang="en" sz="1200">
                          <a:latin typeface="Inter"/>
                          <a:ea typeface="Inter"/>
                          <a:cs typeface="Inter"/>
                          <a:sym typeface="Inter"/>
                        </a:rPr>
                        <a:t>Before students dive into the study of knowledge, they will engage with perhaps the most central component of acquiring knowledge: asking questions. Use the </a:t>
                      </a:r>
                      <a:r>
                        <a:rPr lang="en" sz="1200" u="sng">
                          <a:solidFill>
                            <a:schemeClr val="hlink"/>
                          </a:solidFill>
                          <a:latin typeface="Inter"/>
                          <a:ea typeface="Inter"/>
                          <a:cs typeface="Inter"/>
                          <a:sym typeface="Inter"/>
                          <a:hlinkClick r:id="rId11"/>
                        </a:rPr>
                        <a:t>Epistemology Presentation</a:t>
                      </a:r>
                      <a:r>
                        <a:rPr lang="en" sz="1200">
                          <a:latin typeface="Inter"/>
                          <a:ea typeface="Inter"/>
                          <a:cs typeface="Inter"/>
                          <a:sym typeface="Inter"/>
                        </a:rPr>
                        <a:t> to familiarize students with Depth of Knowledge, a way to identify the types of questions we ask and see.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91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Hand out and direct students to page 1 of the printed </a:t>
                      </a:r>
                      <a:r>
                        <a:rPr lang="en" sz="1200" u="sng">
                          <a:solidFill>
                            <a:schemeClr val="hlink"/>
                          </a:solidFill>
                          <a:latin typeface="Inter"/>
                          <a:ea typeface="Inter"/>
                          <a:cs typeface="Inter"/>
                          <a:sym typeface="Inter"/>
                          <a:hlinkClick r:id="rId12"/>
                        </a:rPr>
                        <a:t>student handout</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Present the Depth of Knowledge table with the class; ask probing questions</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Guide students to practice developing their own DOK questions with a biography</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Ask </a:t>
                      </a:r>
                      <a:r>
                        <a:rPr lang="en" sz="1200">
                          <a:latin typeface="Inter"/>
                          <a:ea typeface="Inter"/>
                          <a:cs typeface="Inter"/>
                          <a:sym typeface="Inter"/>
                        </a:rPr>
                        <a:t>clarifying</a:t>
                      </a:r>
                      <a:r>
                        <a:rPr lang="en" sz="1200">
                          <a:latin typeface="Inter"/>
                          <a:ea typeface="Inter"/>
                          <a:cs typeface="Inter"/>
                          <a:sym typeface="Inter"/>
                        </a:rPr>
                        <a:t> questions about the four DOK levels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Read the biography and develop four questions, one for each DOK level</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Discuss and share questions with others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Thinking Like a Historian</a:t>
            </a:r>
            <a:r>
              <a:rPr lang="en" sz="1800">
                <a:solidFill>
                  <a:schemeClr val="dk1"/>
                </a:solidFill>
                <a:latin typeface="Plus Jakarta Sans Medium"/>
                <a:ea typeface="Plus Jakarta Sans Medium"/>
                <a:cs typeface="Plus Jakarta Sans Medium"/>
                <a:sym typeface="Plus Jakarta Sans Medium"/>
              </a:rPr>
              <a:t>: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13">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488388" y="620838"/>
          <a:ext cx="3000000" cy="3000000"/>
        </p:xfrm>
        <a:graphic>
          <a:graphicData uri="http://schemas.openxmlformats.org/drawingml/2006/table">
            <a:tbl>
              <a:tblPr>
                <a:noFill/>
                <a:tableStyleId>{8C493382-64B0-4276-9CD2-F7CEE3B7D443}</a:tableStyleId>
              </a:tblPr>
              <a:tblGrid>
                <a:gridCol w="1291025"/>
                <a:gridCol w="3852550"/>
                <a:gridCol w="3910450"/>
              </a:tblGrid>
              <a:tr h="22250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3: Epistemology - Continued</a:t>
                      </a:r>
                      <a:endParaRPr b="1" sz="13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5134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2-</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PRACTICE</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To give students concrete practice with </a:t>
                      </a:r>
                      <a:r>
                        <a:rPr lang="en" sz="1200">
                          <a:solidFill>
                            <a:schemeClr val="dk1"/>
                          </a:solidFill>
                          <a:latin typeface="Inter"/>
                          <a:ea typeface="Inter"/>
                          <a:cs typeface="Inter"/>
                          <a:sym typeface="Inter"/>
                        </a:rPr>
                        <a:t>understanding</a:t>
                      </a:r>
                      <a:r>
                        <a:rPr lang="en" sz="1200">
                          <a:solidFill>
                            <a:schemeClr val="dk1"/>
                          </a:solidFill>
                          <a:latin typeface="Inter"/>
                          <a:ea typeface="Inter"/>
                          <a:cs typeface="Inter"/>
                          <a:sym typeface="Inter"/>
                        </a:rPr>
                        <a:t> what likely feels like a daunting term, students will explore ways of coming to know a simple fact, in this case the founding of their city. Coming to know what we know is two-fold, and this activity demonstrates this by first having students think through the process of arriving to a fact, then, the process of going beyond that fact to know more.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49400">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page 2 of printed handouts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If needed, provide the first “way of knowing” of the presented fact</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Ensure </a:t>
                      </a:r>
                      <a:r>
                        <a:rPr lang="en" sz="1200">
                          <a:solidFill>
                            <a:schemeClr val="dk1"/>
                          </a:solidFill>
                          <a:latin typeface="Inter"/>
                          <a:ea typeface="Inter"/>
                          <a:cs typeface="Inter"/>
                          <a:sym typeface="Inter"/>
                        </a:rPr>
                        <a:t>student understanding by asking Check for Understanding (CFU) questions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Perhaps provide an example question for furthering research</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Record ways of knowing on the </a:t>
                      </a:r>
                      <a:r>
                        <a:rPr lang="en" sz="1200">
                          <a:solidFill>
                            <a:schemeClr val="dk1"/>
                          </a:solidFill>
                          <a:latin typeface="Inter"/>
                          <a:ea typeface="Inter"/>
                          <a:cs typeface="Inter"/>
                          <a:sym typeface="Inter"/>
                        </a:rPr>
                        <a:t>graphic</a:t>
                      </a:r>
                      <a:r>
                        <a:rPr lang="en" sz="1200">
                          <a:solidFill>
                            <a:schemeClr val="dk1"/>
                          </a:solidFill>
                          <a:latin typeface="Inter"/>
                          <a:ea typeface="Inter"/>
                          <a:cs typeface="Inter"/>
                          <a:sym typeface="Inter"/>
                        </a:rPr>
                        <a:t> organizer</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Ask questions, answer teacher checks for understanding</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Create four DOK questions to further research about fact</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Reflect on the connection of this activity to the study of history</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058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3- EXHIBIT</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To round out the lesson engaging with epistemology, students will think of a new, equally important term: epistemological </a:t>
                      </a:r>
                      <a:r>
                        <a:rPr lang="en" sz="1200">
                          <a:latin typeface="Inter"/>
                          <a:ea typeface="Inter"/>
                          <a:cs typeface="Inter"/>
                          <a:sym typeface="Inter"/>
                        </a:rPr>
                        <a:t>humility</a:t>
                      </a:r>
                      <a:r>
                        <a:rPr lang="en" sz="1200">
                          <a:latin typeface="Inter"/>
                          <a:ea typeface="Inter"/>
                          <a:cs typeface="Inter"/>
                          <a:sym typeface="Inter"/>
                        </a:rPr>
                        <a:t>. Good scholars are </a:t>
                      </a:r>
                      <a:r>
                        <a:rPr lang="en" sz="1200">
                          <a:latin typeface="Inter"/>
                          <a:ea typeface="Inter"/>
                          <a:cs typeface="Inter"/>
                          <a:sym typeface="Inter"/>
                        </a:rPr>
                        <a:t>informed by their own personhood and present, but don’t let themselves get in the way of good scholarship. Historians are humble. Through a </a:t>
                      </a:r>
                      <a:r>
                        <a:rPr lang="en" sz="1200" u="sng">
                          <a:solidFill>
                            <a:schemeClr val="hlink"/>
                          </a:solidFill>
                          <a:latin typeface="Inter"/>
                          <a:ea typeface="Inter"/>
                          <a:cs typeface="Inter"/>
                          <a:sym typeface="Inter"/>
                          <a:hlinkClick r:id="rId4"/>
                        </a:rPr>
                        <a:t>video</a:t>
                      </a:r>
                      <a:r>
                        <a:rPr lang="en" sz="1200">
                          <a:latin typeface="Inter"/>
                          <a:ea typeface="Inter"/>
                          <a:cs typeface="Inter"/>
                          <a:sym typeface="Inter"/>
                        </a:rPr>
                        <a:t>/story of an ancient proverb and a modern Historical Methods book, students will think through epistemological humility.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49400">
                <a:tc vMerge="1"/>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page 3 of printed handouts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Play video/read story (found on slide 6)</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Use the questions to facilitate a small discussion on the moral of the story and how it might relate to the discipline of history</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the secondary source on page 4</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Use the questions to facilitate a small discussion on why epistemological humility matters</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Follow along with video/story</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Answer questions, discuss with peers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and annotate secondary source, answering question and discussing answers with peers</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Thinking Like a Historian</a:t>
            </a:r>
            <a:r>
              <a:rPr lang="en" sz="1800">
                <a:solidFill>
                  <a:schemeClr val="dk1"/>
                </a:solidFill>
                <a:latin typeface="Plus Jakarta Sans Medium"/>
                <a:ea typeface="Plus Jakarta Sans Medium"/>
                <a:cs typeface="Plus Jakarta Sans Medium"/>
                <a:sym typeface="Plus Jakarta Sans Medium"/>
              </a:rPr>
              <a:t>: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5">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3" name="Shape 73"/>
        <p:cNvGrpSpPr/>
        <p:nvPr/>
      </p:nvGrpSpPr>
      <p:grpSpPr>
        <a:xfrm>
          <a:off x="0" y="0"/>
          <a:ext cx="0" cy="0"/>
          <a:chOff x="0" y="0"/>
          <a:chExt cx="0" cy="0"/>
        </a:xfrm>
      </p:grpSpPr>
      <p:pic>
        <p:nvPicPr>
          <p:cNvPr id="74" name="Google Shape;74;p15"/>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75" name="Google Shape;75;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6" name="Google Shape;76;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7" name="Google Shape;77;p15"/>
          <p:cNvGraphicFramePr/>
          <p:nvPr/>
        </p:nvGraphicFramePr>
        <p:xfrm>
          <a:off x="488388" y="620838"/>
          <a:ext cx="3000000" cy="3000000"/>
        </p:xfrm>
        <a:graphic>
          <a:graphicData uri="http://schemas.openxmlformats.org/drawingml/2006/table">
            <a:tbl>
              <a:tblPr>
                <a:noFill/>
                <a:tableStyleId>{8C493382-64B0-4276-9CD2-F7CEE3B7D443}</a:tableStyleId>
              </a:tblPr>
              <a:tblGrid>
                <a:gridCol w="1346925"/>
                <a:gridCol w="3796650"/>
                <a:gridCol w="3910450"/>
              </a:tblGrid>
              <a:tr h="3676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3: Epistemology - Continued</a:t>
                      </a:r>
                      <a:endParaRPr b="1" sz="13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5406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To close out the lesson, students will think through their own perspective as it relates to exercising epistemological humility through an </a:t>
                      </a:r>
                      <a:r>
                        <a:rPr lang="en" sz="1200" u="sng">
                          <a:solidFill>
                            <a:schemeClr val="hlink"/>
                          </a:solidFill>
                          <a:latin typeface="Inter"/>
                          <a:ea typeface="Inter"/>
                          <a:cs typeface="Inter"/>
                          <a:sym typeface="Inter"/>
                          <a:hlinkClick r:id="rId4"/>
                        </a:rPr>
                        <a:t>exit ticket</a:t>
                      </a:r>
                      <a:r>
                        <a:rPr lang="en" sz="1200">
                          <a:solidFill>
                            <a:schemeClr val="dk1"/>
                          </a:solidFill>
                          <a:latin typeface="Inter"/>
                          <a:ea typeface="Inter"/>
                          <a:cs typeface="Inter"/>
                          <a:sym typeface="Inter"/>
                        </a:rPr>
                        <a:t>. This exit ticket, “Rank and Reflect,” asks students to rank 10 different ways that historians can show epistemological humility in their study of the past and then provide rationale for their top choice.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75">
                <a:tc vMerge="1"/>
                <a:tc>
                  <a:txBody>
                    <a:bodyPr/>
                    <a:lstStyle/>
                    <a:p>
                      <a:pPr indent="0" lvl="0" marL="45720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chemeClr val="dk1"/>
                          </a:solidFill>
                          <a:latin typeface="Inter"/>
                          <a:ea typeface="Inter"/>
                          <a:cs typeface="Inter"/>
                          <a:sym typeface="Inter"/>
                        </a:rPr>
                        <a:t>Hand out Exit Ticket</a:t>
                      </a:r>
                      <a:endParaRPr sz="1200">
                        <a:solidFill>
                          <a:schemeClr val="dk1"/>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chemeClr val="dk1"/>
                          </a:solidFill>
                          <a:latin typeface="Inter"/>
                          <a:ea typeface="Inter"/>
                          <a:cs typeface="Inter"/>
                          <a:sym typeface="Inter"/>
                        </a:rPr>
                        <a:t>Explain that the expectations are for students to review the list of actions historians take when studying history and then rank them in the order that they think are most </a:t>
                      </a:r>
                      <a:r>
                        <a:rPr lang="en" sz="1200">
                          <a:solidFill>
                            <a:schemeClr val="dk1"/>
                          </a:solidFill>
                          <a:latin typeface="Inter"/>
                          <a:ea typeface="Inter"/>
                          <a:cs typeface="Inter"/>
                          <a:sym typeface="Inter"/>
                        </a:rPr>
                        <a:t>important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Complete the Exit Ticket task</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8" name="Google Shape;78;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Thinking Like a Historian</a:t>
            </a:r>
            <a:r>
              <a:rPr lang="en" sz="1800">
                <a:solidFill>
                  <a:schemeClr val="dk1"/>
                </a:solidFill>
                <a:latin typeface="Plus Jakarta Sans Medium"/>
                <a:ea typeface="Plus Jakarta Sans Medium"/>
                <a:cs typeface="Plus Jakarta Sans Medium"/>
                <a:sym typeface="Plus Jakarta Sans Medium"/>
              </a:rPr>
              <a:t>: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79" name="Google Shape;79;p15"/>
          <p:cNvPicPr preferRelativeResize="0"/>
          <p:nvPr/>
        </p:nvPicPr>
        <p:blipFill>
          <a:blip r:embed="rId5">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