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7657E23-983B-467B-ADB9-E864B2A7C5F7}">
  <a:tblStyle styleId="{17657E23-983B-467B-ADB9-E864B2A7C5F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DE8F6DF-FD52-479A-A5F5-846BE5AD0CF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977200287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5977200287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5977200287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5977200287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3686306d75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3686306d75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455400" y="2722400"/>
          <a:ext cx="3000000" cy="3000000"/>
        </p:xfrm>
        <a:graphic>
          <a:graphicData uri="http://schemas.openxmlformats.org/drawingml/2006/table">
            <a:tbl>
              <a:tblPr>
                <a:noFill/>
                <a:tableStyleId>{17657E23-983B-467B-ADB9-E864B2A7C5F7}</a:tableStyleId>
              </a:tblPr>
              <a:tblGrid>
                <a:gridCol w="1299800"/>
                <a:gridCol w="1892875"/>
                <a:gridCol w="1885700"/>
                <a:gridCol w="1966425"/>
              </a:tblGrid>
              <a:tr h="690075">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do you </a:t>
                      </a:r>
                      <a:r>
                        <a:rPr i="1" lang="en" sz="1100">
                          <a:latin typeface="Halant"/>
                          <a:ea typeface="Halant"/>
                          <a:cs typeface="Halant"/>
                          <a:sym typeface="Halant"/>
                        </a:rPr>
                        <a:t>notice</a:t>
                      </a:r>
                      <a:r>
                        <a:rPr i="1" lang="en" sz="1100">
                          <a:solidFill>
                            <a:srgbClr val="000000"/>
                          </a:solidFill>
                          <a:latin typeface="Halant"/>
                          <a:ea typeface="Halant"/>
                          <a:cs typeface="Halant"/>
                          <a:sym typeface="Halant"/>
                        </a:rPr>
                        <a:t> when looking at the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might this object tell us about Queen Hatshepsut?</a:t>
                      </a:r>
                      <a:endParaRPr i="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i="1" lang="en" sz="1100">
                          <a:solidFill>
                            <a:srgbClr val="000000"/>
                          </a:solidFill>
                          <a:latin typeface="Halant"/>
                          <a:ea typeface="Halant"/>
                          <a:cs typeface="Halant"/>
                          <a:sym typeface="Halant"/>
                        </a:rPr>
                        <a:t>What </a:t>
                      </a:r>
                      <a:r>
                        <a:rPr i="1" lang="en" sz="1100">
                          <a:latin typeface="Halant"/>
                          <a:ea typeface="Halant"/>
                          <a:cs typeface="Halant"/>
                          <a:sym typeface="Halant"/>
                        </a:rPr>
                        <a:t>are you left wondering about Queen Hatshepsut after analyzing this artifact?</a:t>
                      </a:r>
                      <a:endParaRPr b="1" sz="1100">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1</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2</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3</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45700">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Source</a:t>
                      </a:r>
                      <a:r>
                        <a:rPr b="1" lang="en" sz="1100">
                          <a:solidFill>
                            <a:schemeClr val="dk1"/>
                          </a:solidFill>
                          <a:latin typeface="Halant"/>
                          <a:ea typeface="Halant"/>
                          <a:cs typeface="Halant"/>
                          <a:sym typeface="Halant"/>
                        </a:rPr>
                        <a:t> 4</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3" name="Google Shape;103;p25"/>
          <p:cNvSpPr txBox="1"/>
          <p:nvPr/>
        </p:nvSpPr>
        <p:spPr>
          <a:xfrm>
            <a:off x="455400" y="236590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Analyze each source about Queen Hatshepsut, filling out the table below.</a:t>
            </a:r>
            <a:endParaRPr sz="1100">
              <a:solidFill>
                <a:schemeClr val="dk1"/>
              </a:solidFill>
              <a:latin typeface="Halant"/>
              <a:ea typeface="Halant"/>
              <a:cs typeface="Halant"/>
              <a:sym typeface="Halant"/>
            </a:endParaRPr>
          </a:p>
        </p:txBody>
      </p:sp>
      <p:sp>
        <p:nvSpPr>
          <p:cNvPr id="104" name="Google Shape;104;p25"/>
          <p:cNvSpPr txBox="1"/>
          <p:nvPr/>
        </p:nvSpPr>
        <p:spPr>
          <a:xfrm>
            <a:off x="1870400" y="1127100"/>
            <a:ext cx="5439000" cy="1101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000">
              <a:latin typeface="Inter"/>
              <a:ea typeface="Inter"/>
              <a:cs typeface="Inter"/>
              <a:sym typeface="Inter"/>
            </a:endParaRPr>
          </a:p>
        </p:txBody>
      </p:sp>
      <p:sp>
        <p:nvSpPr>
          <p:cNvPr id="105" name="Google Shape;105;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History from Fragments - Evaluating Evidence Notes</a:t>
            </a:r>
            <a:endParaRPr sz="1900">
              <a:solidFill>
                <a:srgbClr val="000000"/>
              </a:solidFill>
              <a:latin typeface="Halant"/>
              <a:ea typeface="Halant"/>
              <a:cs typeface="Halant"/>
              <a:sym typeface="Halant"/>
            </a:endParaRPr>
          </a:p>
        </p:txBody>
      </p:sp>
      <p:pic>
        <p:nvPicPr>
          <p:cNvPr id="106" name="Google Shape;106;p25"/>
          <p:cNvPicPr preferRelativeResize="0"/>
          <p:nvPr/>
        </p:nvPicPr>
        <p:blipFill>
          <a:blip r:embed="rId4">
            <a:alphaModFix/>
          </a:blip>
          <a:stretch>
            <a:fillRect/>
          </a:stretch>
        </p:blipFill>
        <p:spPr>
          <a:xfrm>
            <a:off x="226481" y="76722"/>
            <a:ext cx="816414" cy="338543"/>
          </a:xfrm>
          <a:prstGeom prst="rect">
            <a:avLst/>
          </a:prstGeom>
          <a:noFill/>
          <a:ln>
            <a:noFill/>
          </a:ln>
        </p:spPr>
      </p:pic>
      <p:pic>
        <p:nvPicPr>
          <p:cNvPr id="107" name="Google Shape;107;p25" title="Evaluating_Evidence@2x transparent.png"/>
          <p:cNvPicPr preferRelativeResize="0"/>
          <p:nvPr/>
        </p:nvPicPr>
        <p:blipFill>
          <a:blip r:embed="rId5">
            <a:alphaModFix/>
          </a:blip>
          <a:stretch>
            <a:fillRect/>
          </a:stretch>
        </p:blipFill>
        <p:spPr>
          <a:xfrm>
            <a:off x="646200" y="1153877"/>
            <a:ext cx="1101300" cy="1101300"/>
          </a:xfrm>
          <a:prstGeom prst="rect">
            <a:avLst/>
          </a:prstGeom>
          <a:noFill/>
          <a:ln>
            <a:noFill/>
          </a:ln>
        </p:spPr>
      </p:pic>
      <p:sp>
        <p:nvSpPr>
          <p:cNvPr id="108" name="Google Shape;108;p25"/>
          <p:cNvSpPr txBox="1"/>
          <p:nvPr/>
        </p:nvSpPr>
        <p:spPr>
          <a:xfrm>
            <a:off x="330050" y="7313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History from Fragments Poster</a:t>
            </a:r>
            <a:endParaRPr sz="1900">
              <a:latin typeface="Halant"/>
              <a:ea typeface="Halant"/>
              <a:cs typeface="Halant"/>
              <a:sym typeface="Halant"/>
            </a:endParaRPr>
          </a:p>
        </p:txBody>
      </p:sp>
      <p:pic>
        <p:nvPicPr>
          <p:cNvPr id="114" name="Google Shape;114;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7" name="Google Shape;117;p26"/>
          <p:cNvGraphicFramePr/>
          <p:nvPr/>
        </p:nvGraphicFramePr>
        <p:xfrm>
          <a:off x="472781" y="3189200"/>
          <a:ext cx="3000000" cy="3000000"/>
        </p:xfrm>
        <a:graphic>
          <a:graphicData uri="http://schemas.openxmlformats.org/drawingml/2006/table">
            <a:tbl>
              <a:tblPr>
                <a:noFill/>
                <a:tableStyleId>{2DE8F6DF-FD52-479A-A5F5-846BE5AD0CFB}</a:tableStyleId>
              </a:tblPr>
              <a:tblGrid>
                <a:gridCol w="1499425"/>
                <a:gridCol w="853250"/>
              </a:tblGrid>
              <a:tr h="3339400">
                <a:tc gridSpan="2">
                  <a:txBody>
                    <a:bodyPr/>
                    <a:lstStyle/>
                    <a:p>
                      <a:pPr indent="0" lvl="0" marL="0" rtl="0" algn="ctr">
                        <a:spcBef>
                          <a:spcPts val="0"/>
                        </a:spcBef>
                        <a:spcAft>
                          <a:spcPts val="0"/>
                        </a:spcAft>
                        <a:buNone/>
                      </a:pPr>
                      <a:r>
                        <a:rPr lang="en" sz="1300">
                          <a:solidFill>
                            <a:srgbClr val="9E9E9E"/>
                          </a:solidFill>
                          <a:latin typeface="Halant"/>
                          <a:ea typeface="Halant"/>
                          <a:cs typeface="Halant"/>
                          <a:sym typeface="Halant"/>
                        </a:rPr>
                        <a:t>[Picture/</a:t>
                      </a:r>
                      <a:endParaRPr sz="1300">
                        <a:solidFill>
                          <a:srgbClr val="9E9E9E"/>
                        </a:solidFill>
                        <a:latin typeface="Halant"/>
                        <a:ea typeface="Halant"/>
                        <a:cs typeface="Halant"/>
                        <a:sym typeface="Halant"/>
                      </a:endParaRPr>
                    </a:p>
                    <a:p>
                      <a:pPr indent="0" lvl="0" marL="0" rtl="0" algn="ctr">
                        <a:spcBef>
                          <a:spcPts val="0"/>
                        </a:spcBef>
                        <a:spcAft>
                          <a:spcPts val="0"/>
                        </a:spcAft>
                        <a:buNone/>
                      </a:pPr>
                      <a:r>
                        <a:rPr lang="en" sz="1300">
                          <a:solidFill>
                            <a:srgbClr val="9E9E9E"/>
                          </a:solidFill>
                          <a:latin typeface="Halant"/>
                          <a:ea typeface="Halant"/>
                          <a:cs typeface="Halant"/>
                          <a:sym typeface="Halant"/>
                        </a:rPr>
                        <a:t>Illustration]</a:t>
                      </a:r>
                      <a:endParaRPr sz="1300">
                        <a:solidFill>
                          <a:srgbClr val="9E9E9E"/>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sp>
        <p:nvSpPr>
          <p:cNvPr id="118" name="Google Shape;118;p26"/>
          <p:cNvSpPr txBox="1"/>
          <p:nvPr/>
        </p:nvSpPr>
        <p:spPr>
          <a:xfrm>
            <a:off x="3146075" y="1369425"/>
            <a:ext cx="4139700" cy="150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latin typeface="Inter"/>
                <a:ea typeface="Inter"/>
                <a:cs typeface="Inter"/>
                <a:sym typeface="Inter"/>
              </a:rPr>
              <a:t>Fast Facts</a:t>
            </a:r>
            <a:r>
              <a:rPr lang="en" sz="1200">
                <a:latin typeface="Inter"/>
                <a:ea typeface="Inter"/>
                <a:cs typeface="Inter"/>
                <a:sym typeface="Inter"/>
              </a:rPr>
              <a:t>: What do we know?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latin typeface="Inter"/>
                <a:ea typeface="Inter"/>
                <a:cs typeface="Inter"/>
                <a:sym typeface="Inter"/>
              </a:rPr>
              <a:t>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latin typeface="Inter"/>
                <a:ea typeface="Inter"/>
                <a:cs typeface="Inter"/>
                <a:sym typeface="Inter"/>
              </a:rPr>
              <a:t> </a:t>
            </a:r>
            <a:endParaRPr sz="1200">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t/>
            </a:r>
            <a:endParaRPr sz="1200">
              <a:latin typeface="Inter"/>
              <a:ea typeface="Inter"/>
              <a:cs typeface="Inter"/>
              <a:sym typeface="Inter"/>
            </a:endParaRPr>
          </a:p>
        </p:txBody>
      </p:sp>
      <p:sp>
        <p:nvSpPr>
          <p:cNvPr id="119" name="Google Shape;119;p26"/>
          <p:cNvSpPr txBox="1"/>
          <p:nvPr/>
        </p:nvSpPr>
        <p:spPr>
          <a:xfrm>
            <a:off x="3146075" y="3189150"/>
            <a:ext cx="4139700" cy="333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Narrative History</a:t>
            </a:r>
            <a:r>
              <a:rPr lang="en" sz="1200">
                <a:latin typeface="Inter"/>
                <a:ea typeface="Inter"/>
                <a:cs typeface="Inter"/>
                <a:sym typeface="Inter"/>
              </a:rPr>
              <a:t> </a:t>
            </a:r>
            <a:r>
              <a:rPr lang="en" sz="1100">
                <a:latin typeface="Inter"/>
                <a:ea typeface="Inter"/>
                <a:cs typeface="Inter"/>
                <a:sym typeface="Inter"/>
              </a:rPr>
              <a:t>(Construct a paragraph narrative of the historical person, based on the available evidence)</a:t>
            </a:r>
            <a:r>
              <a:rPr b="1" lang="en" sz="1100">
                <a:latin typeface="Inter"/>
                <a:ea typeface="Inter"/>
                <a:cs typeface="Inter"/>
                <a:sym typeface="Inter"/>
              </a:rPr>
              <a:t>:</a:t>
            </a:r>
            <a:endParaRPr b="1" sz="11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p:txBody>
      </p:sp>
      <p:sp>
        <p:nvSpPr>
          <p:cNvPr id="120" name="Google Shape;120;p26"/>
          <p:cNvSpPr txBox="1"/>
          <p:nvPr/>
        </p:nvSpPr>
        <p:spPr>
          <a:xfrm>
            <a:off x="656250" y="68680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Significant quote</a:t>
            </a:r>
            <a:r>
              <a:rPr lang="en" sz="1200">
                <a:latin typeface="Inter"/>
                <a:ea typeface="Inter"/>
                <a:cs typeface="Inter"/>
                <a:sym typeface="Inter"/>
              </a:rPr>
              <a:t> (transcribe a quote from one of the fragments that best illustrates your narrative)</a:t>
            </a:r>
            <a:r>
              <a:rPr b="1" lang="en" sz="1200">
                <a:latin typeface="Inter"/>
                <a:ea typeface="Inter"/>
                <a:cs typeface="Inter"/>
                <a:sym typeface="Inter"/>
              </a:rPr>
              <a:t>:</a:t>
            </a:r>
            <a:endParaRPr b="1" sz="1200">
              <a:latin typeface="Inter"/>
              <a:ea typeface="Inter"/>
              <a:cs typeface="Inter"/>
              <a:sym typeface="Inter"/>
            </a:endParaRPr>
          </a:p>
        </p:txBody>
      </p:sp>
      <p:sp>
        <p:nvSpPr>
          <p:cNvPr id="121" name="Google Shape;121;p26"/>
          <p:cNvSpPr txBox="1"/>
          <p:nvPr/>
        </p:nvSpPr>
        <p:spPr>
          <a:xfrm>
            <a:off x="920100" y="606525"/>
            <a:ext cx="5932200" cy="4920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Title:</a:t>
            </a:r>
            <a:endParaRPr sz="1600"/>
          </a:p>
        </p:txBody>
      </p:sp>
      <p:sp>
        <p:nvSpPr>
          <p:cNvPr id="122" name="Google Shape;122;p26"/>
          <p:cNvSpPr txBox="1"/>
          <p:nvPr/>
        </p:nvSpPr>
        <p:spPr>
          <a:xfrm>
            <a:off x="4115825" y="6864875"/>
            <a:ext cx="3000300" cy="2267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Further Research</a:t>
            </a:r>
            <a:r>
              <a:rPr lang="en" sz="1200">
                <a:latin typeface="Inter"/>
                <a:ea typeface="Inter"/>
                <a:cs typeface="Inter"/>
                <a:sym typeface="Inter"/>
              </a:rPr>
              <a:t>: Write three things you want to know more about: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t/>
            </a:r>
            <a:endParaRPr sz="1200">
              <a:latin typeface="Inter"/>
              <a:ea typeface="Inter"/>
              <a:cs typeface="Inter"/>
              <a:sym typeface="Inter"/>
            </a:endParaRPr>
          </a:p>
        </p:txBody>
      </p:sp>
      <p:sp>
        <p:nvSpPr>
          <p:cNvPr id="123" name="Google Shape;123;p26"/>
          <p:cNvSpPr txBox="1"/>
          <p:nvPr/>
        </p:nvSpPr>
        <p:spPr>
          <a:xfrm>
            <a:off x="1442675" y="1403650"/>
            <a:ext cx="1592400" cy="14325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1100">
                <a:latin typeface="Inter"/>
                <a:ea typeface="Inter"/>
                <a:cs typeface="Inter"/>
                <a:sym typeface="Inter"/>
              </a:rPr>
              <a:t>Thinking historically means identifying and exploring the reasons why historical people, places, events, or ideas are worth remembering; that is, their historical significance.</a:t>
            </a:r>
            <a:endParaRPr sz="1100">
              <a:latin typeface="Inter"/>
              <a:ea typeface="Inter"/>
              <a:cs typeface="Inter"/>
              <a:sym typeface="Inter"/>
            </a:endParaRPr>
          </a:p>
        </p:txBody>
      </p:sp>
      <p:pic>
        <p:nvPicPr>
          <p:cNvPr id="124" name="Google Shape;124;p26" title="Significance@2x transparent.png"/>
          <p:cNvPicPr preferRelativeResize="0"/>
          <p:nvPr/>
        </p:nvPicPr>
        <p:blipFill rotWithShape="1">
          <a:blip r:embed="rId4">
            <a:alphaModFix/>
          </a:blip>
          <a:srcRect b="0" l="0" r="0" t="0"/>
          <a:stretch/>
        </p:blipFill>
        <p:spPr>
          <a:xfrm>
            <a:off x="422125" y="1583750"/>
            <a:ext cx="890575" cy="890575"/>
          </a:xfrm>
          <a:prstGeom prst="rect">
            <a:avLst/>
          </a:prstGeom>
          <a:noFill/>
          <a:ln>
            <a:noFill/>
          </a:ln>
        </p:spPr>
      </p:pic>
      <p:sp>
        <p:nvSpPr>
          <p:cNvPr id="125" name="Google Shape;125;p26"/>
          <p:cNvSpPr txBox="1"/>
          <p:nvPr/>
        </p:nvSpPr>
        <p:spPr>
          <a:xfrm>
            <a:off x="451900" y="2502900"/>
            <a:ext cx="831000" cy="123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lang="en" sz="600">
                <a:latin typeface="Inter"/>
                <a:ea typeface="Inter"/>
                <a:cs typeface="Inter"/>
                <a:sym typeface="Inter"/>
              </a:rPr>
              <a:t>Historical Significance</a:t>
            </a:r>
            <a:endParaRPr sz="6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Queen Hatshepsut</a:t>
            </a:r>
            <a:endParaRPr sz="1900">
              <a:latin typeface="Halant"/>
              <a:ea typeface="Halant"/>
              <a:cs typeface="Halant"/>
              <a:sym typeface="Halant"/>
            </a:endParaRPr>
          </a:p>
        </p:txBody>
      </p:sp>
      <p:pic>
        <p:nvPicPr>
          <p:cNvPr id="131" name="Google Shape;13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34" name="Google Shape;134;p27"/>
          <p:cNvGraphicFramePr/>
          <p:nvPr/>
        </p:nvGraphicFramePr>
        <p:xfrm>
          <a:off x="453738" y="1893388"/>
          <a:ext cx="3000000" cy="3000000"/>
        </p:xfrm>
        <a:graphic>
          <a:graphicData uri="http://schemas.openxmlformats.org/drawingml/2006/table">
            <a:tbl>
              <a:tblPr>
                <a:noFill/>
                <a:tableStyleId>{2DE8F6DF-FD52-479A-A5F5-846BE5AD0CFB}</a:tableStyleId>
              </a:tblPr>
              <a:tblGrid>
                <a:gridCol w="5226550"/>
                <a:gridCol w="1638350"/>
              </a:tblGrid>
              <a:tr h="7142975">
                <a:tc>
                  <a:txBody>
                    <a:bodyPr/>
                    <a:lstStyle/>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The Egyptian Pyramids were built over a thousand years before the New Kingdom (1550-1070 B.C.E.), in which Queen Hatshepsut (r. 1479- 1458 B.C.E.) was Pharaoh </a:t>
                      </a:r>
                      <a:r>
                        <a:rPr b="1" lang="en" sz="1150">
                          <a:solidFill>
                            <a:schemeClr val="dk1"/>
                          </a:solidFill>
                          <a:latin typeface="Inter"/>
                          <a:ea typeface="Inter"/>
                          <a:cs typeface="Inter"/>
                          <a:sym typeface="Inter"/>
                        </a:rPr>
                        <a:t>(A)</a:t>
                      </a:r>
                      <a:r>
                        <a:rPr lang="en" sz="1150">
                          <a:solidFill>
                            <a:schemeClr val="dk1"/>
                          </a:solidFill>
                          <a:latin typeface="Inter"/>
                          <a:ea typeface="Inter"/>
                          <a:cs typeface="Inter"/>
                          <a:sym typeface="Inter"/>
                        </a:rPr>
                        <a:t>. During the seventeen dynasties (she was in the 18th) and over sixty rulers that led Egypt prior to Hatshepsut, almost every Pharaoh was a man. Hatshepsut broke that trend </a:t>
                      </a:r>
                      <a:r>
                        <a:rPr b="1" lang="en" sz="1150">
                          <a:solidFill>
                            <a:schemeClr val="dk1"/>
                          </a:solidFill>
                          <a:latin typeface="Inter"/>
                          <a:ea typeface="Inter"/>
                          <a:cs typeface="Inter"/>
                          <a:sym typeface="Inter"/>
                        </a:rPr>
                        <a:t>(B)</a:t>
                      </a:r>
                      <a:r>
                        <a:rPr lang="en" sz="1150">
                          <a:solidFill>
                            <a:schemeClr val="dk1"/>
                          </a:solidFill>
                          <a:latin typeface="Inter"/>
                          <a:ea typeface="Inter"/>
                          <a:cs typeface="Inter"/>
                          <a:sym typeface="Inter"/>
                        </a:rPr>
                        <a:t>.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Queen Hatshepsut brought prosperity to Egypt. She expanded Egypt’s trade with nearby lands, grew its economy, and commissioned more building projects than any other Pharoah, except Ramesses II (1279-1213 BCE) </a:t>
                      </a:r>
                      <a:r>
                        <a:rPr b="1" lang="en" sz="1150">
                          <a:solidFill>
                            <a:schemeClr val="dk1"/>
                          </a:solidFill>
                          <a:latin typeface="Inter"/>
                          <a:ea typeface="Inter"/>
                          <a:cs typeface="Inter"/>
                          <a:sym typeface="Inter"/>
                        </a:rPr>
                        <a:t>(C)</a:t>
                      </a:r>
                      <a:r>
                        <a:rPr lang="en" sz="1150">
                          <a:solidFill>
                            <a:schemeClr val="dk1"/>
                          </a:solidFill>
                          <a:latin typeface="Inter"/>
                          <a:ea typeface="Inter"/>
                          <a:cs typeface="Inter"/>
                          <a:sym typeface="Inter"/>
                        </a:rPr>
                        <a:t>. Thus, it was with sincerity that the late Egyptologist, James Henry Breasted, wrote that Hatshepsut was "The first great woman in history of whom we are informed."</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When her husband, Pharaoh Thutmose II, died, Hatshepsut’s stepson and heir to the throne, Thutmose III, was only a baby. To preserve the royal family line, Hatshepsut was the regent over his reign, guiding the government until he was old enough to rule. In this time, however, she gained full power and was declared Pharoah, a title which she held until her death in 1458 B.C.E. However, almost twenty years into his own reign, Thutmose III destroyed most of the monuments that Hatshepsut left behind, essentially erasing proof that she was Pharaoh from Egyptian history </a:t>
                      </a:r>
                      <a:r>
                        <a:rPr b="1" lang="en" sz="1150">
                          <a:solidFill>
                            <a:schemeClr val="dk1"/>
                          </a:solidFill>
                          <a:latin typeface="Inter"/>
                          <a:ea typeface="Inter"/>
                          <a:cs typeface="Inter"/>
                          <a:sym typeface="Inter"/>
                        </a:rPr>
                        <a:t>(D)</a:t>
                      </a:r>
                      <a:r>
                        <a:rPr lang="en" sz="1150">
                          <a:solidFill>
                            <a:schemeClr val="dk1"/>
                          </a:solidFill>
                          <a:latin typeface="Inter"/>
                          <a:ea typeface="Inter"/>
                          <a:cs typeface="Inter"/>
                          <a:sym typeface="Inter"/>
                        </a:rPr>
                        <a:t>. It was not until the 19th century that these relics of her reign were uncovered.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Hatshepsut’s most famous voyage to expand Egypt’s trade was to the land of Punt. Its exact location is still debated by scholars, but many think that it was around the horn of Africa. By trading with other lands, Hatshepsut was able to create a thriving economy for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Furthermore, under her reign, artistic creativity flowered in Egypt. Her mortuary temple, Deir el-Bahari, is the best example of this. Extravagantly built with statues, hieroglyphic paintings, and obelisks, many later pharaohs claimed it as their own. With her many successes documented in Deir el-Bahari, it was clear that Hatshepsut wanted to be remembered as one of Egypt’s most successful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As Pharaoh, Hatshepsut gave herself the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which can be translated as “Truth (</a:t>
                      </a:r>
                      <a:r>
                        <a:rPr i="1" lang="en" sz="1150">
                          <a:solidFill>
                            <a:schemeClr val="dk1"/>
                          </a:solidFill>
                          <a:latin typeface="Inter"/>
                          <a:ea typeface="Inter"/>
                          <a:cs typeface="Inter"/>
                          <a:sym typeface="Inter"/>
                        </a:rPr>
                        <a:t>maat</a:t>
                      </a:r>
                      <a:r>
                        <a:rPr lang="en" sz="1150">
                          <a:solidFill>
                            <a:schemeClr val="dk1"/>
                          </a:solidFill>
                          <a:latin typeface="Inter"/>
                          <a:ea typeface="Inter"/>
                          <a:cs typeface="Inter"/>
                          <a:sym typeface="Inter"/>
                        </a:rPr>
                        <a:t>) is the soul (</a:t>
                      </a:r>
                      <a:r>
                        <a:rPr i="1" lang="en" sz="1150">
                          <a:solidFill>
                            <a:schemeClr val="dk1"/>
                          </a:solidFill>
                          <a:latin typeface="Inter"/>
                          <a:ea typeface="Inter"/>
                          <a:cs typeface="Inter"/>
                          <a:sym typeface="Inter"/>
                        </a:rPr>
                        <a:t>ka</a:t>
                      </a:r>
                      <a:r>
                        <a:rPr lang="en" sz="1150">
                          <a:solidFill>
                            <a:schemeClr val="dk1"/>
                          </a:solidFill>
                          <a:latin typeface="Inter"/>
                          <a:ea typeface="Inter"/>
                          <a:cs typeface="Inter"/>
                          <a:sym typeface="Inter"/>
                        </a:rPr>
                        <a:t>) of the sun god (</a:t>
                      </a:r>
                      <a:r>
                        <a:rPr i="1" lang="en" sz="1150">
                          <a:solidFill>
                            <a:schemeClr val="dk1"/>
                          </a:solidFill>
                          <a:latin typeface="Inter"/>
                          <a:ea typeface="Inter"/>
                          <a:cs typeface="Inter"/>
                          <a:sym typeface="Inter"/>
                        </a:rPr>
                        <a:t>re</a:t>
                      </a:r>
                      <a:r>
                        <a:rPr lang="en" sz="1150">
                          <a:solidFill>
                            <a:schemeClr val="dk1"/>
                          </a:solidFill>
                          <a:latin typeface="Inter"/>
                          <a:ea typeface="Inter"/>
                          <a:cs typeface="Inter"/>
                          <a:sym typeface="Inter"/>
                        </a:rPr>
                        <a:t>) </a:t>
                      </a:r>
                      <a:r>
                        <a:rPr b="1" lang="en" sz="1150">
                          <a:solidFill>
                            <a:schemeClr val="dk1"/>
                          </a:solidFill>
                          <a:latin typeface="Inter"/>
                          <a:ea typeface="Inter"/>
                          <a:cs typeface="Inter"/>
                          <a:sym typeface="Inter"/>
                        </a:rPr>
                        <a:t>(F)</a:t>
                      </a:r>
                      <a:r>
                        <a:rPr lang="en" sz="1150">
                          <a:solidFill>
                            <a:schemeClr val="dk1"/>
                          </a:solidFill>
                          <a:latin typeface="Inter"/>
                          <a:ea typeface="Inter"/>
                          <a:cs typeface="Inter"/>
                          <a:sym typeface="Inter"/>
                        </a:rPr>
                        <a:t>. She was sure to establish herself in the traditional line of pharaohs, who were believed to have descended directly from the gods. To do this, she maintained that she was the daughter of the god Amun-Re, referred to as “the King of the Gods” in the New Kingdom. </a:t>
                      </a:r>
                      <a:endParaRPr sz="115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When was Queen Hatshepsut’s reign as Pharaoh?</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What is one significant way that Queen Hatshepsut was unique from other pharaohs?</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What were three things that Hatshepsut did to bring prosperity to Egypt?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Why do you think Thutmose III might have destroyed the monuments of Queen Hatshepsut?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F. </a:t>
                      </a:r>
                      <a:r>
                        <a:rPr lang="en" sz="1150">
                          <a:solidFill>
                            <a:schemeClr val="dk1"/>
                          </a:solidFill>
                          <a:latin typeface="Inter"/>
                          <a:ea typeface="Inter"/>
                          <a:cs typeface="Inter"/>
                          <a:sym typeface="Inter"/>
                        </a:rPr>
                        <a:t>What does Hatshepsut’s royal name, </a:t>
                      </a:r>
                      <a:r>
                        <a:rPr i="1" lang="en" sz="1150">
                          <a:solidFill>
                            <a:schemeClr val="dk1"/>
                          </a:solidFill>
                          <a:latin typeface="Inter"/>
                          <a:ea typeface="Inter"/>
                          <a:cs typeface="Inter"/>
                          <a:sym typeface="Inter"/>
                        </a:rPr>
                        <a:t>Maatkare</a:t>
                      </a:r>
                      <a:r>
                        <a:rPr lang="en" sz="1150">
                          <a:solidFill>
                            <a:schemeClr val="dk1"/>
                          </a:solidFill>
                          <a:latin typeface="Inter"/>
                          <a:ea typeface="Inter"/>
                          <a:cs typeface="Inter"/>
                          <a:sym typeface="Inter"/>
                        </a:rPr>
                        <a:t>, mean?</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35" name="Google Shape;135;p27"/>
          <p:cNvSpPr txBox="1"/>
          <p:nvPr/>
        </p:nvSpPr>
        <p:spPr>
          <a:xfrm>
            <a:off x="1879650" y="579900"/>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36" name="Google Shape;136;p27" title="Context@2x transparent.png"/>
          <p:cNvPicPr preferRelativeResize="0"/>
          <p:nvPr/>
        </p:nvPicPr>
        <p:blipFill rotWithShape="1">
          <a:blip r:embed="rId4">
            <a:alphaModFix/>
          </a:blip>
          <a:srcRect b="0" l="0" r="0" t="0"/>
          <a:stretch/>
        </p:blipFill>
        <p:spPr>
          <a:xfrm>
            <a:off x="695925" y="579888"/>
            <a:ext cx="1183725" cy="1183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History from Fragments Reflection</a:t>
            </a:r>
            <a:endParaRPr sz="2400">
              <a:solidFill>
                <a:schemeClr val="dk1"/>
              </a:solidFill>
              <a:latin typeface="Halant"/>
              <a:ea typeface="Halant"/>
              <a:cs typeface="Halant"/>
              <a:sym typeface="Halant"/>
            </a:endParaRPr>
          </a:p>
        </p:txBody>
      </p:sp>
      <p:pic>
        <p:nvPicPr>
          <p:cNvPr id="142" name="Google Shape;14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3" name="Google Shape;14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8"/>
          <p:cNvSpPr txBox="1"/>
          <p:nvPr/>
        </p:nvSpPr>
        <p:spPr>
          <a:xfrm>
            <a:off x="381550" y="692600"/>
            <a:ext cx="6942300" cy="310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Reflect</a:t>
            </a:r>
            <a:r>
              <a:rPr lang="en" sz="1200">
                <a:latin typeface="Inter"/>
                <a:ea typeface="Inter"/>
                <a:cs typeface="Inter"/>
                <a:sym typeface="Inter"/>
              </a:rPr>
              <a:t> - What might you change in your poster of Queen Hatshepsut based on the Contextualization reading?</a:t>
            </a:r>
            <a:endParaRPr sz="12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146" name="Google Shape;146;p28"/>
          <p:cNvSpPr txBox="1"/>
          <p:nvPr/>
        </p:nvSpPr>
        <p:spPr>
          <a:xfrm>
            <a:off x="381550" y="4033875"/>
            <a:ext cx="3227700" cy="4720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Investigation - </a:t>
            </a:r>
            <a:r>
              <a:rPr lang="en" sz="1200">
                <a:latin typeface="Inter"/>
                <a:ea typeface="Inter"/>
                <a:cs typeface="Inter"/>
                <a:sym typeface="Inter"/>
              </a:rPr>
              <a:t> Based on the process of uncovering information about Queen Hatshepsut from fragments about her life, </a:t>
            </a:r>
            <a:r>
              <a:rPr i="1" lang="en" sz="1200">
                <a:latin typeface="Inter"/>
                <a:ea typeface="Inter"/>
                <a:cs typeface="Inter"/>
                <a:sym typeface="Inter"/>
              </a:rPr>
              <a:t>what role does </a:t>
            </a:r>
            <a:r>
              <a:rPr b="1" i="1" lang="en" sz="1200">
                <a:latin typeface="Inter"/>
                <a:ea typeface="Inter"/>
                <a:cs typeface="Inter"/>
                <a:sym typeface="Inter"/>
              </a:rPr>
              <a:t>investigation</a:t>
            </a:r>
            <a:r>
              <a:rPr i="1" lang="en" sz="1200">
                <a:latin typeface="Inter"/>
                <a:ea typeface="Inter"/>
                <a:cs typeface="Inter"/>
                <a:sym typeface="Inter"/>
              </a:rPr>
              <a:t> play in telling stories of the past?</a:t>
            </a:r>
            <a:endParaRPr i="1" sz="12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None/>
            </a:pPr>
            <a:r>
              <a:t/>
            </a:r>
            <a:endParaRPr sz="1200">
              <a:latin typeface="Inter"/>
              <a:ea typeface="Inter"/>
              <a:cs typeface="Inter"/>
              <a:sym typeface="Inter"/>
            </a:endParaRPr>
          </a:p>
        </p:txBody>
      </p:sp>
      <p:sp>
        <p:nvSpPr>
          <p:cNvPr id="147" name="Google Shape;147;p28"/>
          <p:cNvSpPr txBox="1"/>
          <p:nvPr/>
        </p:nvSpPr>
        <p:spPr>
          <a:xfrm>
            <a:off x="4096150" y="4033875"/>
            <a:ext cx="3227700" cy="4720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Interpretation</a:t>
            </a:r>
            <a:r>
              <a:rPr b="1" lang="en" sz="1200">
                <a:solidFill>
                  <a:schemeClr val="dk1"/>
                </a:solidFill>
                <a:latin typeface="Inter"/>
                <a:ea typeface="Inter"/>
                <a:cs typeface="Inter"/>
                <a:sym typeface="Inter"/>
              </a:rPr>
              <a:t> - </a:t>
            </a:r>
            <a:r>
              <a:rPr lang="en" sz="1200">
                <a:solidFill>
                  <a:schemeClr val="dk1"/>
                </a:solidFill>
                <a:latin typeface="Inter"/>
                <a:ea typeface="Inter"/>
                <a:cs typeface="Inter"/>
                <a:sym typeface="Inter"/>
              </a:rPr>
              <a:t> Based on the process of uncovering information about Queen Hatshepsut from fragments about her life, </a:t>
            </a:r>
            <a:r>
              <a:rPr i="1" lang="en" sz="1200">
                <a:solidFill>
                  <a:schemeClr val="dk1"/>
                </a:solidFill>
                <a:latin typeface="Inter"/>
                <a:ea typeface="Inter"/>
                <a:cs typeface="Inter"/>
                <a:sym typeface="Inter"/>
              </a:rPr>
              <a:t>what role does </a:t>
            </a:r>
            <a:r>
              <a:rPr b="1" i="1" lang="en" sz="1200">
                <a:solidFill>
                  <a:schemeClr val="dk1"/>
                </a:solidFill>
                <a:latin typeface="Inter"/>
                <a:ea typeface="Inter"/>
                <a:cs typeface="Inter"/>
                <a:sym typeface="Inter"/>
              </a:rPr>
              <a:t>interpretation</a:t>
            </a:r>
            <a:r>
              <a:rPr i="1" lang="en" sz="1200">
                <a:solidFill>
                  <a:schemeClr val="dk1"/>
                </a:solidFill>
                <a:latin typeface="Inter"/>
                <a:ea typeface="Inter"/>
                <a:cs typeface="Inter"/>
                <a:sym typeface="Inter"/>
              </a:rPr>
              <a:t> play in telling stories of the past?</a:t>
            </a:r>
            <a:endParaRPr i="1" sz="12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pic>
        <p:nvPicPr>
          <p:cNvPr id="152" name="Google Shape;152;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3" name="Google Shape;153;p2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can we know about the past when the evidence is incomplete?</a:t>
            </a:r>
            <a:endParaRPr i="1" sz="1700">
              <a:solidFill>
                <a:schemeClr val="dk1"/>
              </a:solidFill>
              <a:latin typeface="Inter"/>
              <a:ea typeface="Inter"/>
              <a:cs typeface="Inter"/>
              <a:sym typeface="Inter"/>
            </a:endParaRPr>
          </a:p>
        </p:txBody>
      </p:sp>
      <p:sp>
        <p:nvSpPr>
          <p:cNvPr id="154" name="Google Shape;154;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Thinking Like a Historian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55" name="Google Shape;155;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6" name="Google Shape;15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8" name="Google Shape;158;p29"/>
          <p:cNvSpPr txBox="1"/>
          <p:nvPr/>
        </p:nvSpPr>
        <p:spPr>
          <a:xfrm>
            <a:off x="455300" y="325700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both the investigative and interpretive nature of history,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record their answer. Finally, answer the supporting question.</a:t>
            </a:r>
            <a:endParaRPr sz="1200">
              <a:solidFill>
                <a:schemeClr val="dk1"/>
              </a:solidFill>
              <a:latin typeface="Halant"/>
              <a:ea typeface="Halant"/>
              <a:cs typeface="Halant"/>
              <a:sym typeface="Halant"/>
            </a:endParaRPr>
          </a:p>
        </p:txBody>
      </p:sp>
      <p:grpSp>
        <p:nvGrpSpPr>
          <p:cNvPr id="159" name="Google Shape;159;p29"/>
          <p:cNvGrpSpPr/>
          <p:nvPr/>
        </p:nvGrpSpPr>
        <p:grpSpPr>
          <a:xfrm>
            <a:off x="610149" y="3857971"/>
            <a:ext cx="6706901" cy="1758600"/>
            <a:chOff x="610149" y="3705571"/>
            <a:chExt cx="6706901" cy="1758600"/>
          </a:xfrm>
        </p:grpSpPr>
        <p:sp>
          <p:nvSpPr>
            <p:cNvPr id="160" name="Google Shape;160;p29"/>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Historian John Fea has noted that “While the past never changes, history changes all the time.” </a:t>
              </a:r>
              <a:r>
                <a:rPr i="1" lang="en" sz="1200">
                  <a:solidFill>
                    <a:schemeClr val="dk1"/>
                  </a:solidFill>
                  <a:latin typeface="Inter"/>
                  <a:ea typeface="Inter"/>
                  <a:cs typeface="Inter"/>
                  <a:sym typeface="Inter"/>
                </a:rPr>
                <a:t>What do you think that means?</a:t>
              </a:r>
              <a:endParaRPr b="1" sz="1200">
                <a:solidFill>
                  <a:srgbClr val="000000"/>
                </a:solidFill>
                <a:latin typeface="Inter"/>
                <a:ea typeface="Inter"/>
                <a:cs typeface="Inter"/>
                <a:sym typeface="Inter"/>
              </a:endParaRPr>
            </a:p>
          </p:txBody>
        </p:sp>
        <p:pic>
          <p:nvPicPr>
            <p:cNvPr id="161" name="Google Shape;161;p29" title="US His DC Project - 2025-06-01T224901.135.jpg"/>
            <p:cNvPicPr preferRelativeResize="0"/>
            <p:nvPr/>
          </p:nvPicPr>
          <p:blipFill rotWithShape="1">
            <a:blip r:embed="rId5">
              <a:alphaModFix/>
            </a:blip>
            <a:srcRect b="24654" l="1972" r="67161" t="24173"/>
            <a:stretch/>
          </p:blipFill>
          <p:spPr>
            <a:xfrm>
              <a:off x="610149" y="3705637"/>
              <a:ext cx="1922275" cy="1758467"/>
            </a:xfrm>
            <a:prstGeom prst="rect">
              <a:avLst/>
            </a:prstGeom>
            <a:noFill/>
            <a:ln>
              <a:noFill/>
            </a:ln>
          </p:spPr>
        </p:pic>
      </p:grpSp>
      <p:grpSp>
        <p:nvGrpSpPr>
          <p:cNvPr id="162" name="Google Shape;162;p29"/>
          <p:cNvGrpSpPr/>
          <p:nvPr/>
        </p:nvGrpSpPr>
        <p:grpSpPr>
          <a:xfrm>
            <a:off x="657894" y="5747473"/>
            <a:ext cx="6659156" cy="1758600"/>
            <a:chOff x="657894" y="5622624"/>
            <a:chExt cx="6659156" cy="1758600"/>
          </a:xfrm>
        </p:grpSpPr>
        <p:pic>
          <p:nvPicPr>
            <p:cNvPr id="163" name="Google Shape;163;p29" title="US His DC Project - 2025-06-01T224901.135.jpg"/>
            <p:cNvPicPr preferRelativeResize="0"/>
            <p:nvPr/>
          </p:nvPicPr>
          <p:blipFill rotWithShape="1">
            <a:blip r:embed="rId5">
              <a:alphaModFix/>
            </a:blip>
            <a:srcRect b="24147" l="34636" r="36030" t="24680"/>
            <a:stretch/>
          </p:blipFill>
          <p:spPr>
            <a:xfrm>
              <a:off x="657894" y="5622690"/>
              <a:ext cx="1826789" cy="1758467"/>
            </a:xfrm>
            <a:prstGeom prst="rect">
              <a:avLst/>
            </a:prstGeom>
            <a:noFill/>
            <a:ln>
              <a:noFill/>
            </a:ln>
          </p:spPr>
        </p:pic>
        <p:sp>
          <p:nvSpPr>
            <p:cNvPr id="164" name="Google Shape;164;p29"/>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a:t>
              </a:r>
              <a:endParaRPr sz="1200">
                <a:solidFill>
                  <a:srgbClr val="F1AF4B"/>
                </a:solidFill>
                <a:latin typeface="Inter"/>
                <a:ea typeface="Inter"/>
                <a:cs typeface="Inter"/>
                <a:sym typeface="Inter"/>
              </a:endParaRPr>
            </a:p>
          </p:txBody>
        </p:sp>
      </p:grpSp>
      <p:grpSp>
        <p:nvGrpSpPr>
          <p:cNvPr id="165" name="Google Shape;165;p29"/>
          <p:cNvGrpSpPr/>
          <p:nvPr/>
        </p:nvGrpSpPr>
        <p:grpSpPr>
          <a:xfrm>
            <a:off x="657894" y="7636974"/>
            <a:ext cx="6659156" cy="1758600"/>
            <a:chOff x="657894" y="7484574"/>
            <a:chExt cx="6659156" cy="1758600"/>
          </a:xfrm>
        </p:grpSpPr>
        <p:pic>
          <p:nvPicPr>
            <p:cNvPr id="166" name="Google Shape;166;p29" title="US His DC Project - 2025-06-01T224901.135.jpg"/>
            <p:cNvPicPr preferRelativeResize="0"/>
            <p:nvPr/>
          </p:nvPicPr>
          <p:blipFill rotWithShape="1">
            <a:blip r:embed="rId5">
              <a:alphaModFix/>
            </a:blip>
            <a:srcRect b="25834" l="65862" r="0" t="24070"/>
            <a:stretch/>
          </p:blipFill>
          <p:spPr>
            <a:xfrm>
              <a:off x="657894" y="7624293"/>
              <a:ext cx="1826789" cy="1479163"/>
            </a:xfrm>
            <a:prstGeom prst="rect">
              <a:avLst/>
            </a:prstGeom>
            <a:noFill/>
            <a:ln>
              <a:noFill/>
            </a:ln>
          </p:spPr>
        </p:pic>
        <p:sp>
          <p:nvSpPr>
            <p:cNvPr id="167" name="Google Shape;167;p29"/>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solidFill>
                  <a:srgbClr val="F1AF4B"/>
                </a:solidFill>
                <a:latin typeface="Inter"/>
                <a:ea typeface="Inter"/>
                <a:cs typeface="Inter"/>
                <a:sym typeface="Inter"/>
              </a:endParaRPr>
            </a:p>
          </p:txBody>
        </p:sp>
      </p:grpSp>
      <p:sp>
        <p:nvSpPr>
          <p:cNvPr id="168" name="Google Shape;168;p29"/>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