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Lst>
  <p:sldSz cy="10058400" cx="7772400"/>
  <p:notesSz cx="6858000" cy="9144000"/>
  <p:embeddedFontLst>
    <p:embeddedFont>
      <p:font typeface="Halant"/>
      <p:regular r:id="rId16"/>
      <p:bold r:id="rId17"/>
    </p:embeddedFont>
    <p:embeddedFont>
      <p:font typeface="Inter"/>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A02EFC3-B0DE-4475-8618-150344038593}">
  <a:tblStyle styleId="{1A02EFC3-B0DE-4475-8618-15034403859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5398E09-01DF-4B50-AC7B-72A7E4D3E889}"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11" Type="http://schemas.openxmlformats.org/officeDocument/2006/relationships/slide" Target="slides/slide4.xml"/><Relationship Id="rId10" Type="http://schemas.openxmlformats.org/officeDocument/2006/relationships/slide" Target="slides/slide3.xml"/><Relationship Id="rId21" Type="http://schemas.openxmlformats.org/officeDocument/2006/relationships/font" Target="fonts/Inter-boldItalic.fntdata"/><Relationship Id="rId13" Type="http://schemas.openxmlformats.org/officeDocument/2006/relationships/slide" Target="slides/slide6.xml"/><Relationship Id="rId12" Type="http://schemas.openxmlformats.org/officeDocument/2006/relationships/slide" Target="slides/slide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font" Target="fonts/Halant-bold.fntdata"/><Relationship Id="rId16" Type="http://schemas.openxmlformats.org/officeDocument/2006/relationships/font" Target="fonts/Halant-regular.fntdata"/><Relationship Id="rId5" Type="http://schemas.openxmlformats.org/officeDocument/2006/relationships/slideMaster" Target="slideMasters/slideMaster1.xml"/><Relationship Id="rId19" Type="http://schemas.openxmlformats.org/officeDocument/2006/relationships/font" Target="fonts/Inter-bold.fntdata"/><Relationship Id="rId6" Type="http://schemas.openxmlformats.org/officeDocument/2006/relationships/slideMaster" Target="slideMasters/slideMaster2.xml"/><Relationship Id="rId18" Type="http://schemas.openxmlformats.org/officeDocument/2006/relationships/font" Target="fonts/Inter-regular.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977200287_0_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977200287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239de1b9a4a_0_1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239de1b9a4a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35977200287_0_1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35977200287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5977200287_0_17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35977200287_0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33685cc76f0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33685cc76f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33685cc76f0_0_2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33685cc76f0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3685cc76f0_0_4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33685cc76f0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33685cc76f0_0_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33685cc76f0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8.png"/><Relationship Id="rId5"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0" name="Google Shape;100;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1" name="Google Shape;101;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2" name="Google Shape;102;p25"/>
          <p:cNvGraphicFramePr/>
          <p:nvPr/>
        </p:nvGraphicFramePr>
        <p:xfrm>
          <a:off x="455400" y="2722400"/>
          <a:ext cx="3000000" cy="3000000"/>
        </p:xfrm>
        <a:graphic>
          <a:graphicData uri="http://schemas.openxmlformats.org/drawingml/2006/table">
            <a:tbl>
              <a:tblPr>
                <a:noFill/>
                <a:tableStyleId>{1A02EFC3-B0DE-4475-8618-150344038593}</a:tableStyleId>
              </a:tblPr>
              <a:tblGrid>
                <a:gridCol w="1299800"/>
                <a:gridCol w="1892875"/>
                <a:gridCol w="1885700"/>
                <a:gridCol w="1966425"/>
              </a:tblGrid>
              <a:tr h="690075">
                <a:tc>
                  <a:txBody>
                    <a:bodyPr/>
                    <a:lstStyle/>
                    <a:p>
                      <a:pPr indent="0" lvl="0" marL="0" rtl="0" algn="ctr">
                        <a:spcBef>
                          <a:spcPts val="0"/>
                        </a:spcBef>
                        <a:spcAft>
                          <a:spcPts val="0"/>
                        </a:spcAft>
                        <a:buNone/>
                      </a:pPr>
                      <a:r>
                        <a:t/>
                      </a:r>
                      <a:endParaRPr b="1" sz="1100">
                        <a:latin typeface="Halant"/>
                        <a:ea typeface="Halant"/>
                        <a:cs typeface="Halant"/>
                        <a:sym typeface="Halant"/>
                      </a:endParaRPr>
                    </a:p>
                    <a:p>
                      <a:pPr indent="0" lvl="0" marL="0" rtl="0" algn="ctr">
                        <a:spcBef>
                          <a:spcPts val="0"/>
                        </a:spcBef>
                        <a:spcAft>
                          <a:spcPts val="0"/>
                        </a:spcAft>
                        <a:buNone/>
                      </a:pPr>
                      <a:r>
                        <a:rPr b="1" lang="en" sz="1100">
                          <a:latin typeface="Halant"/>
                          <a:ea typeface="Halant"/>
                          <a:cs typeface="Halant"/>
                          <a:sym typeface="Halant"/>
                        </a:rPr>
                        <a:t>Questions</a:t>
                      </a:r>
                      <a:endParaRPr b="1" sz="1100">
                        <a:latin typeface="Halant"/>
                        <a:ea typeface="Halant"/>
                        <a:cs typeface="Halant"/>
                        <a:sym typeface="Halant"/>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i="1" lang="en" sz="1100">
                          <a:solidFill>
                            <a:srgbClr val="000000"/>
                          </a:solidFill>
                          <a:latin typeface="Halant"/>
                          <a:ea typeface="Halant"/>
                          <a:cs typeface="Halant"/>
                          <a:sym typeface="Halant"/>
                        </a:rPr>
                        <a:t>What do you </a:t>
                      </a:r>
                      <a:r>
                        <a:rPr i="1" lang="en" sz="1100">
                          <a:latin typeface="Halant"/>
                          <a:ea typeface="Halant"/>
                          <a:cs typeface="Halant"/>
                          <a:sym typeface="Halant"/>
                        </a:rPr>
                        <a:t>notice</a:t>
                      </a:r>
                      <a:r>
                        <a:rPr i="1" lang="en" sz="1100">
                          <a:solidFill>
                            <a:srgbClr val="000000"/>
                          </a:solidFill>
                          <a:latin typeface="Halant"/>
                          <a:ea typeface="Halant"/>
                          <a:cs typeface="Halant"/>
                          <a:sym typeface="Halant"/>
                        </a:rPr>
                        <a:t> when looking at the artifact?</a:t>
                      </a:r>
                      <a:endParaRPr b="1" sz="1100">
                        <a:latin typeface="Halant"/>
                        <a:ea typeface="Halant"/>
                        <a:cs typeface="Halant"/>
                        <a:sym typeface="Halant"/>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i="1" lang="en" sz="1100">
                          <a:solidFill>
                            <a:schemeClr val="dk1"/>
                          </a:solidFill>
                          <a:latin typeface="Halant"/>
                          <a:ea typeface="Halant"/>
                          <a:cs typeface="Halant"/>
                          <a:sym typeface="Halant"/>
                        </a:rPr>
                        <a:t>What might this object tell us about Queen Hatshepsut?</a:t>
                      </a:r>
                      <a:endParaRPr i="1" sz="1100">
                        <a:latin typeface="Halant"/>
                        <a:ea typeface="Halant"/>
                        <a:cs typeface="Halant"/>
                        <a:sym typeface="Halant"/>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i="1" lang="en" sz="1100">
                          <a:solidFill>
                            <a:srgbClr val="000000"/>
                          </a:solidFill>
                          <a:latin typeface="Halant"/>
                          <a:ea typeface="Halant"/>
                          <a:cs typeface="Halant"/>
                          <a:sym typeface="Halant"/>
                        </a:rPr>
                        <a:t>What </a:t>
                      </a:r>
                      <a:r>
                        <a:rPr i="1" lang="en" sz="1100">
                          <a:latin typeface="Halant"/>
                          <a:ea typeface="Halant"/>
                          <a:cs typeface="Halant"/>
                          <a:sym typeface="Halant"/>
                        </a:rPr>
                        <a:t>are you left wondering about Queen Hatshepsut after analyzing this artifact?</a:t>
                      </a:r>
                      <a:endParaRPr b="1" sz="1100">
                        <a:latin typeface="Halant"/>
                        <a:ea typeface="Halant"/>
                        <a:cs typeface="Halant"/>
                        <a:sym typeface="Halant"/>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445700">
                <a:tc>
                  <a:txBody>
                    <a:bodyPr/>
                    <a:lstStyle/>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Source</a:t>
                      </a:r>
                      <a:r>
                        <a:rPr b="1" lang="en" sz="1100">
                          <a:solidFill>
                            <a:schemeClr val="dk1"/>
                          </a:solidFill>
                          <a:latin typeface="Halant"/>
                          <a:ea typeface="Halant"/>
                          <a:cs typeface="Halant"/>
                          <a:sym typeface="Halant"/>
                        </a:rPr>
                        <a:t> 1</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445700">
                <a:tc>
                  <a:txBody>
                    <a:bodyPr/>
                    <a:lstStyle/>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Source</a:t>
                      </a:r>
                      <a:r>
                        <a:rPr b="1" lang="en" sz="1100">
                          <a:solidFill>
                            <a:schemeClr val="dk1"/>
                          </a:solidFill>
                          <a:latin typeface="Halant"/>
                          <a:ea typeface="Halant"/>
                          <a:cs typeface="Halant"/>
                          <a:sym typeface="Halant"/>
                        </a:rPr>
                        <a:t> 2</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445700">
                <a:tc>
                  <a:txBody>
                    <a:bodyPr/>
                    <a:lstStyle/>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Source</a:t>
                      </a:r>
                      <a:r>
                        <a:rPr b="1" lang="en" sz="1100">
                          <a:solidFill>
                            <a:schemeClr val="dk1"/>
                          </a:solidFill>
                          <a:latin typeface="Halant"/>
                          <a:ea typeface="Halant"/>
                          <a:cs typeface="Halant"/>
                          <a:sym typeface="Halant"/>
                        </a:rPr>
                        <a:t> 3</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445700">
                <a:tc>
                  <a:txBody>
                    <a:bodyPr/>
                    <a:lstStyle/>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Source</a:t>
                      </a:r>
                      <a:r>
                        <a:rPr b="1" lang="en" sz="1100">
                          <a:solidFill>
                            <a:schemeClr val="dk1"/>
                          </a:solidFill>
                          <a:latin typeface="Halant"/>
                          <a:ea typeface="Halant"/>
                          <a:cs typeface="Halant"/>
                          <a:sym typeface="Halant"/>
                        </a:rPr>
                        <a:t> 4</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3" name="Google Shape;103;p25"/>
          <p:cNvSpPr txBox="1"/>
          <p:nvPr/>
        </p:nvSpPr>
        <p:spPr>
          <a:xfrm>
            <a:off x="455400" y="2365900"/>
            <a:ext cx="68616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Analyze each source about Queen Hatshepsut, filling out the table below.</a:t>
            </a:r>
            <a:endParaRPr sz="1100">
              <a:solidFill>
                <a:schemeClr val="dk1"/>
              </a:solidFill>
              <a:latin typeface="Halant"/>
              <a:ea typeface="Halant"/>
              <a:cs typeface="Halant"/>
              <a:sym typeface="Halant"/>
            </a:endParaRPr>
          </a:p>
        </p:txBody>
      </p:sp>
      <p:sp>
        <p:nvSpPr>
          <p:cNvPr id="104" name="Google Shape;104;p25"/>
          <p:cNvSpPr txBox="1"/>
          <p:nvPr/>
        </p:nvSpPr>
        <p:spPr>
          <a:xfrm>
            <a:off x="1870400" y="1127100"/>
            <a:ext cx="5439000" cy="1101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000">
              <a:latin typeface="Inter"/>
              <a:ea typeface="Inter"/>
              <a:cs typeface="Inter"/>
              <a:sym typeface="Inter"/>
            </a:endParaRPr>
          </a:p>
        </p:txBody>
      </p:sp>
      <p:sp>
        <p:nvSpPr>
          <p:cNvPr id="105" name="Google Shape;105;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900">
                <a:latin typeface="Halant"/>
                <a:ea typeface="Halant"/>
                <a:cs typeface="Halant"/>
                <a:sym typeface="Halant"/>
              </a:rPr>
              <a:t>History from Fragments - Evaluating Evidence Notes</a:t>
            </a:r>
            <a:endParaRPr sz="1900">
              <a:solidFill>
                <a:srgbClr val="000000"/>
              </a:solidFill>
              <a:latin typeface="Halant"/>
              <a:ea typeface="Halant"/>
              <a:cs typeface="Halant"/>
              <a:sym typeface="Halant"/>
            </a:endParaRPr>
          </a:p>
        </p:txBody>
      </p:sp>
      <p:pic>
        <p:nvPicPr>
          <p:cNvPr id="106" name="Google Shape;106;p25"/>
          <p:cNvPicPr preferRelativeResize="0"/>
          <p:nvPr/>
        </p:nvPicPr>
        <p:blipFill>
          <a:blip r:embed="rId4">
            <a:alphaModFix/>
          </a:blip>
          <a:stretch>
            <a:fillRect/>
          </a:stretch>
        </p:blipFill>
        <p:spPr>
          <a:xfrm>
            <a:off x="226481" y="76722"/>
            <a:ext cx="816414" cy="338543"/>
          </a:xfrm>
          <a:prstGeom prst="rect">
            <a:avLst/>
          </a:prstGeom>
          <a:noFill/>
          <a:ln>
            <a:noFill/>
          </a:ln>
        </p:spPr>
      </p:pic>
      <p:pic>
        <p:nvPicPr>
          <p:cNvPr id="107" name="Google Shape;107;p25" title="Evaluating_Evidence@2x transparent.png"/>
          <p:cNvPicPr preferRelativeResize="0"/>
          <p:nvPr/>
        </p:nvPicPr>
        <p:blipFill>
          <a:blip r:embed="rId5">
            <a:alphaModFix/>
          </a:blip>
          <a:stretch>
            <a:fillRect/>
          </a:stretch>
        </p:blipFill>
        <p:spPr>
          <a:xfrm>
            <a:off x="646200" y="1153877"/>
            <a:ext cx="1101300" cy="1101300"/>
          </a:xfrm>
          <a:prstGeom prst="rect">
            <a:avLst/>
          </a:prstGeom>
          <a:noFill/>
          <a:ln>
            <a:noFill/>
          </a:ln>
        </p:spPr>
      </p:pic>
      <p:sp>
        <p:nvSpPr>
          <p:cNvPr id="108" name="Google Shape;108;p25"/>
          <p:cNvSpPr txBox="1"/>
          <p:nvPr/>
        </p:nvSpPr>
        <p:spPr>
          <a:xfrm>
            <a:off x="330050" y="7313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2" name="Shape 112"/>
        <p:cNvGrpSpPr/>
        <p:nvPr/>
      </p:nvGrpSpPr>
      <p:grpSpPr>
        <a:xfrm>
          <a:off x="0" y="0"/>
          <a:ext cx="0" cy="0"/>
          <a:chOff x="0" y="0"/>
          <a:chExt cx="0" cy="0"/>
        </a:xfrm>
      </p:grpSpPr>
      <p:sp>
        <p:nvSpPr>
          <p:cNvPr id="113" name="Google Shape;113;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History from Fragments Poster</a:t>
            </a:r>
            <a:endParaRPr sz="1900">
              <a:latin typeface="Halant"/>
              <a:ea typeface="Halant"/>
              <a:cs typeface="Halant"/>
              <a:sym typeface="Halant"/>
            </a:endParaRPr>
          </a:p>
        </p:txBody>
      </p:sp>
      <p:pic>
        <p:nvPicPr>
          <p:cNvPr id="114" name="Google Shape;114;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5" name="Google Shape;115;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6" name="Google Shape;116;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7" name="Google Shape;117;p26"/>
          <p:cNvGraphicFramePr/>
          <p:nvPr/>
        </p:nvGraphicFramePr>
        <p:xfrm>
          <a:off x="472781" y="3189200"/>
          <a:ext cx="3000000" cy="3000000"/>
        </p:xfrm>
        <a:graphic>
          <a:graphicData uri="http://schemas.openxmlformats.org/drawingml/2006/table">
            <a:tbl>
              <a:tblPr>
                <a:noFill/>
                <a:tableStyleId>{E5398E09-01DF-4B50-AC7B-72A7E4D3E889}</a:tableStyleId>
              </a:tblPr>
              <a:tblGrid>
                <a:gridCol w="1499425"/>
                <a:gridCol w="853250"/>
              </a:tblGrid>
              <a:tr h="3339400">
                <a:tc gridSpan="2">
                  <a:txBody>
                    <a:bodyPr/>
                    <a:lstStyle/>
                    <a:p>
                      <a:pPr indent="0" lvl="0" marL="0" rtl="0" algn="ctr">
                        <a:spcBef>
                          <a:spcPts val="0"/>
                        </a:spcBef>
                        <a:spcAft>
                          <a:spcPts val="0"/>
                        </a:spcAft>
                        <a:buNone/>
                      </a:pPr>
                      <a:r>
                        <a:rPr lang="en" sz="1300">
                          <a:solidFill>
                            <a:srgbClr val="9E9E9E"/>
                          </a:solidFill>
                          <a:latin typeface="Halant"/>
                          <a:ea typeface="Halant"/>
                          <a:cs typeface="Halant"/>
                          <a:sym typeface="Halant"/>
                        </a:rPr>
                        <a:t>[Picture/</a:t>
                      </a:r>
                      <a:endParaRPr sz="1300">
                        <a:solidFill>
                          <a:srgbClr val="9E9E9E"/>
                        </a:solidFill>
                        <a:latin typeface="Halant"/>
                        <a:ea typeface="Halant"/>
                        <a:cs typeface="Halant"/>
                        <a:sym typeface="Halant"/>
                      </a:endParaRPr>
                    </a:p>
                    <a:p>
                      <a:pPr indent="0" lvl="0" marL="0" rtl="0" algn="ctr">
                        <a:spcBef>
                          <a:spcPts val="0"/>
                        </a:spcBef>
                        <a:spcAft>
                          <a:spcPts val="0"/>
                        </a:spcAft>
                        <a:buNone/>
                      </a:pPr>
                      <a:r>
                        <a:rPr lang="en" sz="1300">
                          <a:solidFill>
                            <a:srgbClr val="9E9E9E"/>
                          </a:solidFill>
                          <a:latin typeface="Halant"/>
                          <a:ea typeface="Halant"/>
                          <a:cs typeface="Halant"/>
                          <a:sym typeface="Halant"/>
                        </a:rPr>
                        <a:t>Illustration]</a:t>
                      </a:r>
                      <a:endParaRPr sz="1300">
                        <a:solidFill>
                          <a:srgbClr val="9E9E9E"/>
                        </a:solidFill>
                        <a:latin typeface="Halant"/>
                        <a:ea typeface="Halant"/>
                        <a:cs typeface="Halant"/>
                        <a:sym typeface="Halant"/>
                      </a:endParaRPr>
                    </a:p>
                  </a:txBody>
                  <a:tcPr marT="66525" marB="66525" marR="67475" marL="67475" anchor="ctr">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r>
            </a:tbl>
          </a:graphicData>
        </a:graphic>
      </p:graphicFrame>
      <p:sp>
        <p:nvSpPr>
          <p:cNvPr id="118" name="Google Shape;118;p26"/>
          <p:cNvSpPr txBox="1"/>
          <p:nvPr/>
        </p:nvSpPr>
        <p:spPr>
          <a:xfrm>
            <a:off x="3146075" y="1369425"/>
            <a:ext cx="4139700" cy="150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latin typeface="Inter"/>
                <a:ea typeface="Inter"/>
                <a:cs typeface="Inter"/>
                <a:sym typeface="Inter"/>
              </a:rPr>
              <a:t>Fast Facts</a:t>
            </a:r>
            <a:r>
              <a:rPr lang="en" sz="1200">
                <a:latin typeface="Inter"/>
                <a:ea typeface="Inter"/>
                <a:cs typeface="Inter"/>
                <a:sym typeface="Inter"/>
              </a:rPr>
              <a:t>: What do we know?</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lnSpc>
                <a:spcPct val="150000"/>
              </a:lnSpc>
              <a:spcBef>
                <a:spcPts val="0"/>
              </a:spcBef>
              <a:spcAft>
                <a:spcPts val="0"/>
              </a:spcAft>
              <a:buSzPts val="1200"/>
              <a:buFont typeface="Inter"/>
              <a:buChar char="●"/>
            </a:pPr>
            <a:r>
              <a:rPr lang="en" sz="1200">
                <a:latin typeface="Inter"/>
                <a:ea typeface="Inter"/>
                <a:cs typeface="Inter"/>
                <a:sym typeface="Inter"/>
              </a:rPr>
              <a:t> </a:t>
            </a:r>
            <a:endParaRPr sz="1200">
              <a:latin typeface="Inter"/>
              <a:ea typeface="Inter"/>
              <a:cs typeface="Inter"/>
              <a:sym typeface="Inter"/>
            </a:endParaRPr>
          </a:p>
          <a:p>
            <a:pPr indent="-304800" lvl="0" marL="457200" rtl="0" algn="l">
              <a:lnSpc>
                <a:spcPct val="150000"/>
              </a:lnSpc>
              <a:spcBef>
                <a:spcPts val="0"/>
              </a:spcBef>
              <a:spcAft>
                <a:spcPts val="0"/>
              </a:spcAft>
              <a:buSzPts val="1200"/>
              <a:buFont typeface="Inter"/>
              <a:buChar char="●"/>
            </a:pPr>
            <a:r>
              <a:rPr lang="en" sz="1200">
                <a:latin typeface="Inter"/>
                <a:ea typeface="Inter"/>
                <a:cs typeface="Inter"/>
                <a:sym typeface="Inter"/>
              </a:rPr>
              <a:t> </a:t>
            </a:r>
            <a:endParaRPr sz="1200">
              <a:latin typeface="Inter"/>
              <a:ea typeface="Inter"/>
              <a:cs typeface="Inter"/>
              <a:sym typeface="Inter"/>
            </a:endParaRPr>
          </a:p>
          <a:p>
            <a:pPr indent="-304800" lvl="0" marL="457200" rtl="0" algn="l">
              <a:lnSpc>
                <a:spcPct val="150000"/>
              </a:lnSpc>
              <a:spcBef>
                <a:spcPts val="0"/>
              </a:spcBef>
              <a:spcAft>
                <a:spcPts val="0"/>
              </a:spcAft>
              <a:buSzPts val="1200"/>
              <a:buFont typeface="Inter"/>
              <a:buChar char="●"/>
            </a:pPr>
            <a:r>
              <a:t/>
            </a:r>
            <a:endParaRPr sz="1200">
              <a:latin typeface="Inter"/>
              <a:ea typeface="Inter"/>
              <a:cs typeface="Inter"/>
              <a:sym typeface="Inter"/>
            </a:endParaRPr>
          </a:p>
        </p:txBody>
      </p:sp>
      <p:sp>
        <p:nvSpPr>
          <p:cNvPr id="119" name="Google Shape;119;p26"/>
          <p:cNvSpPr txBox="1"/>
          <p:nvPr/>
        </p:nvSpPr>
        <p:spPr>
          <a:xfrm>
            <a:off x="3146075" y="3189150"/>
            <a:ext cx="4139700" cy="333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Narrative History</a:t>
            </a:r>
            <a:r>
              <a:rPr lang="en" sz="1200">
                <a:latin typeface="Inter"/>
                <a:ea typeface="Inter"/>
                <a:cs typeface="Inter"/>
                <a:sym typeface="Inter"/>
              </a:rPr>
              <a:t> </a:t>
            </a:r>
            <a:r>
              <a:rPr lang="en" sz="1100">
                <a:latin typeface="Inter"/>
                <a:ea typeface="Inter"/>
                <a:cs typeface="Inter"/>
                <a:sym typeface="Inter"/>
              </a:rPr>
              <a:t>(Construct a paragraph narrative of the historical person, based on the available evidence)</a:t>
            </a:r>
            <a:r>
              <a:rPr b="1" lang="en" sz="1100">
                <a:latin typeface="Inter"/>
                <a:ea typeface="Inter"/>
                <a:cs typeface="Inter"/>
                <a:sym typeface="Inter"/>
              </a:rPr>
              <a:t>:</a:t>
            </a:r>
            <a:endParaRPr b="1" sz="11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p:txBody>
      </p:sp>
      <p:sp>
        <p:nvSpPr>
          <p:cNvPr id="120" name="Google Shape;120;p26"/>
          <p:cNvSpPr txBox="1"/>
          <p:nvPr/>
        </p:nvSpPr>
        <p:spPr>
          <a:xfrm>
            <a:off x="656250" y="6868075"/>
            <a:ext cx="3000300" cy="2267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Significant quote</a:t>
            </a:r>
            <a:r>
              <a:rPr lang="en" sz="1200">
                <a:latin typeface="Inter"/>
                <a:ea typeface="Inter"/>
                <a:cs typeface="Inter"/>
                <a:sym typeface="Inter"/>
              </a:rPr>
              <a:t> (transcribe a quote from one of the fragments that best illustrates your narrative)</a:t>
            </a:r>
            <a:r>
              <a:rPr b="1" lang="en" sz="1200">
                <a:latin typeface="Inter"/>
                <a:ea typeface="Inter"/>
                <a:cs typeface="Inter"/>
                <a:sym typeface="Inter"/>
              </a:rPr>
              <a:t>:</a:t>
            </a:r>
            <a:endParaRPr b="1" sz="1200">
              <a:latin typeface="Inter"/>
              <a:ea typeface="Inter"/>
              <a:cs typeface="Inter"/>
              <a:sym typeface="Inter"/>
            </a:endParaRPr>
          </a:p>
        </p:txBody>
      </p:sp>
      <p:sp>
        <p:nvSpPr>
          <p:cNvPr id="121" name="Google Shape;121;p26"/>
          <p:cNvSpPr txBox="1"/>
          <p:nvPr/>
        </p:nvSpPr>
        <p:spPr>
          <a:xfrm>
            <a:off x="920100" y="606525"/>
            <a:ext cx="5932200" cy="4920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Title:</a:t>
            </a:r>
            <a:endParaRPr sz="1600"/>
          </a:p>
        </p:txBody>
      </p:sp>
      <p:sp>
        <p:nvSpPr>
          <p:cNvPr id="122" name="Google Shape;122;p26"/>
          <p:cNvSpPr txBox="1"/>
          <p:nvPr/>
        </p:nvSpPr>
        <p:spPr>
          <a:xfrm>
            <a:off x="4115825" y="6864875"/>
            <a:ext cx="3000300" cy="2267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Further Research</a:t>
            </a:r>
            <a:r>
              <a:rPr lang="en" sz="1200">
                <a:latin typeface="Inter"/>
                <a:ea typeface="Inter"/>
                <a:cs typeface="Inter"/>
                <a:sym typeface="Inter"/>
              </a:rPr>
              <a:t>: Write three things you want to know more about: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t/>
            </a:r>
            <a:endParaRPr sz="1200">
              <a:latin typeface="Inter"/>
              <a:ea typeface="Inter"/>
              <a:cs typeface="Inter"/>
              <a:sym typeface="Inter"/>
            </a:endParaRPr>
          </a:p>
        </p:txBody>
      </p:sp>
      <p:sp>
        <p:nvSpPr>
          <p:cNvPr id="123" name="Google Shape;123;p26"/>
          <p:cNvSpPr txBox="1"/>
          <p:nvPr/>
        </p:nvSpPr>
        <p:spPr>
          <a:xfrm>
            <a:off x="1442675" y="1403650"/>
            <a:ext cx="1592400" cy="14325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None/>
            </a:pPr>
            <a:r>
              <a:rPr lang="en" sz="1100">
                <a:latin typeface="Inter"/>
                <a:ea typeface="Inter"/>
                <a:cs typeface="Inter"/>
                <a:sym typeface="Inter"/>
              </a:rPr>
              <a:t>Thinking historically means identifying and exploring the reasons why historical people, places, events, or ideas are worth remembering; that is, their historical significance.</a:t>
            </a:r>
            <a:endParaRPr sz="1100">
              <a:latin typeface="Inter"/>
              <a:ea typeface="Inter"/>
              <a:cs typeface="Inter"/>
              <a:sym typeface="Inter"/>
            </a:endParaRPr>
          </a:p>
        </p:txBody>
      </p:sp>
      <p:pic>
        <p:nvPicPr>
          <p:cNvPr id="124" name="Google Shape;124;p26" title="Significance@2x transparent.png"/>
          <p:cNvPicPr preferRelativeResize="0"/>
          <p:nvPr/>
        </p:nvPicPr>
        <p:blipFill rotWithShape="1">
          <a:blip r:embed="rId4">
            <a:alphaModFix/>
          </a:blip>
          <a:srcRect b="0" l="0" r="0" t="0"/>
          <a:stretch/>
        </p:blipFill>
        <p:spPr>
          <a:xfrm>
            <a:off x="422125" y="1583750"/>
            <a:ext cx="890575" cy="890575"/>
          </a:xfrm>
          <a:prstGeom prst="rect">
            <a:avLst/>
          </a:prstGeom>
          <a:noFill/>
          <a:ln>
            <a:noFill/>
          </a:ln>
        </p:spPr>
      </p:pic>
      <p:sp>
        <p:nvSpPr>
          <p:cNvPr id="125" name="Google Shape;125;p26"/>
          <p:cNvSpPr txBox="1"/>
          <p:nvPr/>
        </p:nvSpPr>
        <p:spPr>
          <a:xfrm>
            <a:off x="451900" y="2502900"/>
            <a:ext cx="831000" cy="1236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None/>
            </a:pPr>
            <a:r>
              <a:rPr lang="en" sz="600">
                <a:latin typeface="Inter"/>
                <a:ea typeface="Inter"/>
                <a:cs typeface="Inter"/>
                <a:sym typeface="Inter"/>
              </a:rPr>
              <a:t>Historical Significance</a:t>
            </a:r>
            <a:endParaRPr sz="600">
              <a:solidFill>
                <a:srgbClr val="000000"/>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9" name="Shape 129"/>
        <p:cNvGrpSpPr/>
        <p:nvPr/>
      </p:nvGrpSpPr>
      <p:grpSpPr>
        <a:xfrm>
          <a:off x="0" y="0"/>
          <a:ext cx="0" cy="0"/>
          <a:chOff x="0" y="0"/>
          <a:chExt cx="0" cy="0"/>
        </a:xfrm>
      </p:grpSpPr>
      <p:sp>
        <p:nvSpPr>
          <p:cNvPr id="130" name="Google Shape;130;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the Context? - Queen Hatshepsut</a:t>
            </a:r>
            <a:endParaRPr sz="1900">
              <a:latin typeface="Halant"/>
              <a:ea typeface="Halant"/>
              <a:cs typeface="Halant"/>
              <a:sym typeface="Halant"/>
            </a:endParaRPr>
          </a:p>
        </p:txBody>
      </p:sp>
      <p:pic>
        <p:nvPicPr>
          <p:cNvPr id="131" name="Google Shape;131;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2" name="Google Shape;132;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3" name="Google Shape;133;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34" name="Google Shape;134;p27"/>
          <p:cNvGraphicFramePr/>
          <p:nvPr/>
        </p:nvGraphicFramePr>
        <p:xfrm>
          <a:off x="453738" y="1893388"/>
          <a:ext cx="3000000" cy="3000000"/>
        </p:xfrm>
        <a:graphic>
          <a:graphicData uri="http://schemas.openxmlformats.org/drawingml/2006/table">
            <a:tbl>
              <a:tblPr>
                <a:noFill/>
                <a:tableStyleId>{E5398E09-01DF-4B50-AC7B-72A7E4D3E889}</a:tableStyleId>
              </a:tblPr>
              <a:tblGrid>
                <a:gridCol w="5226550"/>
                <a:gridCol w="1638350"/>
              </a:tblGrid>
              <a:tr h="7142975">
                <a:tc>
                  <a:txBody>
                    <a:bodyPr/>
                    <a:lstStyle/>
                    <a:p>
                      <a:pPr indent="0" lvl="0" marL="0" rtl="0" algn="l">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The Egyptian Pyramids were built over a thousand years before the New Kingdom (1550-1070 B.C.E.), in which Queen Hatshepsut (r. 1479- 1458 B.C.E.) was Pharaoh </a:t>
                      </a:r>
                      <a:r>
                        <a:rPr b="1" lang="en" sz="1150">
                          <a:solidFill>
                            <a:schemeClr val="dk1"/>
                          </a:solidFill>
                          <a:latin typeface="Inter"/>
                          <a:ea typeface="Inter"/>
                          <a:cs typeface="Inter"/>
                          <a:sym typeface="Inter"/>
                        </a:rPr>
                        <a:t>(A)</a:t>
                      </a:r>
                      <a:r>
                        <a:rPr lang="en" sz="1150">
                          <a:solidFill>
                            <a:schemeClr val="dk1"/>
                          </a:solidFill>
                          <a:latin typeface="Inter"/>
                          <a:ea typeface="Inter"/>
                          <a:cs typeface="Inter"/>
                          <a:sym typeface="Inter"/>
                        </a:rPr>
                        <a:t>. During the seventeen dynasties (she was in the 18th) and over sixty rulers that led Egypt prior to Hatshepsut, almost every Pharaoh was a man. Hatshepsut broke that trend </a:t>
                      </a:r>
                      <a:r>
                        <a:rPr b="1" lang="en" sz="1150">
                          <a:solidFill>
                            <a:schemeClr val="dk1"/>
                          </a:solidFill>
                          <a:latin typeface="Inter"/>
                          <a:ea typeface="Inter"/>
                          <a:cs typeface="Inter"/>
                          <a:sym typeface="Inter"/>
                        </a:rPr>
                        <a:t>(B)</a:t>
                      </a:r>
                      <a:r>
                        <a:rPr lang="en" sz="1150">
                          <a:solidFill>
                            <a:schemeClr val="dk1"/>
                          </a:solidFill>
                          <a:latin typeface="Inter"/>
                          <a:ea typeface="Inter"/>
                          <a:cs typeface="Inter"/>
                          <a:sym typeface="Inter"/>
                        </a:rPr>
                        <a:t>.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As Pharaoh, Queen Hatshepsut brought prosperity to Egypt. She expanded Egypt’s trade with nearby lands, grew its economy, and commissioned more building projects than any other Pharoah, except Ramesses II (1279-1213 BCE) </a:t>
                      </a:r>
                      <a:r>
                        <a:rPr b="1" lang="en" sz="1150">
                          <a:solidFill>
                            <a:schemeClr val="dk1"/>
                          </a:solidFill>
                          <a:latin typeface="Inter"/>
                          <a:ea typeface="Inter"/>
                          <a:cs typeface="Inter"/>
                          <a:sym typeface="Inter"/>
                        </a:rPr>
                        <a:t>(C)</a:t>
                      </a:r>
                      <a:r>
                        <a:rPr lang="en" sz="1150">
                          <a:solidFill>
                            <a:schemeClr val="dk1"/>
                          </a:solidFill>
                          <a:latin typeface="Inter"/>
                          <a:ea typeface="Inter"/>
                          <a:cs typeface="Inter"/>
                          <a:sym typeface="Inter"/>
                        </a:rPr>
                        <a:t>. Thus, it was with sincerity that the late Egyptologist, James Henry Breasted, wrote that Hatshepsut was "The first great woman in history of whom we are informed."</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When her husband, Pharaoh Thutmose II, died, Hatshepsut’s stepson and heir to the throne, Thutmose III, was only a baby. To preserve the royal family line, Hatshepsut was the regent over his reign, guiding the government until he was old enough to rule. In this time, however, she gained full power and was declared Pharoah, a title which she held until her death in 1458 B.C.E. However, almost twenty years into his own reign, Thutmose III destroyed most of the monuments that Hatshepsut left behind, essentially erasing proof that she was Pharaoh from Egyptian history </a:t>
                      </a:r>
                      <a:r>
                        <a:rPr b="1" lang="en" sz="1150">
                          <a:solidFill>
                            <a:schemeClr val="dk1"/>
                          </a:solidFill>
                          <a:latin typeface="Inter"/>
                          <a:ea typeface="Inter"/>
                          <a:cs typeface="Inter"/>
                          <a:sym typeface="Inter"/>
                        </a:rPr>
                        <a:t>(D)</a:t>
                      </a:r>
                      <a:r>
                        <a:rPr lang="en" sz="1150">
                          <a:solidFill>
                            <a:schemeClr val="dk1"/>
                          </a:solidFill>
                          <a:latin typeface="Inter"/>
                          <a:ea typeface="Inter"/>
                          <a:cs typeface="Inter"/>
                          <a:sym typeface="Inter"/>
                        </a:rPr>
                        <a:t>. It was not until the 19th century that these relics of her reign were uncovered.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Hatshepsut’s most famous voyage to expand Egypt’s trade was to the land of Punt. Its exact location is still debated by scholars, but many think that it was around the horn of Africa. By trading with other lands, Hatshepsut was able to create a thriving economy for Egypt.</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Furthermore, under her reign, artistic creativity flowered in Egypt. Her mortuary temple, Deir el-Bahari, is the best example of this. Extravagantly built with statues, hieroglyphic paintings, and obelisks, many later pharaohs claimed it as their own. With her many successes documented in Deir el-Bahari, it was clear that Hatshepsut wanted to be remembered as one of Egypt’s most successful pharaohs.</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As Pharaoh, Hatshepsut gave herself the name </a:t>
                      </a:r>
                      <a:r>
                        <a:rPr i="1" lang="en" sz="1150">
                          <a:solidFill>
                            <a:schemeClr val="dk1"/>
                          </a:solidFill>
                          <a:latin typeface="Inter"/>
                          <a:ea typeface="Inter"/>
                          <a:cs typeface="Inter"/>
                          <a:sym typeface="Inter"/>
                        </a:rPr>
                        <a:t>Maatkare</a:t>
                      </a:r>
                      <a:r>
                        <a:rPr lang="en" sz="1150">
                          <a:solidFill>
                            <a:schemeClr val="dk1"/>
                          </a:solidFill>
                          <a:latin typeface="Inter"/>
                          <a:ea typeface="Inter"/>
                          <a:cs typeface="Inter"/>
                          <a:sym typeface="Inter"/>
                        </a:rPr>
                        <a:t>, which can be translated as “Truth (</a:t>
                      </a:r>
                      <a:r>
                        <a:rPr i="1" lang="en" sz="1150">
                          <a:solidFill>
                            <a:schemeClr val="dk1"/>
                          </a:solidFill>
                          <a:latin typeface="Inter"/>
                          <a:ea typeface="Inter"/>
                          <a:cs typeface="Inter"/>
                          <a:sym typeface="Inter"/>
                        </a:rPr>
                        <a:t>maat</a:t>
                      </a:r>
                      <a:r>
                        <a:rPr lang="en" sz="1150">
                          <a:solidFill>
                            <a:schemeClr val="dk1"/>
                          </a:solidFill>
                          <a:latin typeface="Inter"/>
                          <a:ea typeface="Inter"/>
                          <a:cs typeface="Inter"/>
                          <a:sym typeface="Inter"/>
                        </a:rPr>
                        <a:t>) is the soul (</a:t>
                      </a:r>
                      <a:r>
                        <a:rPr i="1" lang="en" sz="1150">
                          <a:solidFill>
                            <a:schemeClr val="dk1"/>
                          </a:solidFill>
                          <a:latin typeface="Inter"/>
                          <a:ea typeface="Inter"/>
                          <a:cs typeface="Inter"/>
                          <a:sym typeface="Inter"/>
                        </a:rPr>
                        <a:t>ka</a:t>
                      </a:r>
                      <a:r>
                        <a:rPr lang="en" sz="1150">
                          <a:solidFill>
                            <a:schemeClr val="dk1"/>
                          </a:solidFill>
                          <a:latin typeface="Inter"/>
                          <a:ea typeface="Inter"/>
                          <a:cs typeface="Inter"/>
                          <a:sym typeface="Inter"/>
                        </a:rPr>
                        <a:t>) of the sun god (</a:t>
                      </a:r>
                      <a:r>
                        <a:rPr i="1" lang="en" sz="1150">
                          <a:solidFill>
                            <a:schemeClr val="dk1"/>
                          </a:solidFill>
                          <a:latin typeface="Inter"/>
                          <a:ea typeface="Inter"/>
                          <a:cs typeface="Inter"/>
                          <a:sym typeface="Inter"/>
                        </a:rPr>
                        <a:t>re</a:t>
                      </a:r>
                      <a:r>
                        <a:rPr lang="en" sz="1150">
                          <a:solidFill>
                            <a:schemeClr val="dk1"/>
                          </a:solidFill>
                          <a:latin typeface="Inter"/>
                          <a:ea typeface="Inter"/>
                          <a:cs typeface="Inter"/>
                          <a:sym typeface="Inter"/>
                        </a:rPr>
                        <a:t>) </a:t>
                      </a:r>
                      <a:r>
                        <a:rPr b="1" lang="en" sz="1150">
                          <a:solidFill>
                            <a:schemeClr val="dk1"/>
                          </a:solidFill>
                          <a:latin typeface="Inter"/>
                          <a:ea typeface="Inter"/>
                          <a:cs typeface="Inter"/>
                          <a:sym typeface="Inter"/>
                        </a:rPr>
                        <a:t>(F)</a:t>
                      </a:r>
                      <a:r>
                        <a:rPr lang="en" sz="1150">
                          <a:solidFill>
                            <a:schemeClr val="dk1"/>
                          </a:solidFill>
                          <a:latin typeface="Inter"/>
                          <a:ea typeface="Inter"/>
                          <a:cs typeface="Inter"/>
                          <a:sym typeface="Inter"/>
                        </a:rPr>
                        <a:t>. She was sure to establish herself in the traditional line of pharaohs, who were believed to have descended directly from the gods. To do this, she maintained that she was the daughter of the god Amun-Re, referred to as “the King of the Gods” in the New Kingdom. </a:t>
                      </a:r>
                      <a:endParaRPr sz="115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A. </a:t>
                      </a:r>
                      <a:r>
                        <a:rPr lang="en" sz="1150">
                          <a:solidFill>
                            <a:schemeClr val="dk1"/>
                          </a:solidFill>
                          <a:latin typeface="Inter"/>
                          <a:ea typeface="Inter"/>
                          <a:cs typeface="Inter"/>
                          <a:sym typeface="Inter"/>
                        </a:rPr>
                        <a:t>When was Queen Hatshepsut’s reign as Pharaoh?</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B. </a:t>
                      </a:r>
                      <a:r>
                        <a:rPr lang="en" sz="1150">
                          <a:solidFill>
                            <a:schemeClr val="dk1"/>
                          </a:solidFill>
                          <a:latin typeface="Inter"/>
                          <a:ea typeface="Inter"/>
                          <a:cs typeface="Inter"/>
                          <a:sym typeface="Inter"/>
                        </a:rPr>
                        <a:t>What is one significant way that Queen Hatshepsut was unique from other pharaohs?</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C. </a:t>
                      </a:r>
                      <a:r>
                        <a:rPr lang="en" sz="1150">
                          <a:solidFill>
                            <a:schemeClr val="dk1"/>
                          </a:solidFill>
                          <a:latin typeface="Inter"/>
                          <a:ea typeface="Inter"/>
                          <a:cs typeface="Inter"/>
                          <a:sym typeface="Inter"/>
                        </a:rPr>
                        <a:t>What were three things that Hatshepsut did to bring prosperity to Egypt?</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D. </a:t>
                      </a:r>
                      <a:r>
                        <a:rPr lang="en" sz="1150">
                          <a:solidFill>
                            <a:schemeClr val="dk1"/>
                          </a:solidFill>
                          <a:latin typeface="Inter"/>
                          <a:ea typeface="Inter"/>
                          <a:cs typeface="Inter"/>
                          <a:sym typeface="Inter"/>
                        </a:rPr>
                        <a:t>Why do you think Thutmose III might have destroyed the monuments of Queen Hatshepsut?</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F. </a:t>
                      </a:r>
                      <a:r>
                        <a:rPr lang="en" sz="1150">
                          <a:solidFill>
                            <a:schemeClr val="dk1"/>
                          </a:solidFill>
                          <a:latin typeface="Inter"/>
                          <a:ea typeface="Inter"/>
                          <a:cs typeface="Inter"/>
                          <a:sym typeface="Inter"/>
                        </a:rPr>
                        <a:t>What does Hatshepsut’s royal name, </a:t>
                      </a:r>
                      <a:r>
                        <a:rPr i="1" lang="en" sz="1150">
                          <a:solidFill>
                            <a:schemeClr val="dk1"/>
                          </a:solidFill>
                          <a:latin typeface="Inter"/>
                          <a:ea typeface="Inter"/>
                          <a:cs typeface="Inter"/>
                          <a:sym typeface="Inter"/>
                        </a:rPr>
                        <a:t>Maatkare</a:t>
                      </a:r>
                      <a:r>
                        <a:rPr lang="en" sz="1150">
                          <a:solidFill>
                            <a:schemeClr val="dk1"/>
                          </a:solidFill>
                          <a:latin typeface="Inter"/>
                          <a:ea typeface="Inter"/>
                          <a:cs typeface="Inter"/>
                          <a:sym typeface="Inter"/>
                        </a:rPr>
                        <a:t>, mean?</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35" name="Google Shape;135;p27"/>
          <p:cNvSpPr txBox="1"/>
          <p:nvPr/>
        </p:nvSpPr>
        <p:spPr>
          <a:xfrm>
            <a:off x="1879650" y="579900"/>
            <a:ext cx="5439000" cy="918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100">
              <a:latin typeface="Inter"/>
              <a:ea typeface="Inter"/>
              <a:cs typeface="Inter"/>
              <a:sym typeface="Inter"/>
            </a:endParaRPr>
          </a:p>
        </p:txBody>
      </p:sp>
      <p:pic>
        <p:nvPicPr>
          <p:cNvPr id="136" name="Google Shape;136;p27" title="Context@2x transparent.png"/>
          <p:cNvPicPr preferRelativeResize="0"/>
          <p:nvPr/>
        </p:nvPicPr>
        <p:blipFill rotWithShape="1">
          <a:blip r:embed="rId4">
            <a:alphaModFix/>
          </a:blip>
          <a:srcRect b="0" l="0" r="0" t="0"/>
          <a:stretch/>
        </p:blipFill>
        <p:spPr>
          <a:xfrm>
            <a:off x="695925" y="579888"/>
            <a:ext cx="1183725" cy="11837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0" name="Shape 140"/>
        <p:cNvGrpSpPr/>
        <p:nvPr/>
      </p:nvGrpSpPr>
      <p:grpSpPr>
        <a:xfrm>
          <a:off x="0" y="0"/>
          <a:ext cx="0" cy="0"/>
          <a:chOff x="0" y="0"/>
          <a:chExt cx="0" cy="0"/>
        </a:xfrm>
      </p:grpSpPr>
      <p:sp>
        <p:nvSpPr>
          <p:cNvPr id="141" name="Google Shape;141;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History from Fragments Reflection</a:t>
            </a:r>
            <a:endParaRPr sz="2400">
              <a:solidFill>
                <a:schemeClr val="dk1"/>
              </a:solidFill>
              <a:latin typeface="Halant"/>
              <a:ea typeface="Halant"/>
              <a:cs typeface="Halant"/>
              <a:sym typeface="Halant"/>
            </a:endParaRPr>
          </a:p>
        </p:txBody>
      </p:sp>
      <p:pic>
        <p:nvPicPr>
          <p:cNvPr id="142" name="Google Shape;142;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3" name="Google Shape;143;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4" name="Google Shape;144;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5" name="Google Shape;145;p28"/>
          <p:cNvSpPr txBox="1"/>
          <p:nvPr/>
        </p:nvSpPr>
        <p:spPr>
          <a:xfrm>
            <a:off x="381550" y="692600"/>
            <a:ext cx="6942300" cy="310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Reflect</a:t>
            </a:r>
            <a:r>
              <a:rPr lang="en" sz="1200">
                <a:latin typeface="Inter"/>
                <a:ea typeface="Inter"/>
                <a:cs typeface="Inter"/>
                <a:sym typeface="Inter"/>
              </a:rPr>
              <a:t> - What might you change in your poster of Queen Hatshepsut based on the Contextualization reading?</a:t>
            </a:r>
            <a:endParaRPr sz="1200">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1200"/>
              </a:spcBef>
              <a:spcAft>
                <a:spcPts val="0"/>
              </a:spcAft>
              <a:buNone/>
            </a:pPr>
            <a:r>
              <a:t/>
            </a:r>
            <a:endParaRPr sz="1200">
              <a:latin typeface="Inter"/>
              <a:ea typeface="Inter"/>
              <a:cs typeface="Inter"/>
              <a:sym typeface="Inter"/>
            </a:endParaRPr>
          </a:p>
        </p:txBody>
      </p:sp>
      <p:sp>
        <p:nvSpPr>
          <p:cNvPr id="146" name="Google Shape;146;p28"/>
          <p:cNvSpPr txBox="1"/>
          <p:nvPr/>
        </p:nvSpPr>
        <p:spPr>
          <a:xfrm>
            <a:off x="381550" y="4033875"/>
            <a:ext cx="3227700" cy="4720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Investigation - </a:t>
            </a:r>
            <a:r>
              <a:rPr lang="en" sz="1200">
                <a:latin typeface="Inter"/>
                <a:ea typeface="Inter"/>
                <a:cs typeface="Inter"/>
                <a:sym typeface="Inter"/>
              </a:rPr>
              <a:t> Based on the process of uncovering information about Queen Hatshepsut from fragments about her life, </a:t>
            </a:r>
            <a:r>
              <a:rPr i="1" lang="en" sz="1200">
                <a:latin typeface="Inter"/>
                <a:ea typeface="Inter"/>
                <a:cs typeface="Inter"/>
                <a:sym typeface="Inter"/>
              </a:rPr>
              <a:t>what role does </a:t>
            </a:r>
            <a:r>
              <a:rPr b="1" i="1" lang="en" sz="1200">
                <a:latin typeface="Inter"/>
                <a:ea typeface="Inter"/>
                <a:cs typeface="Inter"/>
                <a:sym typeface="Inter"/>
              </a:rPr>
              <a:t>investigation</a:t>
            </a:r>
            <a:r>
              <a:rPr i="1" lang="en" sz="1200">
                <a:latin typeface="Inter"/>
                <a:ea typeface="Inter"/>
                <a:cs typeface="Inter"/>
                <a:sym typeface="Inter"/>
              </a:rPr>
              <a:t> play in telling stories of the past?</a:t>
            </a:r>
            <a:endParaRPr i="1" sz="1200">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1200"/>
              </a:spcBef>
              <a:spcAft>
                <a:spcPts val="0"/>
              </a:spcAft>
              <a:buNone/>
            </a:pPr>
            <a:r>
              <a:t/>
            </a:r>
            <a:endParaRPr sz="1200">
              <a:latin typeface="Inter"/>
              <a:ea typeface="Inter"/>
              <a:cs typeface="Inter"/>
              <a:sym typeface="Inter"/>
            </a:endParaRPr>
          </a:p>
        </p:txBody>
      </p:sp>
      <p:sp>
        <p:nvSpPr>
          <p:cNvPr id="147" name="Google Shape;147;p28"/>
          <p:cNvSpPr txBox="1"/>
          <p:nvPr/>
        </p:nvSpPr>
        <p:spPr>
          <a:xfrm>
            <a:off x="4096150" y="4033875"/>
            <a:ext cx="3227700" cy="4720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Interpretation</a:t>
            </a:r>
            <a:r>
              <a:rPr b="1" lang="en" sz="1200">
                <a:solidFill>
                  <a:schemeClr val="dk1"/>
                </a:solidFill>
                <a:latin typeface="Inter"/>
                <a:ea typeface="Inter"/>
                <a:cs typeface="Inter"/>
                <a:sym typeface="Inter"/>
              </a:rPr>
              <a:t> - </a:t>
            </a:r>
            <a:r>
              <a:rPr lang="en" sz="1200">
                <a:solidFill>
                  <a:schemeClr val="dk1"/>
                </a:solidFill>
                <a:latin typeface="Inter"/>
                <a:ea typeface="Inter"/>
                <a:cs typeface="Inter"/>
                <a:sym typeface="Inter"/>
              </a:rPr>
              <a:t> Based on the process of uncovering information about Queen Hatshepsut from fragments about her life, </a:t>
            </a:r>
            <a:r>
              <a:rPr i="1" lang="en" sz="1200">
                <a:solidFill>
                  <a:schemeClr val="dk1"/>
                </a:solidFill>
                <a:latin typeface="Inter"/>
                <a:ea typeface="Inter"/>
                <a:cs typeface="Inter"/>
                <a:sym typeface="Inter"/>
              </a:rPr>
              <a:t>what role does </a:t>
            </a:r>
            <a:r>
              <a:rPr b="1" i="1" lang="en" sz="1200">
                <a:solidFill>
                  <a:schemeClr val="dk1"/>
                </a:solidFill>
                <a:latin typeface="Inter"/>
                <a:ea typeface="Inter"/>
                <a:cs typeface="Inter"/>
                <a:sym typeface="Inter"/>
              </a:rPr>
              <a:t>interpretation</a:t>
            </a:r>
            <a:r>
              <a:rPr i="1" lang="en" sz="1200">
                <a:solidFill>
                  <a:schemeClr val="dk1"/>
                </a:solidFill>
                <a:latin typeface="Inter"/>
                <a:ea typeface="Inter"/>
                <a:cs typeface="Inter"/>
                <a:sym typeface="Inter"/>
              </a:rPr>
              <a:t> play in telling stories of the past?</a:t>
            </a:r>
            <a:endParaRPr i="1" sz="1200">
              <a:solidFill>
                <a:schemeClr val="dk1"/>
              </a:solidFill>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1200"/>
              </a:spcBef>
              <a:spcAft>
                <a:spcPts val="0"/>
              </a:spcAft>
              <a:buClr>
                <a:schemeClr val="dk1"/>
              </a:buClr>
              <a:buSzPts val="1100"/>
              <a:buFont typeface="Arial"/>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1" name="Shape 151"/>
        <p:cNvGrpSpPr/>
        <p:nvPr/>
      </p:nvGrpSpPr>
      <p:grpSpPr>
        <a:xfrm>
          <a:off x="0" y="0"/>
          <a:ext cx="0" cy="0"/>
          <a:chOff x="0" y="0"/>
          <a:chExt cx="0" cy="0"/>
        </a:xfrm>
      </p:grpSpPr>
      <p:pic>
        <p:nvPicPr>
          <p:cNvPr id="152" name="Google Shape;152;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3" name="Google Shape;153;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4" name="Google Shape;154;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55" name="Google Shape;155;p29"/>
          <p:cNvGraphicFramePr/>
          <p:nvPr/>
        </p:nvGraphicFramePr>
        <p:xfrm>
          <a:off x="455400" y="2722400"/>
          <a:ext cx="3000000" cy="3000000"/>
        </p:xfrm>
        <a:graphic>
          <a:graphicData uri="http://schemas.openxmlformats.org/drawingml/2006/table">
            <a:tbl>
              <a:tblPr>
                <a:noFill/>
                <a:tableStyleId>{1A02EFC3-B0DE-4475-8618-150344038593}</a:tableStyleId>
              </a:tblPr>
              <a:tblGrid>
                <a:gridCol w="1299800"/>
                <a:gridCol w="1892875"/>
                <a:gridCol w="1885700"/>
                <a:gridCol w="1966425"/>
              </a:tblGrid>
              <a:tr h="690075">
                <a:tc>
                  <a:txBody>
                    <a:bodyPr/>
                    <a:lstStyle/>
                    <a:p>
                      <a:pPr indent="0" lvl="0" marL="0" rtl="0" algn="ctr">
                        <a:spcBef>
                          <a:spcPts val="0"/>
                        </a:spcBef>
                        <a:spcAft>
                          <a:spcPts val="0"/>
                        </a:spcAft>
                        <a:buNone/>
                      </a:pPr>
                      <a:r>
                        <a:t/>
                      </a:r>
                      <a:endParaRPr b="1" sz="1100">
                        <a:latin typeface="Halant"/>
                        <a:ea typeface="Halant"/>
                        <a:cs typeface="Halant"/>
                        <a:sym typeface="Halant"/>
                      </a:endParaRPr>
                    </a:p>
                    <a:p>
                      <a:pPr indent="0" lvl="0" marL="0" rtl="0" algn="ctr">
                        <a:spcBef>
                          <a:spcPts val="0"/>
                        </a:spcBef>
                        <a:spcAft>
                          <a:spcPts val="0"/>
                        </a:spcAft>
                        <a:buNone/>
                      </a:pPr>
                      <a:r>
                        <a:rPr b="1" lang="en" sz="1100">
                          <a:latin typeface="Halant"/>
                          <a:ea typeface="Halant"/>
                          <a:cs typeface="Halant"/>
                          <a:sym typeface="Halant"/>
                        </a:rPr>
                        <a:t>Questions</a:t>
                      </a:r>
                      <a:endParaRPr b="1" sz="1100">
                        <a:latin typeface="Halant"/>
                        <a:ea typeface="Halant"/>
                        <a:cs typeface="Halant"/>
                        <a:sym typeface="Halant"/>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i="1" lang="en" sz="1100">
                          <a:solidFill>
                            <a:srgbClr val="000000"/>
                          </a:solidFill>
                          <a:latin typeface="Halant"/>
                          <a:ea typeface="Halant"/>
                          <a:cs typeface="Halant"/>
                          <a:sym typeface="Halant"/>
                        </a:rPr>
                        <a:t>What do you </a:t>
                      </a:r>
                      <a:r>
                        <a:rPr i="1" lang="en" sz="1100">
                          <a:latin typeface="Halant"/>
                          <a:ea typeface="Halant"/>
                          <a:cs typeface="Halant"/>
                          <a:sym typeface="Halant"/>
                        </a:rPr>
                        <a:t>notice</a:t>
                      </a:r>
                      <a:r>
                        <a:rPr i="1" lang="en" sz="1100">
                          <a:solidFill>
                            <a:srgbClr val="000000"/>
                          </a:solidFill>
                          <a:latin typeface="Halant"/>
                          <a:ea typeface="Halant"/>
                          <a:cs typeface="Halant"/>
                          <a:sym typeface="Halant"/>
                        </a:rPr>
                        <a:t> when looking at the artifact?</a:t>
                      </a:r>
                      <a:endParaRPr b="1" sz="1100">
                        <a:latin typeface="Halant"/>
                        <a:ea typeface="Halant"/>
                        <a:cs typeface="Halant"/>
                        <a:sym typeface="Halant"/>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i="1" lang="en" sz="1100">
                          <a:solidFill>
                            <a:schemeClr val="dk1"/>
                          </a:solidFill>
                          <a:latin typeface="Halant"/>
                          <a:ea typeface="Halant"/>
                          <a:cs typeface="Halant"/>
                          <a:sym typeface="Halant"/>
                        </a:rPr>
                        <a:t>What might this object tell us about Queen Hatshepsut?</a:t>
                      </a:r>
                      <a:endParaRPr i="1" sz="1100">
                        <a:latin typeface="Halant"/>
                        <a:ea typeface="Halant"/>
                        <a:cs typeface="Halant"/>
                        <a:sym typeface="Halant"/>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i="1" lang="en" sz="1100">
                          <a:solidFill>
                            <a:srgbClr val="000000"/>
                          </a:solidFill>
                          <a:latin typeface="Halant"/>
                          <a:ea typeface="Halant"/>
                          <a:cs typeface="Halant"/>
                          <a:sym typeface="Halant"/>
                        </a:rPr>
                        <a:t>What </a:t>
                      </a:r>
                      <a:r>
                        <a:rPr i="1" lang="en" sz="1100">
                          <a:latin typeface="Halant"/>
                          <a:ea typeface="Halant"/>
                          <a:cs typeface="Halant"/>
                          <a:sym typeface="Halant"/>
                        </a:rPr>
                        <a:t>are you left wondering about Queen Hatshepsut after analyzing this artifact?</a:t>
                      </a:r>
                      <a:endParaRPr b="1" sz="1100">
                        <a:latin typeface="Halant"/>
                        <a:ea typeface="Halant"/>
                        <a:cs typeface="Halant"/>
                        <a:sym typeface="Halant"/>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445700">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S</a:t>
                      </a:r>
                      <a:r>
                        <a:rPr b="1" lang="en" sz="1100">
                          <a:solidFill>
                            <a:schemeClr val="dk1"/>
                          </a:solidFill>
                          <a:latin typeface="Halant"/>
                          <a:ea typeface="Halant"/>
                          <a:cs typeface="Halant"/>
                          <a:sym typeface="Halant"/>
                        </a:rPr>
                        <a:t>ource 1</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txBody>
                  <a:tcPr marT="91425" marB="91425" marR="91425" marL="91425" anchor="ctr">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The statue shows her as a traditional pharaoh, kneeling and offering something, likely to a deity. You can’t really tell if it is a male or female ruler.</a:t>
                      </a:r>
                      <a:endParaRPr b="1" sz="1200">
                        <a:solidFill>
                          <a:schemeClr val="accent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It shows that Hatshepsut adopted the visual and symbolic language of male pharaohs to assert her authority.</a:t>
                      </a:r>
                      <a:endParaRPr b="1" sz="1200">
                        <a:solidFill>
                          <a:schemeClr val="accent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Why did she choose to represent herself in a masculine form rather than as a woman? How did her subjects respond to this portrayal?</a:t>
                      </a:r>
                      <a:endParaRPr b="1" sz="1200">
                        <a:solidFill>
                          <a:schemeClr val="accent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445700">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Source 2</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This is an inscription in which Hatshepsut explains her motivation for building obelisks and affirms her divine relationship with the god Amun.</a:t>
                      </a:r>
                      <a:endParaRPr b="1" sz="1200">
                        <a:solidFill>
                          <a:schemeClr val="accent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It reveals her efforts to legitimize her rule by claiming divine guidance and support. It also suggests she was concerned with shaping her legacy.</a:t>
                      </a:r>
                      <a:endParaRPr b="1" sz="1200">
                        <a:solidFill>
                          <a:schemeClr val="accent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Was this divine connection widely accepted by the people and priests? How much of this was sincere devotion versus political strategy?</a:t>
                      </a:r>
                      <a:endParaRPr b="1" sz="1200">
                        <a:solidFill>
                          <a:schemeClr val="accent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445700">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Source 3</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This drawing shows ships being loaded with exotic goods. The hieroglyphs describe the abundance and uniqueness of the trade.</a:t>
                      </a:r>
                      <a:endParaRPr b="1" sz="1200">
                        <a:solidFill>
                          <a:schemeClr val="accent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She was an ambitious leader who expanded Egypt’s trade and wealth. It shows her focus on economic growth.</a:t>
                      </a:r>
                      <a:endParaRPr b="1" sz="1200">
                        <a:solidFill>
                          <a:schemeClr val="accent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What relationships did she build with foreign lands like Punt? How did this expedition influence Egypt's economy or prestige at the time?</a:t>
                      </a:r>
                      <a:endParaRPr b="1" sz="1200">
                        <a:solidFill>
                          <a:schemeClr val="accent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445700">
                <a:tc>
                  <a:txBody>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Source 4</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The image has been intentionally damaged—her figure and inscriptions have been chiseled out.</a:t>
                      </a:r>
                      <a:endParaRPr b="1" sz="1200">
                        <a:solidFill>
                          <a:schemeClr val="accent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There were efforts after her death to erase her memory or delegitimize her rule. This suggests controversy or opposition to her.</a:t>
                      </a:r>
                      <a:endParaRPr b="1" sz="1200">
                        <a:solidFill>
                          <a:schemeClr val="accent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Who was responsible for defacing her images, and why? What does this erasure say about how her legacy was viewed in later dynasties?</a:t>
                      </a:r>
                      <a:endParaRPr b="1" sz="1200">
                        <a:solidFill>
                          <a:schemeClr val="accent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56" name="Google Shape;156;p29"/>
          <p:cNvSpPr txBox="1"/>
          <p:nvPr/>
        </p:nvSpPr>
        <p:spPr>
          <a:xfrm>
            <a:off x="455400" y="2365900"/>
            <a:ext cx="68616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Analyze each source about Queen Hatshepsut, filling out the table below.</a:t>
            </a:r>
            <a:endParaRPr sz="1100">
              <a:solidFill>
                <a:schemeClr val="dk1"/>
              </a:solidFill>
              <a:latin typeface="Halant"/>
              <a:ea typeface="Halant"/>
              <a:cs typeface="Halant"/>
              <a:sym typeface="Halant"/>
            </a:endParaRPr>
          </a:p>
        </p:txBody>
      </p:sp>
      <p:sp>
        <p:nvSpPr>
          <p:cNvPr id="157" name="Google Shape;157;p29"/>
          <p:cNvSpPr txBox="1"/>
          <p:nvPr/>
        </p:nvSpPr>
        <p:spPr>
          <a:xfrm>
            <a:off x="1870400" y="1127100"/>
            <a:ext cx="5439000" cy="1101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000">
              <a:latin typeface="Inter"/>
              <a:ea typeface="Inter"/>
              <a:cs typeface="Inter"/>
              <a:sym typeface="Inter"/>
            </a:endParaRPr>
          </a:p>
        </p:txBody>
      </p:sp>
      <p:sp>
        <p:nvSpPr>
          <p:cNvPr id="158" name="Google Shape;158;p2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600">
                <a:latin typeface="Halant"/>
                <a:ea typeface="Halant"/>
                <a:cs typeface="Halant"/>
                <a:sym typeface="Halant"/>
              </a:rPr>
              <a:t>History from Fragments - Evaluating Evidence Notes (Exemplar)</a:t>
            </a:r>
            <a:endParaRPr sz="1600">
              <a:solidFill>
                <a:srgbClr val="000000"/>
              </a:solidFill>
              <a:latin typeface="Halant"/>
              <a:ea typeface="Halant"/>
              <a:cs typeface="Halant"/>
              <a:sym typeface="Halant"/>
            </a:endParaRPr>
          </a:p>
        </p:txBody>
      </p:sp>
      <p:pic>
        <p:nvPicPr>
          <p:cNvPr id="159" name="Google Shape;159;p29"/>
          <p:cNvPicPr preferRelativeResize="0"/>
          <p:nvPr/>
        </p:nvPicPr>
        <p:blipFill>
          <a:blip r:embed="rId4">
            <a:alphaModFix/>
          </a:blip>
          <a:stretch>
            <a:fillRect/>
          </a:stretch>
        </p:blipFill>
        <p:spPr>
          <a:xfrm>
            <a:off x="226481" y="152922"/>
            <a:ext cx="816414" cy="338543"/>
          </a:xfrm>
          <a:prstGeom prst="rect">
            <a:avLst/>
          </a:prstGeom>
          <a:noFill/>
          <a:ln>
            <a:noFill/>
          </a:ln>
        </p:spPr>
      </p:pic>
      <p:pic>
        <p:nvPicPr>
          <p:cNvPr id="160" name="Google Shape;160;p29" title="Evaluating_Evidence@2x transparent.png"/>
          <p:cNvPicPr preferRelativeResize="0"/>
          <p:nvPr/>
        </p:nvPicPr>
        <p:blipFill>
          <a:blip r:embed="rId5">
            <a:alphaModFix/>
          </a:blip>
          <a:stretch>
            <a:fillRect/>
          </a:stretch>
        </p:blipFill>
        <p:spPr>
          <a:xfrm>
            <a:off x="646200" y="1153877"/>
            <a:ext cx="1101300" cy="1101300"/>
          </a:xfrm>
          <a:prstGeom prst="rect">
            <a:avLst/>
          </a:prstGeom>
          <a:noFill/>
          <a:ln>
            <a:noFill/>
          </a:ln>
        </p:spPr>
      </p:pic>
      <p:sp>
        <p:nvSpPr>
          <p:cNvPr id="161" name="Google Shape;161;p29"/>
          <p:cNvSpPr txBox="1"/>
          <p:nvPr/>
        </p:nvSpPr>
        <p:spPr>
          <a:xfrm>
            <a:off x="330050" y="7313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5" name="Shape 165"/>
        <p:cNvGrpSpPr/>
        <p:nvPr/>
      </p:nvGrpSpPr>
      <p:grpSpPr>
        <a:xfrm>
          <a:off x="0" y="0"/>
          <a:ext cx="0" cy="0"/>
          <a:chOff x="0" y="0"/>
          <a:chExt cx="0" cy="0"/>
        </a:xfrm>
      </p:grpSpPr>
      <p:sp>
        <p:nvSpPr>
          <p:cNvPr id="166" name="Google Shape;166;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History from Fragments Poster (Exemplar)</a:t>
            </a:r>
            <a:endParaRPr sz="1900">
              <a:latin typeface="Halant"/>
              <a:ea typeface="Halant"/>
              <a:cs typeface="Halant"/>
              <a:sym typeface="Halant"/>
            </a:endParaRPr>
          </a:p>
        </p:txBody>
      </p:sp>
      <p:pic>
        <p:nvPicPr>
          <p:cNvPr id="167" name="Google Shape;167;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8" name="Google Shape;168;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9" name="Google Shape;169;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70" name="Google Shape;170;p30"/>
          <p:cNvGraphicFramePr/>
          <p:nvPr/>
        </p:nvGraphicFramePr>
        <p:xfrm>
          <a:off x="472781" y="3189200"/>
          <a:ext cx="3000000" cy="3000000"/>
        </p:xfrm>
        <a:graphic>
          <a:graphicData uri="http://schemas.openxmlformats.org/drawingml/2006/table">
            <a:tbl>
              <a:tblPr>
                <a:noFill/>
                <a:tableStyleId>{E5398E09-01DF-4B50-AC7B-72A7E4D3E889}</a:tableStyleId>
              </a:tblPr>
              <a:tblGrid>
                <a:gridCol w="1499425"/>
                <a:gridCol w="853250"/>
              </a:tblGrid>
              <a:tr h="3339400">
                <a:tc gridSpan="2">
                  <a:txBody>
                    <a:bodyPr/>
                    <a:lstStyle/>
                    <a:p>
                      <a:pPr indent="0" lvl="0" marL="0" rtl="0" algn="ctr">
                        <a:spcBef>
                          <a:spcPts val="0"/>
                        </a:spcBef>
                        <a:spcAft>
                          <a:spcPts val="0"/>
                        </a:spcAft>
                        <a:buNone/>
                      </a:pPr>
                      <a:r>
                        <a:rPr lang="en" sz="1300">
                          <a:solidFill>
                            <a:srgbClr val="9E9E9E"/>
                          </a:solidFill>
                          <a:latin typeface="Halant"/>
                          <a:ea typeface="Halant"/>
                          <a:cs typeface="Halant"/>
                          <a:sym typeface="Halant"/>
                        </a:rPr>
                        <a:t>[Picture/</a:t>
                      </a:r>
                      <a:endParaRPr sz="1300">
                        <a:solidFill>
                          <a:srgbClr val="9E9E9E"/>
                        </a:solidFill>
                        <a:latin typeface="Halant"/>
                        <a:ea typeface="Halant"/>
                        <a:cs typeface="Halant"/>
                        <a:sym typeface="Halant"/>
                      </a:endParaRPr>
                    </a:p>
                    <a:p>
                      <a:pPr indent="0" lvl="0" marL="0" rtl="0" algn="ctr">
                        <a:spcBef>
                          <a:spcPts val="0"/>
                        </a:spcBef>
                        <a:spcAft>
                          <a:spcPts val="0"/>
                        </a:spcAft>
                        <a:buNone/>
                      </a:pPr>
                      <a:r>
                        <a:rPr lang="en" sz="1300">
                          <a:solidFill>
                            <a:srgbClr val="9E9E9E"/>
                          </a:solidFill>
                          <a:latin typeface="Halant"/>
                          <a:ea typeface="Halant"/>
                          <a:cs typeface="Halant"/>
                          <a:sym typeface="Halant"/>
                        </a:rPr>
                        <a:t>Illustration]</a:t>
                      </a:r>
                      <a:endParaRPr sz="1300">
                        <a:solidFill>
                          <a:srgbClr val="9E9E9E"/>
                        </a:solidFill>
                        <a:latin typeface="Halant"/>
                        <a:ea typeface="Halant"/>
                        <a:cs typeface="Halant"/>
                        <a:sym typeface="Halant"/>
                      </a:endParaRPr>
                    </a:p>
                  </a:txBody>
                  <a:tcPr marT="66525" marB="66525" marR="67475" marL="67475" anchor="ctr">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r>
            </a:tbl>
          </a:graphicData>
        </a:graphic>
      </p:graphicFrame>
      <p:sp>
        <p:nvSpPr>
          <p:cNvPr id="171" name="Google Shape;171;p30"/>
          <p:cNvSpPr txBox="1"/>
          <p:nvPr/>
        </p:nvSpPr>
        <p:spPr>
          <a:xfrm>
            <a:off x="3146075" y="1369425"/>
            <a:ext cx="4139700" cy="150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latin typeface="Inter"/>
                <a:ea typeface="Inter"/>
                <a:cs typeface="Inter"/>
                <a:sym typeface="Inter"/>
              </a:rPr>
              <a:t>Fast Facts</a:t>
            </a:r>
            <a:r>
              <a:rPr lang="en" sz="1200">
                <a:latin typeface="Inter"/>
                <a:ea typeface="Inter"/>
                <a:cs typeface="Inter"/>
                <a:sym typeface="Inter"/>
              </a:rPr>
              <a:t>: What do we know?</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lnSpc>
                <a:spcPct val="150000"/>
              </a:lnSpc>
              <a:spcBef>
                <a:spcPts val="0"/>
              </a:spcBef>
              <a:spcAft>
                <a:spcPts val="0"/>
              </a:spcAft>
              <a:buClr>
                <a:schemeClr val="dk1"/>
              </a:buClr>
              <a:buSzPts val="1200"/>
              <a:buFont typeface="Inter"/>
              <a:buChar char="●"/>
            </a:pPr>
            <a:r>
              <a:rPr b="1" lang="en" sz="1200">
                <a:solidFill>
                  <a:schemeClr val="accent1"/>
                </a:solidFill>
                <a:latin typeface="Inter"/>
                <a:ea typeface="Inter"/>
                <a:cs typeface="Inter"/>
                <a:sym typeface="Inter"/>
              </a:rPr>
              <a:t>Queen Hatshepsut was an Egyptian Pharaoh</a:t>
            </a:r>
            <a:endParaRPr b="1" sz="1200">
              <a:solidFill>
                <a:schemeClr val="accent1"/>
              </a:solidFill>
              <a:latin typeface="Inter"/>
              <a:ea typeface="Inter"/>
              <a:cs typeface="Inter"/>
              <a:sym typeface="Inter"/>
            </a:endParaRPr>
          </a:p>
          <a:p>
            <a:pPr indent="-304800" lvl="0" marL="457200" rtl="0" algn="l">
              <a:lnSpc>
                <a:spcPct val="150000"/>
              </a:lnSpc>
              <a:spcBef>
                <a:spcPts val="0"/>
              </a:spcBef>
              <a:spcAft>
                <a:spcPts val="0"/>
              </a:spcAft>
              <a:buClr>
                <a:schemeClr val="dk1"/>
              </a:buClr>
              <a:buSzPts val="1200"/>
              <a:buFont typeface="Inter"/>
              <a:buChar char="●"/>
            </a:pPr>
            <a:r>
              <a:rPr b="1" lang="en" sz="1200">
                <a:solidFill>
                  <a:schemeClr val="accent1"/>
                </a:solidFill>
                <a:latin typeface="Inter"/>
                <a:ea typeface="Inter"/>
                <a:cs typeface="Inter"/>
                <a:sym typeface="Inter"/>
              </a:rPr>
              <a:t>She organized a successful trade expedition</a:t>
            </a:r>
            <a:endParaRPr b="1" sz="1200">
              <a:solidFill>
                <a:schemeClr val="accent1"/>
              </a:solidFill>
              <a:latin typeface="Inter"/>
              <a:ea typeface="Inter"/>
              <a:cs typeface="Inter"/>
              <a:sym typeface="Inter"/>
            </a:endParaRPr>
          </a:p>
          <a:p>
            <a:pPr indent="-304800" lvl="0" marL="457200" rtl="0" algn="l">
              <a:lnSpc>
                <a:spcPct val="150000"/>
              </a:lnSpc>
              <a:spcBef>
                <a:spcPts val="0"/>
              </a:spcBef>
              <a:spcAft>
                <a:spcPts val="0"/>
              </a:spcAft>
              <a:buClr>
                <a:schemeClr val="dk1"/>
              </a:buClr>
              <a:buSzPts val="1200"/>
              <a:buFont typeface="Inter"/>
              <a:buChar char="●"/>
            </a:pPr>
            <a:r>
              <a:rPr b="1" lang="en" sz="1200">
                <a:solidFill>
                  <a:schemeClr val="accent1"/>
                </a:solidFill>
                <a:latin typeface="Inter"/>
                <a:ea typeface="Inter"/>
                <a:cs typeface="Inter"/>
                <a:sym typeface="Inter"/>
              </a:rPr>
              <a:t>Later rules tried to erase her legacy</a:t>
            </a:r>
            <a:endParaRPr b="1" sz="1200">
              <a:solidFill>
                <a:schemeClr val="accent1"/>
              </a:solidFill>
              <a:latin typeface="Inter"/>
              <a:ea typeface="Inter"/>
              <a:cs typeface="Inter"/>
              <a:sym typeface="Inter"/>
            </a:endParaRPr>
          </a:p>
        </p:txBody>
      </p:sp>
      <p:sp>
        <p:nvSpPr>
          <p:cNvPr id="172" name="Google Shape;172;p30"/>
          <p:cNvSpPr txBox="1"/>
          <p:nvPr/>
        </p:nvSpPr>
        <p:spPr>
          <a:xfrm>
            <a:off x="3146075" y="3189150"/>
            <a:ext cx="4139700" cy="333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Narrative History</a:t>
            </a:r>
            <a:r>
              <a:rPr lang="en" sz="1200">
                <a:latin typeface="Inter"/>
                <a:ea typeface="Inter"/>
                <a:cs typeface="Inter"/>
                <a:sym typeface="Inter"/>
              </a:rPr>
              <a:t> </a:t>
            </a:r>
            <a:r>
              <a:rPr lang="en" sz="1100">
                <a:latin typeface="Inter"/>
                <a:ea typeface="Inter"/>
                <a:cs typeface="Inter"/>
                <a:sym typeface="Inter"/>
              </a:rPr>
              <a:t>(Construct a paragraph narrative of the historical person, based on the available evidence)</a:t>
            </a:r>
            <a:r>
              <a:rPr b="1" lang="en" sz="1100">
                <a:latin typeface="Inter"/>
                <a:ea typeface="Inter"/>
                <a:cs typeface="Inter"/>
                <a:sym typeface="Inter"/>
              </a:rPr>
              <a:t>:</a:t>
            </a:r>
            <a:endParaRPr b="1" sz="1100">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accent1"/>
                </a:solidFill>
                <a:latin typeface="Inter"/>
                <a:ea typeface="Inter"/>
                <a:cs typeface="Inter"/>
                <a:sym typeface="Inter"/>
              </a:rPr>
              <a:t>Queen Hatshepsut was a powerful and unique ruler in ancient Egypt. Even though she was a woman, she took on the role of pharaoh and was shown wearing traditional male symbols like the false beard and headdress. She claimed her power came from the god Amun and made sure to leave behind monuments and writings that showed her connection to the gods. One of her achievements was sending a trade expedition to Punt, which brought back valuable goods and showed her ability to lead successfully. Even though she did a lot for Egypt, later rulers tried to erase her from history by damaging her statues and images.</a:t>
            </a:r>
            <a:endParaRPr b="1" sz="11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p:txBody>
      </p:sp>
      <p:sp>
        <p:nvSpPr>
          <p:cNvPr id="173" name="Google Shape;173;p30"/>
          <p:cNvSpPr txBox="1"/>
          <p:nvPr/>
        </p:nvSpPr>
        <p:spPr>
          <a:xfrm>
            <a:off x="656250" y="6868075"/>
            <a:ext cx="3000300" cy="2267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Significant quote</a:t>
            </a:r>
            <a:r>
              <a:rPr lang="en" sz="1200">
                <a:latin typeface="Inter"/>
                <a:ea typeface="Inter"/>
                <a:cs typeface="Inter"/>
                <a:sym typeface="Inter"/>
              </a:rPr>
              <a:t> (transcribe a quote from one of the fragments that best illustrates your narrative)</a:t>
            </a:r>
            <a:r>
              <a:rPr b="1" lang="en" sz="1200">
                <a:latin typeface="Inter"/>
                <a:ea typeface="Inter"/>
                <a:cs typeface="Inter"/>
                <a:sym typeface="Inter"/>
              </a:rPr>
              <a:t>:</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ctr">
              <a:lnSpc>
                <a:spcPct val="100000"/>
              </a:lnSpc>
              <a:spcBef>
                <a:spcPts val="1200"/>
              </a:spcBef>
              <a:spcAft>
                <a:spcPts val="0"/>
              </a:spcAft>
              <a:buClr>
                <a:schemeClr val="dk1"/>
              </a:buClr>
              <a:buSzPts val="1100"/>
              <a:buFont typeface="Arial"/>
              <a:buNone/>
            </a:pPr>
            <a:r>
              <a:rPr b="1" i="1" lang="en" sz="1200">
                <a:solidFill>
                  <a:schemeClr val="accent1"/>
                </a:solidFill>
                <a:latin typeface="Inter"/>
                <a:ea typeface="Inter"/>
                <a:cs typeface="Inter"/>
                <a:sym typeface="Inter"/>
              </a:rPr>
              <a:t>“In order that my name may endure in this temple, for eternity and everlastingness…”</a:t>
            </a:r>
            <a:endParaRPr b="1" i="1" sz="1200">
              <a:solidFill>
                <a:schemeClr val="accent1"/>
              </a:solidFill>
              <a:latin typeface="Inter"/>
              <a:ea typeface="Inter"/>
              <a:cs typeface="Inter"/>
              <a:sym typeface="Inter"/>
            </a:endParaRPr>
          </a:p>
          <a:p>
            <a:pPr indent="0" lvl="0" marL="0" rtl="0" algn="l">
              <a:spcBef>
                <a:spcPts val="1200"/>
              </a:spcBef>
              <a:spcAft>
                <a:spcPts val="0"/>
              </a:spcAft>
              <a:buNone/>
            </a:pPr>
            <a:r>
              <a:t/>
            </a:r>
            <a:endParaRPr b="1" sz="1200">
              <a:latin typeface="Inter"/>
              <a:ea typeface="Inter"/>
              <a:cs typeface="Inter"/>
              <a:sym typeface="Inter"/>
            </a:endParaRPr>
          </a:p>
        </p:txBody>
      </p:sp>
      <p:sp>
        <p:nvSpPr>
          <p:cNvPr id="174" name="Google Shape;174;p30"/>
          <p:cNvSpPr txBox="1"/>
          <p:nvPr/>
        </p:nvSpPr>
        <p:spPr>
          <a:xfrm>
            <a:off x="920100" y="606525"/>
            <a:ext cx="5932200" cy="4920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Title: </a:t>
            </a:r>
            <a:r>
              <a:rPr b="1" lang="en">
                <a:solidFill>
                  <a:schemeClr val="accent1"/>
                </a:solidFill>
                <a:latin typeface="Inter"/>
                <a:ea typeface="Inter"/>
                <a:cs typeface="Inter"/>
                <a:sym typeface="Inter"/>
              </a:rPr>
              <a:t>Queen Hatshepsut — A Pharaoh Beyond Tradition</a:t>
            </a:r>
            <a:endParaRPr sz="1600">
              <a:solidFill>
                <a:schemeClr val="accent1"/>
              </a:solidFill>
            </a:endParaRPr>
          </a:p>
        </p:txBody>
      </p:sp>
      <p:sp>
        <p:nvSpPr>
          <p:cNvPr id="175" name="Google Shape;175;p30"/>
          <p:cNvSpPr txBox="1"/>
          <p:nvPr/>
        </p:nvSpPr>
        <p:spPr>
          <a:xfrm>
            <a:off x="4115825" y="6864875"/>
            <a:ext cx="3000300" cy="2267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Further Research</a:t>
            </a:r>
            <a:r>
              <a:rPr lang="en" sz="1200">
                <a:latin typeface="Inter"/>
                <a:ea typeface="Inter"/>
                <a:cs typeface="Inter"/>
                <a:sym typeface="Inter"/>
              </a:rPr>
              <a:t>: Write three things you want to know more about: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b="1" lang="en" sz="1200">
                <a:solidFill>
                  <a:schemeClr val="accent1"/>
                </a:solidFill>
                <a:latin typeface="Inter"/>
                <a:ea typeface="Inter"/>
                <a:cs typeface="Inter"/>
                <a:sym typeface="Inter"/>
              </a:rPr>
              <a:t>Why did later rulers try to erase her from history?</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b="1" lang="en" sz="1200">
                <a:solidFill>
                  <a:schemeClr val="accent1"/>
                </a:solidFill>
                <a:latin typeface="Inter"/>
                <a:ea typeface="Inter"/>
                <a:cs typeface="Inter"/>
                <a:sym typeface="Inter"/>
              </a:rPr>
              <a:t>What was daily life like for women in Egypt at this time?</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b="1" lang="en" sz="1200">
                <a:solidFill>
                  <a:schemeClr val="accent1"/>
                </a:solidFill>
                <a:latin typeface="Inter"/>
                <a:ea typeface="Inter"/>
                <a:cs typeface="Inter"/>
                <a:sym typeface="Inter"/>
              </a:rPr>
              <a:t>How did the Punt expedition impact Egypt?</a:t>
            </a:r>
            <a:endParaRPr b="1" sz="1200">
              <a:solidFill>
                <a:schemeClr val="accent1"/>
              </a:solidFill>
              <a:latin typeface="Inter"/>
              <a:ea typeface="Inter"/>
              <a:cs typeface="Inter"/>
              <a:sym typeface="Inter"/>
            </a:endParaRPr>
          </a:p>
        </p:txBody>
      </p:sp>
      <p:sp>
        <p:nvSpPr>
          <p:cNvPr id="176" name="Google Shape;176;p30"/>
          <p:cNvSpPr txBox="1"/>
          <p:nvPr/>
        </p:nvSpPr>
        <p:spPr>
          <a:xfrm>
            <a:off x="1442675" y="1403650"/>
            <a:ext cx="1592400" cy="14325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None/>
            </a:pPr>
            <a:r>
              <a:rPr lang="en" sz="1100">
                <a:latin typeface="Inter"/>
                <a:ea typeface="Inter"/>
                <a:cs typeface="Inter"/>
                <a:sym typeface="Inter"/>
              </a:rPr>
              <a:t>Thinking historically means identifying and exploring the reasons why historical people, places, events, or ideas are worth remembering; that is, their historical significance.</a:t>
            </a:r>
            <a:endParaRPr sz="1100">
              <a:latin typeface="Inter"/>
              <a:ea typeface="Inter"/>
              <a:cs typeface="Inter"/>
              <a:sym typeface="Inter"/>
            </a:endParaRPr>
          </a:p>
        </p:txBody>
      </p:sp>
      <p:pic>
        <p:nvPicPr>
          <p:cNvPr id="177" name="Google Shape;177;p30" title="Significance@2x transparent.png"/>
          <p:cNvPicPr preferRelativeResize="0"/>
          <p:nvPr/>
        </p:nvPicPr>
        <p:blipFill rotWithShape="1">
          <a:blip r:embed="rId4">
            <a:alphaModFix/>
          </a:blip>
          <a:srcRect b="0" l="0" r="0" t="0"/>
          <a:stretch/>
        </p:blipFill>
        <p:spPr>
          <a:xfrm>
            <a:off x="422125" y="1583750"/>
            <a:ext cx="890575" cy="890575"/>
          </a:xfrm>
          <a:prstGeom prst="rect">
            <a:avLst/>
          </a:prstGeom>
          <a:noFill/>
          <a:ln>
            <a:noFill/>
          </a:ln>
        </p:spPr>
      </p:pic>
      <p:sp>
        <p:nvSpPr>
          <p:cNvPr id="178" name="Google Shape;178;p30"/>
          <p:cNvSpPr txBox="1"/>
          <p:nvPr/>
        </p:nvSpPr>
        <p:spPr>
          <a:xfrm>
            <a:off x="451900" y="2502900"/>
            <a:ext cx="831000" cy="1236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None/>
            </a:pPr>
            <a:r>
              <a:rPr lang="en" sz="600">
                <a:latin typeface="Inter"/>
                <a:ea typeface="Inter"/>
                <a:cs typeface="Inter"/>
                <a:sym typeface="Inter"/>
              </a:rPr>
              <a:t>Historical Significance</a:t>
            </a:r>
            <a:endParaRPr sz="600">
              <a:solidFill>
                <a:srgbClr val="000000"/>
              </a:solidFill>
              <a:latin typeface="Inter"/>
              <a:ea typeface="Inter"/>
              <a:cs typeface="Inter"/>
              <a:sym typeface="Inter"/>
            </a:endParaRPr>
          </a:p>
        </p:txBody>
      </p:sp>
      <p:pic>
        <p:nvPicPr>
          <p:cNvPr id="179" name="Google Shape;179;p30" title="US His DC Project - 2025-06-01T222554.711.jpg"/>
          <p:cNvPicPr preferRelativeResize="0"/>
          <p:nvPr/>
        </p:nvPicPr>
        <p:blipFill rotWithShape="1">
          <a:blip r:embed="rId5">
            <a:alphaModFix/>
          </a:blip>
          <a:srcRect b="0" l="29828" r="29808" t="0"/>
          <a:stretch/>
        </p:blipFill>
        <p:spPr>
          <a:xfrm>
            <a:off x="511646" y="3319100"/>
            <a:ext cx="2237602" cy="311837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3" name="Shape 183"/>
        <p:cNvGrpSpPr/>
        <p:nvPr/>
      </p:nvGrpSpPr>
      <p:grpSpPr>
        <a:xfrm>
          <a:off x="0" y="0"/>
          <a:ext cx="0" cy="0"/>
          <a:chOff x="0" y="0"/>
          <a:chExt cx="0" cy="0"/>
        </a:xfrm>
      </p:grpSpPr>
      <p:sp>
        <p:nvSpPr>
          <p:cNvPr id="184" name="Google Shape;184;p3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the Context? - Queen Hatshepsut (Exemplar)</a:t>
            </a:r>
            <a:endParaRPr sz="1900">
              <a:latin typeface="Halant"/>
              <a:ea typeface="Halant"/>
              <a:cs typeface="Halant"/>
              <a:sym typeface="Halant"/>
            </a:endParaRPr>
          </a:p>
        </p:txBody>
      </p:sp>
      <p:pic>
        <p:nvPicPr>
          <p:cNvPr id="185" name="Google Shape;185;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6" name="Google Shape;186;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7" name="Google Shape;187;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88" name="Google Shape;188;p31"/>
          <p:cNvGraphicFramePr/>
          <p:nvPr/>
        </p:nvGraphicFramePr>
        <p:xfrm>
          <a:off x="453738" y="1893388"/>
          <a:ext cx="3000000" cy="3000000"/>
        </p:xfrm>
        <a:graphic>
          <a:graphicData uri="http://schemas.openxmlformats.org/drawingml/2006/table">
            <a:tbl>
              <a:tblPr>
                <a:noFill/>
                <a:tableStyleId>{E5398E09-01DF-4B50-AC7B-72A7E4D3E889}</a:tableStyleId>
              </a:tblPr>
              <a:tblGrid>
                <a:gridCol w="5226550"/>
                <a:gridCol w="1638350"/>
              </a:tblGrid>
              <a:tr h="7142975">
                <a:tc>
                  <a:txBody>
                    <a:bodyPr/>
                    <a:lstStyle/>
                    <a:p>
                      <a:pPr indent="0" lvl="0" marL="0" rtl="0" algn="l">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The Egyptian Pyramids were built over a thousand years before the New Kingdom (1550-1070 B.C.E.), in which Queen Hatshepsut (r. 1479- 1458 B.C.E.) was Pharaoh </a:t>
                      </a:r>
                      <a:r>
                        <a:rPr b="1" lang="en" sz="1150">
                          <a:solidFill>
                            <a:schemeClr val="dk1"/>
                          </a:solidFill>
                          <a:latin typeface="Inter"/>
                          <a:ea typeface="Inter"/>
                          <a:cs typeface="Inter"/>
                          <a:sym typeface="Inter"/>
                        </a:rPr>
                        <a:t>(A)</a:t>
                      </a:r>
                      <a:r>
                        <a:rPr lang="en" sz="1150">
                          <a:solidFill>
                            <a:schemeClr val="dk1"/>
                          </a:solidFill>
                          <a:latin typeface="Inter"/>
                          <a:ea typeface="Inter"/>
                          <a:cs typeface="Inter"/>
                          <a:sym typeface="Inter"/>
                        </a:rPr>
                        <a:t>. During the seventeen dynasties (she was in the 18th) and over sixty rulers that led Egypt prior to Hatshepsut, almost every Pharaoh was a man. Hatshepsut broke that trend </a:t>
                      </a:r>
                      <a:r>
                        <a:rPr b="1" lang="en" sz="1150">
                          <a:solidFill>
                            <a:schemeClr val="dk1"/>
                          </a:solidFill>
                          <a:latin typeface="Inter"/>
                          <a:ea typeface="Inter"/>
                          <a:cs typeface="Inter"/>
                          <a:sym typeface="Inter"/>
                        </a:rPr>
                        <a:t>(B)</a:t>
                      </a:r>
                      <a:r>
                        <a:rPr lang="en" sz="1150">
                          <a:solidFill>
                            <a:schemeClr val="dk1"/>
                          </a:solidFill>
                          <a:latin typeface="Inter"/>
                          <a:ea typeface="Inter"/>
                          <a:cs typeface="Inter"/>
                          <a:sym typeface="Inter"/>
                        </a:rPr>
                        <a:t>.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As Pharaoh, Queen Hatshepsut brought prosperity to Egypt. She expanded Egypt’s trade with nearby lands, grew its economy, and commissioned more building projects than any other Pharoah, except Ramesses II (1279-1213 BCE) </a:t>
                      </a:r>
                      <a:r>
                        <a:rPr b="1" lang="en" sz="1150">
                          <a:solidFill>
                            <a:schemeClr val="dk1"/>
                          </a:solidFill>
                          <a:latin typeface="Inter"/>
                          <a:ea typeface="Inter"/>
                          <a:cs typeface="Inter"/>
                          <a:sym typeface="Inter"/>
                        </a:rPr>
                        <a:t>(C)</a:t>
                      </a:r>
                      <a:r>
                        <a:rPr lang="en" sz="1150">
                          <a:solidFill>
                            <a:schemeClr val="dk1"/>
                          </a:solidFill>
                          <a:latin typeface="Inter"/>
                          <a:ea typeface="Inter"/>
                          <a:cs typeface="Inter"/>
                          <a:sym typeface="Inter"/>
                        </a:rPr>
                        <a:t>. Thus, it was with sincerity that the late Egyptologist, James Henry Breasted, wrote that Hatshepsut was "The first great woman in history of whom we are informed."</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When her husband, Pharaoh Thutmose II, died, Hatshepsut’s stepson and heir to the throne, Thutmose III, was only a baby. To preserve the royal family line, Hatshepsut was the regent over his reign, guiding the government until he was old enough to rule. In this time, however, she gained full power and was declared Pharoah, a title which she held until her death in 1458 B.C.E. However, almost twenty years into his own reign, Thutmose III destroyed most of the monuments that Hatshepsut left behind, essentially erasing proof that she was Pharaoh from Egyptian history </a:t>
                      </a:r>
                      <a:r>
                        <a:rPr b="1" lang="en" sz="1150">
                          <a:solidFill>
                            <a:schemeClr val="dk1"/>
                          </a:solidFill>
                          <a:latin typeface="Inter"/>
                          <a:ea typeface="Inter"/>
                          <a:cs typeface="Inter"/>
                          <a:sym typeface="Inter"/>
                        </a:rPr>
                        <a:t>(D)</a:t>
                      </a:r>
                      <a:r>
                        <a:rPr lang="en" sz="1150">
                          <a:solidFill>
                            <a:schemeClr val="dk1"/>
                          </a:solidFill>
                          <a:latin typeface="Inter"/>
                          <a:ea typeface="Inter"/>
                          <a:cs typeface="Inter"/>
                          <a:sym typeface="Inter"/>
                        </a:rPr>
                        <a:t>. It was not until the 19th century that these relics of her reign were uncovered.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Hatshepsut’s most famous voyage to expand Egypt’s trade was to the land of Punt. Its exact location is still debated by scholars, but many think that it was around the horn of Africa. By trading with other lands, Hatshepsut was able to create a thriving economy for Egypt.</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Furthermore, under her reign, artistic creativity flowered in Egypt. Her mortuary temple, Deir el-Bahari, is the best example of this. Extravagantly built with statues, hieroglyphic paintings, and obelisks, many later pharaohs claimed it as their own. With her many successes documented in Deir el-Bahari, it was clear that Hatshepsut wanted to be remembered as one of Egypt’s most successful pharaohs.</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As Pharaoh, Hatshepsut gave herself the name </a:t>
                      </a:r>
                      <a:r>
                        <a:rPr i="1" lang="en" sz="1150">
                          <a:solidFill>
                            <a:schemeClr val="dk1"/>
                          </a:solidFill>
                          <a:latin typeface="Inter"/>
                          <a:ea typeface="Inter"/>
                          <a:cs typeface="Inter"/>
                          <a:sym typeface="Inter"/>
                        </a:rPr>
                        <a:t>Maatkare</a:t>
                      </a:r>
                      <a:r>
                        <a:rPr lang="en" sz="1150">
                          <a:solidFill>
                            <a:schemeClr val="dk1"/>
                          </a:solidFill>
                          <a:latin typeface="Inter"/>
                          <a:ea typeface="Inter"/>
                          <a:cs typeface="Inter"/>
                          <a:sym typeface="Inter"/>
                        </a:rPr>
                        <a:t>, which can be translated as “Truth (</a:t>
                      </a:r>
                      <a:r>
                        <a:rPr i="1" lang="en" sz="1150">
                          <a:solidFill>
                            <a:schemeClr val="dk1"/>
                          </a:solidFill>
                          <a:latin typeface="Inter"/>
                          <a:ea typeface="Inter"/>
                          <a:cs typeface="Inter"/>
                          <a:sym typeface="Inter"/>
                        </a:rPr>
                        <a:t>maat</a:t>
                      </a:r>
                      <a:r>
                        <a:rPr lang="en" sz="1150">
                          <a:solidFill>
                            <a:schemeClr val="dk1"/>
                          </a:solidFill>
                          <a:latin typeface="Inter"/>
                          <a:ea typeface="Inter"/>
                          <a:cs typeface="Inter"/>
                          <a:sym typeface="Inter"/>
                        </a:rPr>
                        <a:t>) is the soul (</a:t>
                      </a:r>
                      <a:r>
                        <a:rPr i="1" lang="en" sz="1150">
                          <a:solidFill>
                            <a:schemeClr val="dk1"/>
                          </a:solidFill>
                          <a:latin typeface="Inter"/>
                          <a:ea typeface="Inter"/>
                          <a:cs typeface="Inter"/>
                          <a:sym typeface="Inter"/>
                        </a:rPr>
                        <a:t>ka</a:t>
                      </a:r>
                      <a:r>
                        <a:rPr lang="en" sz="1150">
                          <a:solidFill>
                            <a:schemeClr val="dk1"/>
                          </a:solidFill>
                          <a:latin typeface="Inter"/>
                          <a:ea typeface="Inter"/>
                          <a:cs typeface="Inter"/>
                          <a:sym typeface="Inter"/>
                        </a:rPr>
                        <a:t>) of the sun god (</a:t>
                      </a:r>
                      <a:r>
                        <a:rPr i="1" lang="en" sz="1150">
                          <a:solidFill>
                            <a:schemeClr val="dk1"/>
                          </a:solidFill>
                          <a:latin typeface="Inter"/>
                          <a:ea typeface="Inter"/>
                          <a:cs typeface="Inter"/>
                          <a:sym typeface="Inter"/>
                        </a:rPr>
                        <a:t>re</a:t>
                      </a:r>
                      <a:r>
                        <a:rPr lang="en" sz="1150">
                          <a:solidFill>
                            <a:schemeClr val="dk1"/>
                          </a:solidFill>
                          <a:latin typeface="Inter"/>
                          <a:ea typeface="Inter"/>
                          <a:cs typeface="Inter"/>
                          <a:sym typeface="Inter"/>
                        </a:rPr>
                        <a:t>) </a:t>
                      </a:r>
                      <a:r>
                        <a:rPr b="1" lang="en" sz="1150">
                          <a:solidFill>
                            <a:schemeClr val="dk1"/>
                          </a:solidFill>
                          <a:latin typeface="Inter"/>
                          <a:ea typeface="Inter"/>
                          <a:cs typeface="Inter"/>
                          <a:sym typeface="Inter"/>
                        </a:rPr>
                        <a:t>(F)</a:t>
                      </a:r>
                      <a:r>
                        <a:rPr lang="en" sz="1150">
                          <a:solidFill>
                            <a:schemeClr val="dk1"/>
                          </a:solidFill>
                          <a:latin typeface="Inter"/>
                          <a:ea typeface="Inter"/>
                          <a:cs typeface="Inter"/>
                          <a:sym typeface="Inter"/>
                        </a:rPr>
                        <a:t>. She was sure to establish herself in the traditional line of pharaohs, who were believed to have descended directly from the gods. To do this, she maintained that she was the daughter of the god Amun-Re, referred to as “the King of the Gods” in the New Kingdom. </a:t>
                      </a:r>
                      <a:endParaRPr sz="115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A. </a:t>
                      </a:r>
                      <a:r>
                        <a:rPr lang="en" sz="1150">
                          <a:solidFill>
                            <a:schemeClr val="dk1"/>
                          </a:solidFill>
                          <a:latin typeface="Inter"/>
                          <a:ea typeface="Inter"/>
                          <a:cs typeface="Inter"/>
                          <a:sym typeface="Inter"/>
                        </a:rPr>
                        <a:t>When was Queen Hatshepsut’s reign as Pharaoh?</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accent1"/>
                          </a:solidFill>
                          <a:latin typeface="Inter"/>
                          <a:ea typeface="Inter"/>
                          <a:cs typeface="Inter"/>
                          <a:sym typeface="Inter"/>
                        </a:rPr>
                        <a:t>1479-1458 B.C.E</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B. </a:t>
                      </a:r>
                      <a:r>
                        <a:rPr lang="en" sz="1150">
                          <a:solidFill>
                            <a:schemeClr val="dk1"/>
                          </a:solidFill>
                          <a:latin typeface="Inter"/>
                          <a:ea typeface="Inter"/>
                          <a:cs typeface="Inter"/>
                          <a:sym typeface="Inter"/>
                        </a:rPr>
                        <a:t>What is one significant way that Queen Hatshepsut was unique from other pharaohs?</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accent1"/>
                          </a:solidFill>
                          <a:latin typeface="Inter"/>
                          <a:ea typeface="Inter"/>
                          <a:cs typeface="Inter"/>
                          <a:sym typeface="Inter"/>
                        </a:rPr>
                        <a:t>She was a woman</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C. </a:t>
                      </a:r>
                      <a:r>
                        <a:rPr lang="en" sz="1150">
                          <a:solidFill>
                            <a:schemeClr val="dk1"/>
                          </a:solidFill>
                          <a:latin typeface="Inter"/>
                          <a:ea typeface="Inter"/>
                          <a:cs typeface="Inter"/>
                          <a:sym typeface="Inter"/>
                        </a:rPr>
                        <a:t>What were three things that Hatshepsut did to bring prosperity to Egypt?</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accent1"/>
                          </a:solidFill>
                          <a:latin typeface="Inter"/>
                          <a:ea typeface="Inter"/>
                          <a:cs typeface="Inter"/>
                          <a:sym typeface="Inter"/>
                        </a:rPr>
                        <a:t>Trade, building projects, economic growth</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D. </a:t>
                      </a:r>
                      <a:r>
                        <a:rPr lang="en" sz="1150">
                          <a:solidFill>
                            <a:schemeClr val="dk1"/>
                          </a:solidFill>
                          <a:latin typeface="Inter"/>
                          <a:ea typeface="Inter"/>
                          <a:cs typeface="Inter"/>
                          <a:sym typeface="Inter"/>
                        </a:rPr>
                        <a:t>Why do you think Thutmose III might have destroyed the monuments of Queen Hatshepsut?</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accent1"/>
                          </a:solidFill>
                          <a:latin typeface="Inter"/>
                          <a:ea typeface="Inter"/>
                          <a:cs typeface="Inter"/>
                          <a:sym typeface="Inter"/>
                        </a:rPr>
                        <a:t>To erase her legacy</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F. </a:t>
                      </a:r>
                      <a:r>
                        <a:rPr lang="en" sz="1150">
                          <a:solidFill>
                            <a:schemeClr val="dk1"/>
                          </a:solidFill>
                          <a:latin typeface="Inter"/>
                          <a:ea typeface="Inter"/>
                          <a:cs typeface="Inter"/>
                          <a:sym typeface="Inter"/>
                        </a:rPr>
                        <a:t>What does Hatshepsut’s royal name, </a:t>
                      </a:r>
                      <a:r>
                        <a:rPr i="1" lang="en" sz="1150">
                          <a:solidFill>
                            <a:schemeClr val="dk1"/>
                          </a:solidFill>
                          <a:latin typeface="Inter"/>
                          <a:ea typeface="Inter"/>
                          <a:cs typeface="Inter"/>
                          <a:sym typeface="Inter"/>
                        </a:rPr>
                        <a:t>Maatkare</a:t>
                      </a:r>
                      <a:r>
                        <a:rPr lang="en" sz="1150">
                          <a:solidFill>
                            <a:schemeClr val="dk1"/>
                          </a:solidFill>
                          <a:latin typeface="Inter"/>
                          <a:ea typeface="Inter"/>
                          <a:cs typeface="Inter"/>
                          <a:sym typeface="Inter"/>
                        </a:rPr>
                        <a:t>, mean?</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accent1"/>
                          </a:solidFill>
                          <a:latin typeface="Inter"/>
                          <a:ea typeface="Inter"/>
                          <a:cs typeface="Inter"/>
                          <a:sym typeface="Inter"/>
                        </a:rPr>
                        <a:t>Truth is the soul of the sun god</a:t>
                      </a:r>
                      <a:endParaRPr b="1" sz="115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89" name="Google Shape;189;p31"/>
          <p:cNvSpPr txBox="1"/>
          <p:nvPr/>
        </p:nvSpPr>
        <p:spPr>
          <a:xfrm>
            <a:off x="1879650" y="579900"/>
            <a:ext cx="5439000" cy="918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100">
              <a:latin typeface="Inter"/>
              <a:ea typeface="Inter"/>
              <a:cs typeface="Inter"/>
              <a:sym typeface="Inter"/>
            </a:endParaRPr>
          </a:p>
        </p:txBody>
      </p:sp>
      <p:pic>
        <p:nvPicPr>
          <p:cNvPr id="190" name="Google Shape;190;p31" title="Context@2x transparent.png"/>
          <p:cNvPicPr preferRelativeResize="0"/>
          <p:nvPr/>
        </p:nvPicPr>
        <p:blipFill rotWithShape="1">
          <a:blip r:embed="rId4">
            <a:alphaModFix/>
          </a:blip>
          <a:srcRect b="0" l="0" r="0" t="0"/>
          <a:stretch/>
        </p:blipFill>
        <p:spPr>
          <a:xfrm>
            <a:off x="695925" y="579888"/>
            <a:ext cx="1183725" cy="11837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4" name="Shape 194"/>
        <p:cNvGrpSpPr/>
        <p:nvPr/>
      </p:nvGrpSpPr>
      <p:grpSpPr>
        <a:xfrm>
          <a:off x="0" y="0"/>
          <a:ext cx="0" cy="0"/>
          <a:chOff x="0" y="0"/>
          <a:chExt cx="0" cy="0"/>
        </a:xfrm>
      </p:grpSpPr>
      <p:sp>
        <p:nvSpPr>
          <p:cNvPr id="195" name="Google Shape;195;p3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History from Fragments Reflection</a:t>
            </a:r>
            <a:endParaRPr sz="2400">
              <a:solidFill>
                <a:schemeClr val="dk1"/>
              </a:solidFill>
              <a:latin typeface="Halant"/>
              <a:ea typeface="Halant"/>
              <a:cs typeface="Halant"/>
              <a:sym typeface="Halant"/>
            </a:endParaRPr>
          </a:p>
        </p:txBody>
      </p:sp>
      <p:pic>
        <p:nvPicPr>
          <p:cNvPr id="196" name="Google Shape;196;p3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7" name="Google Shape;197;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8" name="Google Shape;198;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9" name="Google Shape;199;p32"/>
          <p:cNvSpPr txBox="1"/>
          <p:nvPr/>
        </p:nvSpPr>
        <p:spPr>
          <a:xfrm>
            <a:off x="381550" y="692600"/>
            <a:ext cx="6942300" cy="2968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Reflect</a:t>
            </a:r>
            <a:r>
              <a:rPr lang="en" sz="1200">
                <a:latin typeface="Inter"/>
                <a:ea typeface="Inter"/>
                <a:cs typeface="Inter"/>
                <a:sym typeface="Inter"/>
              </a:rPr>
              <a:t> - What might you change in your poster of Queen Hatshepsut based on the Contextualization reading?</a:t>
            </a:r>
            <a:endParaRPr sz="1200">
              <a:latin typeface="Inter"/>
              <a:ea typeface="Inter"/>
              <a:cs typeface="Inter"/>
              <a:sym typeface="Inter"/>
            </a:endParaRPr>
          </a:p>
          <a:p>
            <a:pPr indent="0" lvl="0" marL="0" rtl="0" algn="l">
              <a:lnSpc>
                <a:spcPct val="100000"/>
              </a:lnSpc>
              <a:spcBef>
                <a:spcPts val="1200"/>
              </a:spcBef>
              <a:spcAft>
                <a:spcPts val="0"/>
              </a:spcAft>
              <a:buNone/>
            </a:pPr>
            <a:r>
              <a:rPr b="1" lang="en" sz="1200">
                <a:solidFill>
                  <a:schemeClr val="accent1"/>
                </a:solidFill>
                <a:latin typeface="Inter"/>
                <a:ea typeface="Inter"/>
                <a:cs typeface="Inter"/>
                <a:sym typeface="Inter"/>
              </a:rPr>
              <a:t>I might include more information about her major building projects and explain her royal name, </a:t>
            </a:r>
            <a:r>
              <a:rPr b="1" i="1" lang="en" sz="1200">
                <a:solidFill>
                  <a:schemeClr val="accent1"/>
                </a:solidFill>
                <a:latin typeface="Inter"/>
                <a:ea typeface="Inter"/>
                <a:cs typeface="Inter"/>
                <a:sym typeface="Inter"/>
              </a:rPr>
              <a:t>Maatkare</a:t>
            </a:r>
            <a:r>
              <a:rPr b="1" lang="en" sz="1200">
                <a:solidFill>
                  <a:schemeClr val="accent1"/>
                </a:solidFill>
                <a:latin typeface="Inter"/>
                <a:ea typeface="Inter"/>
                <a:cs typeface="Inter"/>
                <a:sym typeface="Inter"/>
              </a:rPr>
              <a:t>, to show how she tied her identity to the gods. I would also highlight how her stepson tried to erase her from history after her death.</a:t>
            </a:r>
            <a:endParaRPr b="1" sz="1200">
              <a:solidFill>
                <a:schemeClr val="accent1"/>
              </a:solidFill>
              <a:latin typeface="Inter"/>
              <a:ea typeface="Inter"/>
              <a:cs typeface="Inter"/>
              <a:sym typeface="Inter"/>
            </a:endParaRPr>
          </a:p>
          <a:p>
            <a:pPr indent="0" lvl="0" marL="0" rtl="0" algn="l">
              <a:spcBef>
                <a:spcPts val="1200"/>
              </a:spcBef>
              <a:spcAft>
                <a:spcPts val="0"/>
              </a:spcAft>
              <a:buNone/>
            </a:pPr>
            <a:r>
              <a:t/>
            </a:r>
            <a:endParaRPr sz="1200">
              <a:latin typeface="Inter"/>
              <a:ea typeface="Inter"/>
              <a:cs typeface="Inter"/>
              <a:sym typeface="Inter"/>
            </a:endParaRPr>
          </a:p>
        </p:txBody>
      </p:sp>
      <p:sp>
        <p:nvSpPr>
          <p:cNvPr id="200" name="Google Shape;200;p32"/>
          <p:cNvSpPr txBox="1"/>
          <p:nvPr/>
        </p:nvSpPr>
        <p:spPr>
          <a:xfrm>
            <a:off x="381550" y="3881475"/>
            <a:ext cx="3227700" cy="5153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Investigation - </a:t>
            </a:r>
            <a:r>
              <a:rPr lang="en" sz="1200">
                <a:latin typeface="Inter"/>
                <a:ea typeface="Inter"/>
                <a:cs typeface="Inter"/>
                <a:sym typeface="Inter"/>
              </a:rPr>
              <a:t> Based on the process of uncovering information about Queen Hatshepsut from fragments about her life, </a:t>
            </a:r>
            <a:r>
              <a:rPr i="1" lang="en" sz="1200">
                <a:latin typeface="Inter"/>
                <a:ea typeface="Inter"/>
                <a:cs typeface="Inter"/>
                <a:sym typeface="Inter"/>
              </a:rPr>
              <a:t>what role does </a:t>
            </a:r>
            <a:r>
              <a:rPr b="1" i="1" lang="en" sz="1200">
                <a:latin typeface="Inter"/>
                <a:ea typeface="Inter"/>
                <a:cs typeface="Inter"/>
                <a:sym typeface="Inter"/>
              </a:rPr>
              <a:t>investigation</a:t>
            </a:r>
            <a:r>
              <a:rPr i="1" lang="en" sz="1200">
                <a:latin typeface="Inter"/>
                <a:ea typeface="Inter"/>
                <a:cs typeface="Inter"/>
                <a:sym typeface="Inter"/>
              </a:rPr>
              <a:t> play in telling stories of the past?</a:t>
            </a:r>
            <a:endParaRPr i="1" sz="1200">
              <a:latin typeface="Inter"/>
              <a:ea typeface="Inter"/>
              <a:cs typeface="Inter"/>
              <a:sym typeface="Inter"/>
            </a:endParaRPr>
          </a:p>
          <a:p>
            <a:pPr indent="0" lvl="0" marL="0" rtl="0" algn="l">
              <a:lnSpc>
                <a:spcPct val="100000"/>
              </a:lnSpc>
              <a:spcBef>
                <a:spcPts val="1200"/>
              </a:spcBef>
              <a:spcAft>
                <a:spcPts val="0"/>
              </a:spcAft>
              <a:buNone/>
            </a:pPr>
            <a:r>
              <a:rPr b="1" lang="en" sz="1200">
                <a:solidFill>
                  <a:schemeClr val="accent1"/>
                </a:solidFill>
                <a:latin typeface="Inter"/>
                <a:ea typeface="Inter"/>
                <a:cs typeface="Inter"/>
                <a:sym typeface="Inter"/>
              </a:rPr>
              <a:t>Investigation helps us gather clues from limited evidence, like statues or inscriptions, to piece together what really happened. It allows historians to discover forgotten or hidden parts of the past.</a:t>
            </a:r>
            <a:endParaRPr b="1" sz="1200">
              <a:solidFill>
                <a:schemeClr val="accent1"/>
              </a:solidFill>
              <a:latin typeface="Inter"/>
              <a:ea typeface="Inter"/>
              <a:cs typeface="Inter"/>
              <a:sym typeface="Inter"/>
            </a:endParaRPr>
          </a:p>
          <a:p>
            <a:pPr indent="0" lvl="0" marL="0" rtl="0" algn="l">
              <a:spcBef>
                <a:spcPts val="1200"/>
              </a:spcBef>
              <a:spcAft>
                <a:spcPts val="0"/>
              </a:spcAft>
              <a:buNone/>
            </a:pPr>
            <a:r>
              <a:t/>
            </a:r>
            <a:endParaRPr sz="1200">
              <a:latin typeface="Inter"/>
              <a:ea typeface="Inter"/>
              <a:cs typeface="Inter"/>
              <a:sym typeface="Inter"/>
            </a:endParaRPr>
          </a:p>
        </p:txBody>
      </p:sp>
      <p:sp>
        <p:nvSpPr>
          <p:cNvPr id="201" name="Google Shape;201;p32"/>
          <p:cNvSpPr txBox="1"/>
          <p:nvPr/>
        </p:nvSpPr>
        <p:spPr>
          <a:xfrm>
            <a:off x="4096150" y="3881475"/>
            <a:ext cx="3227700" cy="5153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Interpretation - </a:t>
            </a:r>
            <a:r>
              <a:rPr lang="en" sz="1200">
                <a:solidFill>
                  <a:schemeClr val="dk1"/>
                </a:solidFill>
                <a:latin typeface="Inter"/>
                <a:ea typeface="Inter"/>
                <a:cs typeface="Inter"/>
                <a:sym typeface="Inter"/>
              </a:rPr>
              <a:t> Based on the process of uncovering information about Queen Hatshepsut from fragments about her life, </a:t>
            </a:r>
            <a:r>
              <a:rPr i="1" lang="en" sz="1200">
                <a:solidFill>
                  <a:schemeClr val="dk1"/>
                </a:solidFill>
                <a:latin typeface="Inter"/>
                <a:ea typeface="Inter"/>
                <a:cs typeface="Inter"/>
                <a:sym typeface="Inter"/>
              </a:rPr>
              <a:t>what role does </a:t>
            </a:r>
            <a:r>
              <a:rPr b="1" i="1" lang="en" sz="1200">
                <a:solidFill>
                  <a:schemeClr val="dk1"/>
                </a:solidFill>
                <a:latin typeface="Inter"/>
                <a:ea typeface="Inter"/>
                <a:cs typeface="Inter"/>
                <a:sym typeface="Inter"/>
              </a:rPr>
              <a:t>interpretation</a:t>
            </a:r>
            <a:r>
              <a:rPr i="1" lang="en" sz="1200">
                <a:solidFill>
                  <a:schemeClr val="dk1"/>
                </a:solidFill>
                <a:latin typeface="Inter"/>
                <a:ea typeface="Inter"/>
                <a:cs typeface="Inter"/>
                <a:sym typeface="Inter"/>
              </a:rPr>
              <a:t> play in telling stories of the past?</a:t>
            </a:r>
            <a:endParaRPr i="1" sz="1200">
              <a:solidFill>
                <a:schemeClr val="dk1"/>
              </a:solidFill>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rPr b="1" lang="en" sz="1200">
                <a:solidFill>
                  <a:schemeClr val="accent1"/>
                </a:solidFill>
                <a:latin typeface="Inter"/>
                <a:ea typeface="Inter"/>
                <a:cs typeface="Inter"/>
                <a:sym typeface="Inter"/>
              </a:rPr>
              <a:t>Interpretation helps us make sense of the evidence we find. It means understanding the meaning behind artifacts and deciding what they tell us about people’s beliefs, actions, and goals.</a:t>
            </a:r>
            <a:endParaRPr b="1" sz="1200">
              <a:solidFill>
                <a:schemeClr val="accent1"/>
              </a:solidFill>
              <a:latin typeface="Inter"/>
              <a:ea typeface="Inter"/>
              <a:cs typeface="Inter"/>
              <a:sym typeface="Inter"/>
            </a:endParaRPr>
          </a:p>
          <a:p>
            <a:pPr indent="0" lvl="0" marL="0" rtl="0" algn="l">
              <a:spcBef>
                <a:spcPts val="1200"/>
              </a:spcBef>
              <a:spcAft>
                <a:spcPts val="0"/>
              </a:spcAft>
              <a:buClr>
                <a:schemeClr val="dk1"/>
              </a:buClr>
              <a:buSzPts val="1100"/>
              <a:buFont typeface="Arial"/>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