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8A8DE74-2B11-4E80-B036-4FF9FC44E977}">
  <a:tblStyle styleId="{88A8DE74-2B11-4E80-B036-4FF9FC44E97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f8e7194d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f8e7194d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LFugR-0-AmQw1E7j8VnXZdVXKgXZ4mGbgTR1aPxKdZg/view" TargetMode="External"/><Relationship Id="rId11" Type="http://schemas.openxmlformats.org/officeDocument/2006/relationships/image" Target="../media/image2.png"/><Relationship Id="rId10" Type="http://schemas.openxmlformats.org/officeDocument/2006/relationships/hyperlink" Target="https://docs.google.com/presentation/d/1LFugR-0-AmQw1E7j8VnXZdVXKgXZ4mGbgTR1aPxKdZg/view" TargetMode="External"/><Relationship Id="rId9" Type="http://schemas.openxmlformats.org/officeDocument/2006/relationships/hyperlink" Target="https://docs.google.com/presentation/d/1aSV_iVXmaSuY_xL3LsK0GGuWmevVXgVBDLF9izzD7AE/view" TargetMode="External"/><Relationship Id="rId5" Type="http://schemas.openxmlformats.org/officeDocument/2006/relationships/hyperlink" Target="https://docs.google.com/presentation/d/1z0xQPNgzw4qiI9vwAkhu2fOAB2L5JdRJ0bZbl42Y0x0/view" TargetMode="External"/><Relationship Id="rId6" Type="http://schemas.openxmlformats.org/officeDocument/2006/relationships/hyperlink" Target="https://docs.google.com/presentation/d/1YAaU8fgcpT6v0UkQ1yrFIPwUuKF5NnzlrWkaZKX7t7A/view" TargetMode="External"/><Relationship Id="rId7" Type="http://schemas.openxmlformats.org/officeDocument/2006/relationships/hyperlink" Target="https://docs.google.com/presentation/d/1aKFlWC3q2ARHfChRTGUffdW-8Bb5DIsmlt56-07Rzd0/view" TargetMode="External"/><Relationship Id="rId8" Type="http://schemas.openxmlformats.org/officeDocument/2006/relationships/hyperlink" Target="https://docs.google.com/presentation/d/12j8zZlwQlkQexUR15wXW9RSXujSc-6KsSgzQIRdVDvU/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z0xQPNgzw4qiI9vwAkhu2fOAB2L5JdRJ0bZbl42Y0x0/view" TargetMode="External"/><Relationship Id="rId5" Type="http://schemas.openxmlformats.org/officeDocument/2006/relationships/hyperlink" Target="https://docs.google.com/presentation/d/1YAaU8fgcpT6v0UkQ1yrFIPwUuKF5NnzlrWkaZKX7t7A/view"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docs.google.com/presentation/d/1aKFlWC3q2ARHfChRTGUffdW-8Bb5DIsmlt56-07Rzd0/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{88A8DE74-2B11-4E80-B036-4FF9FC44E977}</a:tableStyleId>
              </a:tblPr>
              <a:tblGrid>
                <a:gridCol w="1268650"/>
                <a:gridCol w="3874925"/>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 History From Fragments</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can we know about the past when the evidence is incomplete?</a:t>
                      </a:r>
                      <a:endParaRPr sz="1200">
                        <a:solidFill>
                          <a:schemeClr val="dk1"/>
                        </a:solidFill>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2926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History From Fragments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History From Fragments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with a welcome to students, demonstrating the “Do First” routine. For teachers with a traditional 60-minute class period, use one option for each day. For teachers with a block schedule, choose one of the options. If teachers plan to alternate between options throughout the school year, both options should be tried out at some point during the first week as you focus on routines and expectations.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Give One, Get One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Welcome students into classroom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seating chart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routine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Find seat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(180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{88A8DE74-2B11-4E80-B036-4FF9FC44E977}</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History From Fragments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first days of school often include many components (technology procedures and access, textbook checkout, syllabus, etc.) Take some time on this first day for your students to get to know you and the expectations for your classroom. Then either on this day or the next day, begin to introduce the study of the past through “History From Fragments.”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4"/>
                        </a:rPr>
                        <a:t>History from Fragments Presentation,</a:t>
                      </a:r>
                      <a:r>
                        <a:rPr lang="en" sz="1200">
                          <a:solidFill>
                            <a:schemeClr val="dk1"/>
                          </a:solidFill>
                          <a:latin typeface="Inter"/>
                          <a:ea typeface="Inter"/>
                          <a:cs typeface="Inter"/>
                          <a:sym typeface="Inter"/>
                        </a:rPr>
                        <a:t> guide students through an explanation of how the past has been constructing. Introduce the task to students of constructing a narrative of Queen Hatshepsut based on just four sources. Students will take notes using the graphic organizer found on page 1 of the </a:t>
                      </a:r>
                      <a:r>
                        <a:rPr lang="en" sz="1200" u="sng">
                          <a:solidFill>
                            <a:schemeClr val="hlink"/>
                          </a:solidFill>
                          <a:latin typeface="Inter"/>
                          <a:ea typeface="Inter"/>
                          <a:cs typeface="Inter"/>
                          <a:sym typeface="Inter"/>
                          <a:hlinkClick r:id="rId5"/>
                        </a:rPr>
                        <a:t>History from Fragments Student Worksheet</a:t>
                      </a:r>
                      <a:r>
                        <a:rPr lang="en" sz="1200">
                          <a:solidFill>
                            <a:schemeClr val="dk1"/>
                          </a:solidFill>
                          <a:latin typeface="Inter"/>
                          <a:ea typeface="Inter"/>
                          <a:cs typeface="Inter"/>
                          <a:sym typeface="Inter"/>
                        </a:rPr>
                        <a:t>. It is recommended to take a collective and collaborative approach, providing opportunities for student discussion and participation. Throughout the year, students will be regularly </a:t>
                      </a:r>
                      <a:r>
                        <a:rPr lang="en" sz="1200">
                          <a:solidFill>
                            <a:schemeClr val="dk1"/>
                          </a:solidFill>
                          <a:latin typeface="Inter"/>
                          <a:ea typeface="Inter"/>
                          <a:cs typeface="Inter"/>
                          <a:sym typeface="Inter"/>
                        </a:rPr>
                        <a:t>engaging</a:t>
                      </a:r>
                      <a:r>
                        <a:rPr lang="en" sz="1200">
                          <a:solidFill>
                            <a:schemeClr val="dk1"/>
                          </a:solidFill>
                          <a:latin typeface="Inter"/>
                          <a:ea typeface="Inter"/>
                          <a:cs typeface="Inter"/>
                          <a:sym typeface="Inter"/>
                        </a:rPr>
                        <a:t> in a “Notice, Wonder, Think” approach to primary and secondary sources. This activity mirrors that strategy.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One consideration might be to emphasize “</a:t>
                      </a:r>
                      <a:r>
                        <a:rPr lang="en" sz="1200">
                          <a:solidFill>
                            <a:schemeClr val="dk1"/>
                          </a:solidFill>
                          <a:latin typeface="Inter"/>
                          <a:ea typeface="Inter"/>
                          <a:cs typeface="Inter"/>
                          <a:sym typeface="Inter"/>
                        </a:rPr>
                        <a:t>History From Fragments</a:t>
                      </a:r>
                      <a:r>
                        <a:rPr lang="en" sz="1200">
                          <a:solidFill>
                            <a:schemeClr val="dk1"/>
                          </a:solidFill>
                          <a:latin typeface="Inter"/>
                          <a:ea typeface="Inter"/>
                          <a:cs typeface="Inter"/>
                          <a:sym typeface="Inter"/>
                        </a:rPr>
                        <a:t>” on day 1 to set a tone of what the class will entail for the year, saving the syllabus and other procedures for day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necessary classroom policies, procedures, and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a:t>
                      </a:r>
                      <a:r>
                        <a:rPr lang="en" sz="1200">
                          <a:solidFill>
                            <a:schemeClr val="dk1"/>
                          </a:solidFill>
                          <a:latin typeface="Inter"/>
                          <a:ea typeface="Inter"/>
                          <a:cs typeface="Inter"/>
                          <a:sym typeface="Inter"/>
                        </a:rPr>
                        <a:t>History From Fragments</a:t>
                      </a:r>
                      <a:r>
                        <a:rPr lang="en" sz="1200">
                          <a:solidFill>
                            <a:schemeClr val="dk1"/>
                          </a:solidFill>
                          <a:latin typeface="Inter"/>
                          <a:ea typeface="Inter"/>
                          <a:cs typeface="Inter"/>
                          <a:sym typeface="Inter"/>
                        </a:rPr>
                        <a:t> task through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worksheet to take notes on fragments from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printing each source for this activity to have at student desks for easier student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Practice classroom policies, procedures, and expectations as noted by teacher</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Complete page 1 of student worksheet: notes on four sources in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(180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{88A8DE74-2B11-4E80-B036-4FF9FC44E977}</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History From Fragments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are to distill the notes they took on each source dealing with Queen Hatshepsut into a museum poster highlighting her life. Each poster will include “fast facts” about her, a narrative history of her life, a picture, a quote from one of the sources, and opportunities for further research.</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template for the History from Fragments poster, addressing both academic and behavioral expectations during this task</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Check for student understanding before releasing students to complete task</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during poster creation</a:t>
                      </a:r>
                      <a:endParaRPr sz="12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Inter"/>
                        <a:buNone/>
                      </a:pPr>
                      <a:r>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during museum poster directions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a poster that highlights the life of Queen Hatshepsut, using the template provided</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494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this point, students have engaged with the investigative nature explicitly, but will turn to history’s interpretive nature by reading a short contextualization piece on the life of Queen Hatshepsut. Students will answer text-based questions. Consider using a whole class approach to the reading and questions. Then, will reflect on the changes they would consider making to their poster in light of the new evidence. Using the reflection graphic organizer, students will consider both the investigative and interpretive nature of doing history. Consider facilitating this process by asking probing questions to elicit student thinking. Students do not need to do this completely on their own, given it is the first week of school.</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the “What is the Context?” reading on page 3 of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 answers of the text-based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the reflection graphic organizer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reflective process with probing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contextualization reading and text-based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Reflect on the lesson through the reflection graphic organizer, considering what might change in the poster in light of the evidence, as well as the broader implications of historical methods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(180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85" name="Google Shape;85;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6"/>
          <p:cNvGraphicFramePr/>
          <p:nvPr/>
        </p:nvGraphicFramePr>
        <p:xfrm>
          <a:off x="488388" y="620838"/>
          <a:ext cx="3000000" cy="3000000"/>
        </p:xfrm>
        <a:graphic>
          <a:graphicData uri="http://schemas.openxmlformats.org/drawingml/2006/table">
            <a:tbl>
              <a:tblPr>
                <a:noFill/>
                <a:tableStyleId>{88A8DE74-2B11-4E80-B036-4FF9FC44E977}</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History From Fragments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contains a final question that asks students to consider the broader implications of this activity in light of the discipline of history by considering a historian’s quote on the nature of history. Students will use a Think, Pair, Share approach to facilitate deeper </a:t>
                      </a:r>
                      <a:r>
                        <a:rPr lang="en" sz="1200">
                          <a:solidFill>
                            <a:schemeClr val="dk1"/>
                          </a:solidFill>
                          <a:latin typeface="Inter"/>
                          <a:ea typeface="Inter"/>
                          <a:cs typeface="Inter"/>
                          <a:sym typeface="Inter"/>
                        </a:rPr>
                        <a:t>conversations</a:t>
                      </a:r>
                      <a:r>
                        <a:rPr lang="en" sz="1200">
                          <a:solidFill>
                            <a:schemeClr val="dk1"/>
                          </a:solidFill>
                          <a:latin typeface="Inter"/>
                          <a:ea typeface="Inter"/>
                          <a:cs typeface="Inter"/>
                          <a:sym typeface="Inter"/>
                        </a:rPr>
                        <a:t> about the lesson.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instructions for student partners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Call on students to share thoughts for </a:t>
                      </a:r>
                      <a:r>
                        <a:rPr lang="en" sz="1200">
                          <a:latin typeface="Inter"/>
                          <a:ea typeface="Inter"/>
                          <a:cs typeface="Inter"/>
                          <a:sym typeface="Inter"/>
                        </a:rPr>
                        <a:t>both the Think Question and the Supporting Question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Find a partner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Exit Ticket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8" name="Google Shape;88;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(180 Minutes)</a:t>
            </a:r>
            <a:endParaRPr sz="1800">
              <a:solidFill>
                <a:schemeClr val="dk1"/>
              </a:solidFill>
              <a:latin typeface="Plus Jakarta Sans Medium"/>
              <a:ea typeface="Plus Jakarta Sans Medium"/>
              <a:cs typeface="Plus Jakarta Sans Medium"/>
              <a:sym typeface="Plus Jakarta Sans Medium"/>
            </a:endParaRPr>
          </a:p>
        </p:txBody>
      </p:sp>
      <p:pic>
        <p:nvPicPr>
          <p:cNvPr id="89" name="Google Shape;89;p16"/>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