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Lst>
  <p:sldSz cy="10287000" cx="18288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04C97EC-9356-4C03-8DB8-1882C8BDFA7D}">
  <a:tblStyle styleId="{004C97EC-9356-4C03-8DB8-1882C8BDFA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slide" Target="slides/slide7.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325901b6f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g33325901b6f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3325901b6f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33325901b6f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fbf2ceb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g35fbf2ceb8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155" name="Shape 155"/>
        <p:cNvGrpSpPr/>
        <p:nvPr/>
      </p:nvGrpSpPr>
      <p:grpSpPr>
        <a:xfrm>
          <a:off x="0" y="0"/>
          <a:ext cx="0" cy="0"/>
          <a:chOff x="0" y="0"/>
          <a:chExt cx="0" cy="0"/>
        </a:xfrm>
      </p:grpSpPr>
      <p:sp>
        <p:nvSpPr>
          <p:cNvPr id="156" name="Google Shape;156;p25"/>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7" name="Google Shape;157;p25"/>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8" name="Google Shape;158;p25"/>
          <p:cNvSpPr txBox="1"/>
          <p:nvPr>
            <p:ph type="title"/>
          </p:nvPr>
        </p:nvSpPr>
        <p:spPr>
          <a:xfrm>
            <a:off x="1547400" y="3612900"/>
            <a:ext cx="15193200" cy="3061200"/>
          </a:xfrm>
          <a:prstGeom prst="rect">
            <a:avLst/>
          </a:prstGeom>
        </p:spPr>
        <p:txBody>
          <a:bodyPr anchorCtr="0" anchor="ctr" bIns="45700" lIns="91425" spcFirstLastPara="1" rIns="91425"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59" name="Google Shape;159;p25"/>
          <p:cNvSpPr txBox="1"/>
          <p:nvPr>
            <p:ph idx="12" type="sldNum"/>
          </p:nvPr>
        </p:nvSpPr>
        <p:spPr>
          <a:xfrm>
            <a:off x="16944916" y="9326434"/>
            <a:ext cx="1097400" cy="787200"/>
          </a:xfrm>
          <a:prstGeom prst="rect">
            <a:avLst/>
          </a:prstGeom>
        </p:spPr>
        <p:txBody>
          <a:bodyPr anchorCtr="0" anchor="ctr" bIns="45700" lIns="91425" spcFirstLastPara="1" rIns="91425"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hyperlink" Target="http://www.youtube.com/watch?v=8a3MV9FvGtM" TargetMode="External"/><Relationship Id="rId5"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pSp>
        <p:nvGrpSpPr>
          <p:cNvPr id="164" name="Google Shape;164;p26"/>
          <p:cNvGrpSpPr/>
          <p:nvPr/>
        </p:nvGrpSpPr>
        <p:grpSpPr>
          <a:xfrm>
            <a:off x="-31071" y="-180826"/>
            <a:ext cx="4239337" cy="10467984"/>
            <a:chOff x="0" y="-241102"/>
            <a:chExt cx="5652450" cy="13957313"/>
          </a:xfrm>
        </p:grpSpPr>
        <p:grpSp>
          <p:nvGrpSpPr>
            <p:cNvPr id="165" name="Google Shape;165;p26"/>
            <p:cNvGrpSpPr/>
            <p:nvPr/>
          </p:nvGrpSpPr>
          <p:grpSpPr>
            <a:xfrm>
              <a:off x="2826056" y="-241102"/>
              <a:ext cx="2826394" cy="13957313"/>
              <a:chOff x="0" y="-47625"/>
              <a:chExt cx="558300" cy="2757000"/>
            </a:xfrm>
          </p:grpSpPr>
          <p:sp>
            <p:nvSpPr>
              <p:cNvPr id="166" name="Google Shape;16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7" name="Google Shape;167;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8" name="Google Shape;168;p26"/>
            <p:cNvGrpSpPr/>
            <p:nvPr/>
          </p:nvGrpSpPr>
          <p:grpSpPr>
            <a:xfrm>
              <a:off x="1413028" y="-241102"/>
              <a:ext cx="2826394" cy="13957313"/>
              <a:chOff x="0" y="-47625"/>
              <a:chExt cx="558300" cy="2757000"/>
            </a:xfrm>
          </p:grpSpPr>
          <p:sp>
            <p:nvSpPr>
              <p:cNvPr id="169" name="Google Shape;169;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70" name="Google Shape;170;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1" name="Google Shape;171;p26"/>
            <p:cNvGrpSpPr/>
            <p:nvPr/>
          </p:nvGrpSpPr>
          <p:grpSpPr>
            <a:xfrm>
              <a:off x="0" y="-241102"/>
              <a:ext cx="2826394" cy="13957313"/>
              <a:chOff x="0" y="-47625"/>
              <a:chExt cx="558300" cy="2757000"/>
            </a:xfrm>
          </p:grpSpPr>
          <p:sp>
            <p:nvSpPr>
              <p:cNvPr id="172" name="Google Shape;172;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73" name="Google Shape;173;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74" name="Google Shape;174;p26"/>
          <p:cNvSpPr txBox="1"/>
          <p:nvPr/>
        </p:nvSpPr>
        <p:spPr>
          <a:xfrm>
            <a:off x="4572000" y="3977200"/>
            <a:ext cx="132588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000">
                <a:solidFill>
                  <a:srgbClr val="231F20"/>
                </a:solidFill>
                <a:latin typeface="Halant"/>
                <a:ea typeface="Halant"/>
                <a:cs typeface="Halant"/>
                <a:sym typeface="Halant"/>
              </a:rPr>
              <a:t>EPISTEMOLOGY</a:t>
            </a:r>
            <a:endParaRPr sz="7500"/>
          </a:p>
        </p:txBody>
      </p:sp>
      <p:sp>
        <p:nvSpPr>
          <p:cNvPr id="175" name="Google Shape;175;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6" name="Google Shape;176;p26"/>
          <p:cNvSpPr txBox="1"/>
          <p:nvPr/>
        </p:nvSpPr>
        <p:spPr>
          <a:xfrm>
            <a:off x="4888802" y="5524696"/>
            <a:ext cx="12625200" cy="785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100" u="none" cap="none" strike="noStrike">
                <a:solidFill>
                  <a:srgbClr val="231F20"/>
                </a:solidFill>
                <a:latin typeface="Inter"/>
                <a:ea typeface="Inter"/>
                <a:cs typeface="Inter"/>
                <a:sym typeface="Inter"/>
              </a:rPr>
              <a:t>Unit </a:t>
            </a:r>
            <a:r>
              <a:rPr lang="en-US" sz="5100">
                <a:solidFill>
                  <a:srgbClr val="231F20"/>
                </a:solidFill>
                <a:latin typeface="Inter"/>
                <a:ea typeface="Inter"/>
                <a:cs typeface="Inter"/>
                <a:sym typeface="Inter"/>
              </a:rPr>
              <a:t>1: Thinking Like a Historian</a:t>
            </a:r>
            <a:endParaRPr sz="5100">
              <a:solidFill>
                <a:srgbClr val="231F20"/>
              </a:solidFill>
              <a:latin typeface="Inter"/>
              <a:ea typeface="Inter"/>
              <a:cs typeface="Inter"/>
              <a:sym typeface="Inter"/>
            </a:endParaRPr>
          </a:p>
        </p:txBody>
      </p:sp>
      <p:sp>
        <p:nvSpPr>
          <p:cNvPr id="177" name="Google Shape;177;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8" name="Google Shape;178;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9" name="Google Shape;179;p26"/>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80" name="Google Shape;180;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7"/>
          <p:cNvSpPr txBox="1"/>
          <p:nvPr/>
        </p:nvSpPr>
        <p:spPr>
          <a:xfrm>
            <a:off x="1669275" y="3666363"/>
            <a:ext cx="149493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do we know what we know about the past?</a:t>
            </a:r>
            <a:endParaRPr i="1" sz="5000">
              <a:solidFill>
                <a:srgbClr val="231F20"/>
              </a:solidFill>
              <a:latin typeface="Inter"/>
              <a:ea typeface="Inter"/>
              <a:cs typeface="Inter"/>
              <a:sym typeface="Inter"/>
            </a:endParaRPr>
          </a:p>
        </p:txBody>
      </p:sp>
      <p:sp>
        <p:nvSpPr>
          <p:cNvPr id="186" name="Google Shape;186;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7" name="Google Shape;187;p27"/>
          <p:cNvGrpSpPr/>
          <p:nvPr/>
        </p:nvGrpSpPr>
        <p:grpSpPr>
          <a:xfrm>
            <a:off x="-254016" y="9230009"/>
            <a:ext cx="18796043" cy="937448"/>
            <a:chOff x="204" y="0"/>
            <a:chExt cx="25061391" cy="1249931"/>
          </a:xfrm>
        </p:grpSpPr>
        <p:grpSp>
          <p:nvGrpSpPr>
            <p:cNvPr id="188" name="Google Shape;188;p27"/>
            <p:cNvGrpSpPr/>
            <p:nvPr/>
          </p:nvGrpSpPr>
          <p:grpSpPr>
            <a:xfrm rot="5400000">
              <a:off x="12002369" y="-11663474"/>
              <a:ext cx="1249931" cy="24576878"/>
              <a:chOff x="0" y="-38100"/>
              <a:chExt cx="246900" cy="4854692"/>
            </a:xfrm>
          </p:grpSpPr>
          <p:sp>
            <p:nvSpPr>
              <p:cNvPr id="189" name="Google Shape;189;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0" name="Google Shape;190;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92" name="Google Shape;192;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3" name="Google Shape;193;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4" name="Google Shape;194;p27"/>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5" name="Google Shape;195;p27"/>
          <p:cNvGrpSpPr/>
          <p:nvPr/>
        </p:nvGrpSpPr>
        <p:grpSpPr>
          <a:xfrm>
            <a:off x="15859155" y="-98041"/>
            <a:ext cx="1562625" cy="1771271"/>
            <a:chOff x="0" y="-130721"/>
            <a:chExt cx="2083500" cy="2361695"/>
          </a:xfrm>
        </p:grpSpPr>
        <p:grpSp>
          <p:nvGrpSpPr>
            <p:cNvPr id="196" name="Google Shape;196;p27"/>
            <p:cNvGrpSpPr/>
            <p:nvPr/>
          </p:nvGrpSpPr>
          <p:grpSpPr>
            <a:xfrm>
              <a:off x="75599" y="-130721"/>
              <a:ext cx="1932614" cy="2361695"/>
              <a:chOff x="0" y="-47625"/>
              <a:chExt cx="704100" cy="860425"/>
            </a:xfrm>
          </p:grpSpPr>
          <p:sp>
            <p:nvSpPr>
              <p:cNvPr id="197" name="Google Shape;197;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9" name="Google Shape;199;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200" name="Google Shape;200;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8"/>
          <p:cNvPicPr preferRelativeResize="0"/>
          <p:nvPr/>
        </p:nvPicPr>
        <p:blipFill rotWithShape="1">
          <a:blip r:embed="rId3">
            <a:alphaModFix/>
          </a:blip>
          <a:srcRect b="0" l="17478" r="0" t="0"/>
          <a:stretch/>
        </p:blipFill>
        <p:spPr>
          <a:xfrm>
            <a:off x="8797950" y="1697038"/>
            <a:ext cx="7603095" cy="6909823"/>
          </a:xfrm>
          <a:prstGeom prst="rect">
            <a:avLst/>
          </a:prstGeom>
          <a:noFill/>
          <a:ln>
            <a:noFill/>
          </a:ln>
        </p:spPr>
      </p:pic>
      <p:sp>
        <p:nvSpPr>
          <p:cNvPr id="206" name="Google Shape;206;p2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207" name="Google Shape;207;p28"/>
          <p:cNvGrpSpPr/>
          <p:nvPr/>
        </p:nvGrpSpPr>
        <p:grpSpPr>
          <a:xfrm>
            <a:off x="-254016" y="9230009"/>
            <a:ext cx="18796043" cy="937448"/>
            <a:chOff x="204" y="0"/>
            <a:chExt cx="25061391" cy="1249931"/>
          </a:xfrm>
        </p:grpSpPr>
        <p:grpSp>
          <p:nvGrpSpPr>
            <p:cNvPr id="208" name="Google Shape;208;p28"/>
            <p:cNvGrpSpPr/>
            <p:nvPr/>
          </p:nvGrpSpPr>
          <p:grpSpPr>
            <a:xfrm rot="5400000">
              <a:off x="12002369" y="-11663474"/>
              <a:ext cx="1249931" cy="24576878"/>
              <a:chOff x="0" y="-38100"/>
              <a:chExt cx="246900" cy="4854692"/>
            </a:xfrm>
          </p:grpSpPr>
          <p:sp>
            <p:nvSpPr>
              <p:cNvPr id="209" name="Google Shape;209;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0" name="Google Shape;210;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2" name="Google Shape;212;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3" name="Google Shape;213;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4" name="Google Shape;214;p28"/>
          <p:cNvSpPr txBox="1"/>
          <p:nvPr/>
        </p:nvSpPr>
        <p:spPr>
          <a:xfrm>
            <a:off x="698325" y="1919600"/>
            <a:ext cx="7315200" cy="6464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00">
                <a:solidFill>
                  <a:srgbClr val="231F20"/>
                </a:solidFill>
                <a:latin typeface="Halant"/>
                <a:ea typeface="Halant"/>
                <a:cs typeface="Halant"/>
                <a:sym typeface="Halant"/>
              </a:rPr>
              <a:t>The best historians are measured by their ability to ask good questions. </a:t>
            </a:r>
            <a:endParaRPr sz="7000"/>
          </a:p>
        </p:txBody>
      </p:sp>
      <p:grpSp>
        <p:nvGrpSpPr>
          <p:cNvPr id="215" name="Google Shape;215;p28"/>
          <p:cNvGrpSpPr/>
          <p:nvPr/>
        </p:nvGrpSpPr>
        <p:grpSpPr>
          <a:xfrm>
            <a:off x="15859155" y="-98041"/>
            <a:ext cx="1562625" cy="1771271"/>
            <a:chOff x="0" y="-130721"/>
            <a:chExt cx="2083500" cy="2361695"/>
          </a:xfrm>
        </p:grpSpPr>
        <p:grpSp>
          <p:nvGrpSpPr>
            <p:cNvPr id="216" name="Google Shape;216;p28"/>
            <p:cNvGrpSpPr/>
            <p:nvPr/>
          </p:nvGrpSpPr>
          <p:grpSpPr>
            <a:xfrm>
              <a:off x="75599" y="-130721"/>
              <a:ext cx="1932614" cy="2361695"/>
              <a:chOff x="0" y="-47625"/>
              <a:chExt cx="704100" cy="860425"/>
            </a:xfrm>
          </p:grpSpPr>
          <p:sp>
            <p:nvSpPr>
              <p:cNvPr id="217" name="Google Shape;217;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9" name="Google Shape;219;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20" name="Google Shape;220;p2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9"/>
          <p:cNvSpPr txBox="1"/>
          <p:nvPr/>
        </p:nvSpPr>
        <p:spPr>
          <a:xfrm>
            <a:off x="685800" y="4191375"/>
            <a:ext cx="16459200" cy="3342300"/>
          </a:xfrm>
          <a:prstGeom prst="rect">
            <a:avLst/>
          </a:prstGeom>
          <a:noFill/>
          <a:ln>
            <a:noFill/>
          </a:ln>
        </p:spPr>
        <p:txBody>
          <a:bodyPr anchorCtr="0" anchor="t" bIns="0" lIns="0" spcFirstLastPara="1" rIns="0" wrap="square" tIns="0">
            <a:spAutoFit/>
          </a:bodyPr>
          <a:lstStyle/>
          <a:p>
            <a:pPr indent="-455930" lvl="0" marL="457200" marR="0" rtl="0" algn="l">
              <a:lnSpc>
                <a:spcPct val="115000"/>
              </a:lnSpc>
              <a:spcBef>
                <a:spcPts val="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This model for asking questions was developed by Norman Webb in 1997.</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It was primarily developed for teachers to think about their students’ learning, but is also a great model for asking your own questions.</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1000"/>
              </a:spcAft>
              <a:buClr>
                <a:srgbClr val="231F20"/>
              </a:buClr>
              <a:buSzPts val="3580"/>
              <a:buFont typeface="Inter"/>
              <a:buAutoNum type="arabicPeriod"/>
            </a:pPr>
            <a:r>
              <a:rPr lang="en-US" sz="3580">
                <a:solidFill>
                  <a:srgbClr val="231F20"/>
                </a:solidFill>
                <a:latin typeface="Inter"/>
                <a:ea typeface="Inter"/>
                <a:cs typeface="Inter"/>
                <a:sym typeface="Inter"/>
              </a:rPr>
              <a:t> Simply put, </a:t>
            </a:r>
            <a:r>
              <a:rPr b="1" lang="en-US" sz="3580">
                <a:solidFill>
                  <a:srgbClr val="231F20"/>
                </a:solidFill>
                <a:latin typeface="Inter"/>
                <a:ea typeface="Inter"/>
                <a:cs typeface="Inter"/>
                <a:sym typeface="Inter"/>
              </a:rPr>
              <a:t>the DOK model has four levels that describe different depths of student engagement required to complete a task.</a:t>
            </a:r>
            <a:endParaRPr b="1" sz="3580">
              <a:solidFill>
                <a:srgbClr val="231F20"/>
              </a:solidFill>
              <a:latin typeface="Inter"/>
              <a:ea typeface="Inter"/>
              <a:cs typeface="Inter"/>
              <a:sym typeface="Inter"/>
            </a:endParaRPr>
          </a:p>
        </p:txBody>
      </p:sp>
      <p:sp>
        <p:nvSpPr>
          <p:cNvPr id="226" name="Google Shape;226;p2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7" name="Google Shape;227;p29"/>
          <p:cNvGrpSpPr/>
          <p:nvPr/>
        </p:nvGrpSpPr>
        <p:grpSpPr>
          <a:xfrm>
            <a:off x="-254016" y="9230009"/>
            <a:ext cx="18796033" cy="937061"/>
            <a:chOff x="204" y="0"/>
            <a:chExt cx="25061377" cy="1249415"/>
          </a:xfrm>
        </p:grpSpPr>
        <p:grpSp>
          <p:nvGrpSpPr>
            <p:cNvPr id="228" name="Google Shape;228;p29"/>
            <p:cNvGrpSpPr/>
            <p:nvPr/>
          </p:nvGrpSpPr>
          <p:grpSpPr>
            <a:xfrm rot="5400000">
              <a:off x="12002626" y="-11663734"/>
              <a:ext cx="1249415" cy="24576881"/>
              <a:chOff x="0" y="-38100"/>
              <a:chExt cx="246798" cy="4854693"/>
            </a:xfrm>
          </p:grpSpPr>
          <p:sp>
            <p:nvSpPr>
              <p:cNvPr id="229" name="Google Shape;22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0" name="Google Shape;230;p29"/>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1" name="Google Shape;231;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2" name="Google Shape;232;p29"/>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33" name="Google Shape;233;p29"/>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234" name="Google Shape;234;p29"/>
          <p:cNvGrpSpPr/>
          <p:nvPr/>
        </p:nvGrpSpPr>
        <p:grpSpPr>
          <a:xfrm>
            <a:off x="15859155" y="-98041"/>
            <a:ext cx="1562626" cy="1771266"/>
            <a:chOff x="0" y="-130721"/>
            <a:chExt cx="2083500" cy="2361688"/>
          </a:xfrm>
        </p:grpSpPr>
        <p:grpSp>
          <p:nvGrpSpPr>
            <p:cNvPr id="235" name="Google Shape;235;p29"/>
            <p:cNvGrpSpPr/>
            <p:nvPr/>
          </p:nvGrpSpPr>
          <p:grpSpPr>
            <a:xfrm>
              <a:off x="75599" y="-130721"/>
              <a:ext cx="1932284" cy="2361688"/>
              <a:chOff x="0" y="-47625"/>
              <a:chExt cx="703982" cy="860425"/>
            </a:xfrm>
          </p:grpSpPr>
          <p:sp>
            <p:nvSpPr>
              <p:cNvPr id="236" name="Google Shape;236;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9"/>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8" name="Google Shape;238;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239" name="Google Shape;239;p2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0" name="Google Shape;240;p29"/>
          <p:cNvSpPr txBox="1"/>
          <p:nvPr/>
        </p:nvSpPr>
        <p:spPr>
          <a:xfrm>
            <a:off x="2553980" y="876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DEPTH OF KNOWLEDGE (DOK) FRAMEWORK</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0"/>
          <p:cNvSpPr txBox="1"/>
          <p:nvPr/>
        </p:nvSpPr>
        <p:spPr>
          <a:xfrm>
            <a:off x="1028700" y="312175"/>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DOK LEVELS</a:t>
            </a:r>
            <a:endParaRPr/>
          </a:p>
        </p:txBody>
      </p:sp>
      <p:sp>
        <p:nvSpPr>
          <p:cNvPr id="246" name="Google Shape;246;p30"/>
          <p:cNvSpPr/>
          <p:nvPr/>
        </p:nvSpPr>
        <p:spPr>
          <a:xfrm>
            <a:off x="13417488" y="6644977"/>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7" name="Google Shape;247;p30"/>
          <p:cNvGrpSpPr/>
          <p:nvPr/>
        </p:nvGrpSpPr>
        <p:grpSpPr>
          <a:xfrm>
            <a:off x="15859155" y="-98041"/>
            <a:ext cx="1562625" cy="1771271"/>
            <a:chOff x="0" y="-130721"/>
            <a:chExt cx="2083500" cy="2361695"/>
          </a:xfrm>
        </p:grpSpPr>
        <p:grpSp>
          <p:nvGrpSpPr>
            <p:cNvPr id="248" name="Google Shape;248;p30"/>
            <p:cNvGrpSpPr/>
            <p:nvPr/>
          </p:nvGrpSpPr>
          <p:grpSpPr>
            <a:xfrm>
              <a:off x="75599" y="-130721"/>
              <a:ext cx="1932614" cy="2361695"/>
              <a:chOff x="0" y="-47625"/>
              <a:chExt cx="704100" cy="860425"/>
            </a:xfrm>
          </p:grpSpPr>
          <p:sp>
            <p:nvSpPr>
              <p:cNvPr id="249" name="Google Shape;249;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1" name="Google Shape;251;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252" name="Google Shape;252;p30"/>
          <p:cNvSpPr/>
          <p:nvPr/>
        </p:nvSpPr>
        <p:spPr>
          <a:xfrm>
            <a:off x="-3305012" y="-3980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53" name="Google Shape;253;p30"/>
          <p:cNvGrpSpPr/>
          <p:nvPr/>
        </p:nvGrpSpPr>
        <p:grpSpPr>
          <a:xfrm>
            <a:off x="-254016" y="9230009"/>
            <a:ext cx="18796043" cy="937448"/>
            <a:chOff x="204" y="0"/>
            <a:chExt cx="25061391" cy="1249931"/>
          </a:xfrm>
        </p:grpSpPr>
        <p:grpSp>
          <p:nvGrpSpPr>
            <p:cNvPr id="254" name="Google Shape;254;p30"/>
            <p:cNvGrpSpPr/>
            <p:nvPr/>
          </p:nvGrpSpPr>
          <p:grpSpPr>
            <a:xfrm rot="5400000">
              <a:off x="12002369" y="-11663474"/>
              <a:ext cx="1249931" cy="24576878"/>
              <a:chOff x="0" y="-38100"/>
              <a:chExt cx="246900" cy="4854692"/>
            </a:xfrm>
          </p:grpSpPr>
          <p:sp>
            <p:nvSpPr>
              <p:cNvPr id="255" name="Google Shape;25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6" name="Google Shape;256;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7" name="Google Shape;257;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8" name="Google Shape;258;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9" name="Google Shape;259;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60" name="Google Shape;260;p30"/>
          <p:cNvSpPr txBox="1"/>
          <p:nvPr/>
        </p:nvSpPr>
        <p:spPr>
          <a:xfrm>
            <a:off x="1028700" y="2003525"/>
            <a:ext cx="168573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2700">
                <a:solidFill>
                  <a:schemeClr val="dk1"/>
                </a:solidFill>
                <a:latin typeface="Inter"/>
                <a:ea typeface="Inter"/>
                <a:cs typeface="Inter"/>
                <a:sym typeface="Inter"/>
              </a:rPr>
              <a:t>Norman Webb’s Depth of Knowledge (DOK) Framework helps to categorize learning by level of rigor.</a:t>
            </a:r>
            <a:endParaRPr sz="2700">
              <a:solidFill>
                <a:schemeClr val="dk1"/>
              </a:solidFill>
              <a:latin typeface="Inter"/>
              <a:ea typeface="Inter"/>
              <a:cs typeface="Inter"/>
              <a:sym typeface="Inter"/>
            </a:endParaRPr>
          </a:p>
        </p:txBody>
      </p:sp>
      <p:graphicFrame>
        <p:nvGraphicFramePr>
          <p:cNvPr id="261" name="Google Shape;261;p30"/>
          <p:cNvGraphicFramePr/>
          <p:nvPr/>
        </p:nvGraphicFramePr>
        <p:xfrm>
          <a:off x="371725" y="2910675"/>
          <a:ext cx="3000000" cy="3000000"/>
        </p:xfrm>
        <a:graphic>
          <a:graphicData uri="http://schemas.openxmlformats.org/drawingml/2006/table">
            <a:tbl>
              <a:tblPr>
                <a:noFill/>
                <a:tableStyleId>{004C97EC-9356-4C03-8DB8-1882C8BDFA7D}</a:tableStyleId>
              </a:tblPr>
              <a:tblGrid>
                <a:gridCol w="8705925"/>
                <a:gridCol w="8705925"/>
              </a:tblGrid>
              <a:tr h="2483050">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Recall &amp; Reproduction: (Level 1)</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“who, what, where, when”</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Explicit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is found in the text (Can be pointed at)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basic recall knowledge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What year did the Berlin Wall fall?</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Skills &amp; Concepts: (Level 2)</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“why or how”</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Implicit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in the text, but not clear right away.</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using recall information to find a deeper connection</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Why was the Silk Road important to cultural and economic exchange?</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AF4B"/>
                    </a:solidFill>
                  </a:tcPr>
                </a:tc>
              </a:tr>
              <a:tr h="1501325">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Strategic Thinking : (Level 3)</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specific historical event or person.</a:t>
                      </a:r>
                      <a:endParaRPr sz="2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Requires reader to make a judgement or opinion about the 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Would Athenian democracy have been sustainable if women and enslaved people had been granted citizenship?</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Extended Thinking : (Level 4)</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big idea</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not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directly related to the text, but rather a BIG idea that the text speaks to</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Do revolutions always lead to progress?</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95C3D"/>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7" name="Google Shape;267;p31"/>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TRY!</a:t>
            </a:r>
            <a:endParaRPr/>
          </a:p>
        </p:txBody>
      </p:sp>
      <p:grpSp>
        <p:nvGrpSpPr>
          <p:cNvPr id="268" name="Google Shape;268;p31"/>
          <p:cNvGrpSpPr/>
          <p:nvPr/>
        </p:nvGrpSpPr>
        <p:grpSpPr>
          <a:xfrm>
            <a:off x="15859155" y="-98041"/>
            <a:ext cx="1562626" cy="1771266"/>
            <a:chOff x="0" y="-130721"/>
            <a:chExt cx="2083500" cy="2361688"/>
          </a:xfrm>
        </p:grpSpPr>
        <p:grpSp>
          <p:nvGrpSpPr>
            <p:cNvPr id="269" name="Google Shape;269;p31"/>
            <p:cNvGrpSpPr/>
            <p:nvPr/>
          </p:nvGrpSpPr>
          <p:grpSpPr>
            <a:xfrm>
              <a:off x="75599" y="-130721"/>
              <a:ext cx="1932284" cy="2361688"/>
              <a:chOff x="0" y="-47625"/>
              <a:chExt cx="703982" cy="860425"/>
            </a:xfrm>
          </p:grpSpPr>
          <p:sp>
            <p:nvSpPr>
              <p:cNvPr id="270" name="Google Shape;270;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1"/>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2" name="Google Shape;272;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73" name="Google Shape;273;p3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74" name="Google Shape;274;p31"/>
          <p:cNvSpPr txBox="1"/>
          <p:nvPr/>
        </p:nvSpPr>
        <p:spPr>
          <a:xfrm>
            <a:off x="1209675" y="2895975"/>
            <a:ext cx="7218900" cy="5233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400">
                <a:solidFill>
                  <a:srgbClr val="231F20"/>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3400"/>
          </a:p>
        </p:txBody>
      </p:sp>
      <p:grpSp>
        <p:nvGrpSpPr>
          <p:cNvPr id="275" name="Google Shape;275;p31"/>
          <p:cNvGrpSpPr/>
          <p:nvPr/>
        </p:nvGrpSpPr>
        <p:grpSpPr>
          <a:xfrm>
            <a:off x="-254016" y="9230009"/>
            <a:ext cx="18796033" cy="937061"/>
            <a:chOff x="204" y="0"/>
            <a:chExt cx="25061377" cy="1249415"/>
          </a:xfrm>
        </p:grpSpPr>
        <p:grpSp>
          <p:nvGrpSpPr>
            <p:cNvPr id="276" name="Google Shape;276;p31"/>
            <p:cNvGrpSpPr/>
            <p:nvPr/>
          </p:nvGrpSpPr>
          <p:grpSpPr>
            <a:xfrm rot="5400000">
              <a:off x="12002626" y="-11663734"/>
              <a:ext cx="1249415" cy="24576881"/>
              <a:chOff x="0" y="-38100"/>
              <a:chExt cx="246798" cy="4854693"/>
            </a:xfrm>
          </p:grpSpPr>
          <p:sp>
            <p:nvSpPr>
              <p:cNvPr id="277" name="Google Shape;277;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8" name="Google Shape;278;p31"/>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0" name="Google Shape;280;p31"/>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81" name="Google Shape;281;p31"/>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aphicFrame>
        <p:nvGraphicFramePr>
          <p:cNvPr id="282" name="Google Shape;282;p31"/>
          <p:cNvGraphicFramePr/>
          <p:nvPr/>
        </p:nvGraphicFramePr>
        <p:xfrm>
          <a:off x="9525000" y="3046700"/>
          <a:ext cx="3000000" cy="3000000"/>
        </p:xfrm>
        <a:graphic>
          <a:graphicData uri="http://schemas.openxmlformats.org/drawingml/2006/table">
            <a:tbl>
              <a:tblPr>
                <a:noFill/>
                <a:tableStyleId>{004C97EC-9356-4C03-8DB8-1882C8BDFA7D}</a:tableStyleId>
              </a:tblPr>
              <a:tblGrid>
                <a:gridCol w="3905250"/>
                <a:gridCol w="3905250"/>
              </a:tblGrid>
              <a:tr h="2750650">
                <a:tc>
                  <a:txBody>
                    <a:bodyPr/>
                    <a:lstStyle/>
                    <a:p>
                      <a:pPr indent="0" lvl="0" marL="0" rtl="0" algn="l">
                        <a:spcBef>
                          <a:spcPts val="0"/>
                        </a:spcBef>
                        <a:spcAft>
                          <a:spcPts val="0"/>
                        </a:spcAft>
                        <a:buNone/>
                      </a:pPr>
                      <a:r>
                        <a:t/>
                      </a:r>
                      <a:endParaRPr sz="1800" u="sng">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1</a:t>
                      </a:r>
                      <a:endParaRPr b="1"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Explicit to the Text</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2</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Implicit to the Text</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r h="2750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3</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related to the Text</a:t>
                      </a:r>
                      <a:endParaRPr sz="1800">
                        <a:latin typeface="Inter"/>
                        <a:ea typeface="Inter"/>
                        <a:cs typeface="Inter"/>
                        <a:sym typeface="Inter"/>
                      </a:endParaRPr>
                    </a:p>
                    <a:p>
                      <a:pPr indent="0" lvl="0" marL="0" rtl="0" algn="l">
                        <a:spcBef>
                          <a:spcPts val="0"/>
                        </a:spcBef>
                        <a:spcAft>
                          <a:spcPts val="0"/>
                        </a:spcAft>
                        <a:buNone/>
                      </a:pPr>
                      <a:r>
                        <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4</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not related to the text</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88" name="Google Shape;288;p32"/>
          <p:cNvGrpSpPr/>
          <p:nvPr/>
        </p:nvGrpSpPr>
        <p:grpSpPr>
          <a:xfrm>
            <a:off x="15859155" y="-98041"/>
            <a:ext cx="1562625" cy="1771271"/>
            <a:chOff x="0" y="-130721"/>
            <a:chExt cx="2083500" cy="2361695"/>
          </a:xfrm>
        </p:grpSpPr>
        <p:grpSp>
          <p:nvGrpSpPr>
            <p:cNvPr id="289" name="Google Shape;289;p32"/>
            <p:cNvGrpSpPr/>
            <p:nvPr/>
          </p:nvGrpSpPr>
          <p:grpSpPr>
            <a:xfrm>
              <a:off x="75599" y="-130721"/>
              <a:ext cx="1932614" cy="2361695"/>
              <a:chOff x="0" y="-47625"/>
              <a:chExt cx="704100" cy="860425"/>
            </a:xfrm>
          </p:grpSpPr>
          <p:sp>
            <p:nvSpPr>
              <p:cNvPr id="290" name="Google Shape;290;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2" name="Google Shape;292;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293" name="Google Shape;293;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4" name="Google Shape;294;p32"/>
          <p:cNvSpPr txBox="1"/>
          <p:nvPr/>
        </p:nvSpPr>
        <p:spPr>
          <a:xfrm>
            <a:off x="888450" y="4364925"/>
            <a:ext cx="4665000" cy="2093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400">
                <a:solidFill>
                  <a:srgbClr val="231F20"/>
                </a:solidFill>
                <a:latin typeface="Inter"/>
                <a:ea typeface="Inter"/>
                <a:cs typeface="Inter"/>
                <a:sym typeface="Inter"/>
              </a:rPr>
              <a:t>Follow along with the video transcript and answer the two questions that follow.</a:t>
            </a:r>
            <a:endParaRPr i="1" sz="3400"/>
          </a:p>
        </p:txBody>
      </p:sp>
      <p:grpSp>
        <p:nvGrpSpPr>
          <p:cNvPr id="295" name="Google Shape;295;p32"/>
          <p:cNvGrpSpPr/>
          <p:nvPr/>
        </p:nvGrpSpPr>
        <p:grpSpPr>
          <a:xfrm>
            <a:off x="-254016" y="9230009"/>
            <a:ext cx="18796043" cy="937448"/>
            <a:chOff x="204" y="0"/>
            <a:chExt cx="25061391" cy="1249931"/>
          </a:xfrm>
        </p:grpSpPr>
        <p:grpSp>
          <p:nvGrpSpPr>
            <p:cNvPr id="296" name="Google Shape;296;p32"/>
            <p:cNvGrpSpPr/>
            <p:nvPr/>
          </p:nvGrpSpPr>
          <p:grpSpPr>
            <a:xfrm rot="5400000">
              <a:off x="12002369" y="-11663474"/>
              <a:ext cx="1249931" cy="24576878"/>
              <a:chOff x="0" y="-38100"/>
              <a:chExt cx="246900" cy="4854692"/>
            </a:xfrm>
          </p:grpSpPr>
          <p:sp>
            <p:nvSpPr>
              <p:cNvPr id="297" name="Google Shape;297;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8" name="Google Shape;298;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9" name="Google Shape;299;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0" name="Google Shape;300;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01" name="Google Shape;301;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Audiobook read &amp; edited by Shubert&#10;&#10;Source: https://americanliterature.com/author/james-baldwin/short-story/the-blind-men-and-the-elephant&#10;&#10;Subscribe: youtube.com/ShubertReads&#10;Support on Patreon: https://patreon.com/Shubert&#10;&#10;#listenable #english #Indian #hindu #buddhist #parable #audiobook #booktube #relaxing #bedtimestories #subtitles #learnenglishthroughstory" id="302" name="Google Shape;302;p32" title="The Blind Men and the Elephant by James Baldwin">
            <a:hlinkClick r:id="rId4"/>
          </p:cNvPr>
          <p:cNvPicPr preferRelativeResize="0"/>
          <p:nvPr/>
        </p:nvPicPr>
        <p:blipFill>
          <a:blip r:embed="rId5">
            <a:alphaModFix/>
          </a:blip>
          <a:stretch>
            <a:fillRect/>
          </a:stretch>
        </p:blipFill>
        <p:spPr>
          <a:xfrm>
            <a:off x="6108358" y="2184600"/>
            <a:ext cx="11473866" cy="6454050"/>
          </a:xfrm>
          <a:prstGeom prst="rect">
            <a:avLst/>
          </a:prstGeom>
          <a:noFill/>
          <a:ln>
            <a:noFill/>
          </a:ln>
        </p:spPr>
      </p:pic>
      <p:sp>
        <p:nvSpPr>
          <p:cNvPr id="303" name="Google Shape;303;p32"/>
          <p:cNvSpPr txBox="1"/>
          <p:nvPr/>
        </p:nvSpPr>
        <p:spPr>
          <a:xfrm>
            <a:off x="328349" y="876300"/>
            <a:ext cx="15405600" cy="1262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199">
                <a:solidFill>
                  <a:srgbClr val="231F20"/>
                </a:solidFill>
                <a:latin typeface="Halant"/>
                <a:ea typeface="Halant"/>
                <a:cs typeface="Halant"/>
                <a:sym typeface="Halant"/>
              </a:rPr>
              <a:t>EPISTEMOLOGICAL HUMILITY</a:t>
            </a:r>
            <a:endParaRPr sz="11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1000"/>
                                        <p:tgtEl>
                                          <p:spTgt spid="3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