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2B9B10-5EE7-41FE-BB25-0B0DF1733AB6}">
  <a:tblStyle styleId="{C62B9B10-5EE7-41FE-BB25-0B0DF1733AB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cc325de4d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cc325de4d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6e124c65c6_0_1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6e124c65c6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5cc325de4d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5cc325de4d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e6dbb604a_0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e6dbb604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e6dbb604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e6dbb604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5e6dbb604a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5e6dbb604a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cc325de4d_0_2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cc325de4d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youtube.com/watch?v=LWGhe2uutI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0.png"/><Relationship Id="rId5" Type="http://schemas.openxmlformats.org/officeDocument/2006/relationships/hyperlink" Target="https://creativecommons.org/licenses/by/3.0/deed.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youtube.com/watch?v=LWGhe2uutI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Empathy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05" name="Google Shape;105;p25"/>
          <p:cNvGraphicFramePr/>
          <p:nvPr/>
        </p:nvGraphicFramePr>
        <p:xfrm>
          <a:off x="315750" y="1408150"/>
          <a:ext cx="3000000" cy="3000000"/>
        </p:xfrm>
        <a:graphic>
          <a:graphicData uri="http://schemas.openxmlformats.org/drawingml/2006/table">
            <a:tbl>
              <a:tblPr>
                <a:noFill/>
                <a:tableStyleId>{C62B9B10-5EE7-41FE-BB25-0B0DF1733AB6}</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a:t>
                      </a:r>
                      <a:r>
                        <a:rPr lang="en" sz="1100">
                          <a:latin typeface="Inter"/>
                          <a:ea typeface="Inter"/>
                          <a:cs typeface="Inter"/>
                          <a:sym typeface="Inter"/>
                        </a:rPr>
                        <a:t>historical</a:t>
                      </a:r>
                      <a:r>
                        <a:rPr lang="en" sz="1100">
                          <a:latin typeface="Inter"/>
                          <a:ea typeface="Inter"/>
                          <a:cs typeface="Inter"/>
                          <a:sym typeface="Inter"/>
                        </a:rPr>
                        <a:t>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427050" y="7600298"/>
            <a:ext cx="69183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ways that a scholar can practice historical empathy?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might practicing historical empathy </a:t>
            </a:r>
            <a:r>
              <a:rPr lang="en" sz="1100">
                <a:solidFill>
                  <a:schemeClr val="dk1"/>
                </a:solidFill>
                <a:latin typeface="Inter"/>
                <a:ea typeface="Inter"/>
                <a:cs typeface="Inter"/>
                <a:sym typeface="Inter"/>
              </a:rPr>
              <a:t>better</a:t>
            </a:r>
            <a:r>
              <a:rPr lang="en" sz="1100">
                <a:solidFill>
                  <a:schemeClr val="dk1"/>
                </a:solidFill>
                <a:latin typeface="Inter"/>
                <a:ea typeface="Inter"/>
                <a:cs typeface="Inter"/>
                <a:sym typeface="Inter"/>
              </a:rPr>
              <a:t> equip us in the present?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a:t>
            </a:r>
            <a:endParaRPr sz="1700">
              <a:solidFill>
                <a:schemeClr val="dk1"/>
              </a:solidFill>
              <a:latin typeface="Halant"/>
              <a:ea typeface="Halant"/>
              <a:cs typeface="Halant"/>
              <a:sym typeface="Halant"/>
            </a:endParaRPr>
          </a:p>
        </p:txBody>
      </p:sp>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6" name="Google Shape;116;p26"/>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rgbClr val="000000"/>
                </a:solidFill>
                <a:latin typeface="Plus Jakarta Sans"/>
                <a:ea typeface="Plus Jakarta Sans"/>
                <a:cs typeface="Plus Jakarta Sans"/>
                <a:sym typeface="Plus Jakarta Sans"/>
              </a:rPr>
              <a:t>Thinking </a:t>
            </a:r>
            <a:r>
              <a:rPr lang="en">
                <a:solidFill>
                  <a:srgbClr val="000000"/>
                </a:solidFill>
                <a:latin typeface="Plus Jakarta Sans"/>
                <a:ea typeface="Plus Jakarta Sans"/>
                <a:cs typeface="Plus Jakarta Sans"/>
                <a:sym typeface="Plus Jakarta Sans"/>
              </a:rPr>
              <a:t>historical</a:t>
            </a:r>
            <a:r>
              <a:rPr lang="en">
                <a:solidFill>
                  <a:srgbClr val="000000"/>
                </a:solidFill>
                <a:latin typeface="Plus Jakarta Sans"/>
                <a:ea typeface="Plus Jakarta Sans"/>
                <a:cs typeface="Plus Jakarta Sans"/>
                <a:sym typeface="Plus Jakarta Sans"/>
              </a:rPr>
              <a:t>ly</a:t>
            </a:r>
            <a:r>
              <a:rPr lang="en">
                <a:latin typeface="Plus Jakarta Sans"/>
                <a:ea typeface="Plus Jakarta Sans"/>
                <a:cs typeface="Plus Jakarta Sans"/>
                <a:sym typeface="Plus Jakarta Sans"/>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17" name="Google Shape;117;p26"/>
          <p:cNvGraphicFramePr/>
          <p:nvPr/>
        </p:nvGraphicFramePr>
        <p:xfrm>
          <a:off x="417600" y="7265138"/>
          <a:ext cx="3000000" cy="3000000"/>
        </p:xfrm>
        <a:graphic>
          <a:graphicData uri="http://schemas.openxmlformats.org/drawingml/2006/table">
            <a:tbl>
              <a:tblPr>
                <a:noFill/>
                <a:tableStyleId>{C62B9B10-5EE7-41FE-BB25-0B0DF1733AB6}</a:tableStyleId>
              </a:tblPr>
              <a:tblGrid>
                <a:gridCol w="3468600"/>
                <a:gridCol w="3468600"/>
              </a:tblGrid>
              <a:tr h="838625">
                <a:tc>
                  <a:txBody>
                    <a:bodyPr/>
                    <a:lstStyle/>
                    <a:p>
                      <a:pPr indent="0" lvl="0" marL="0" rtl="0" algn="l">
                        <a:spcBef>
                          <a:spcPts val="0"/>
                        </a:spcBef>
                        <a:spcAft>
                          <a:spcPts val="0"/>
                        </a:spcAft>
                        <a:buNone/>
                      </a:pPr>
                      <a:r>
                        <a:rPr lang="en" sz="11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you were studying the impact of the Fall of Rome, what are three potential sources that could best describe this historical moment? </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7800">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8" name="Google Shape;118;p26"/>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119" name="Google Shape;119;p26"/>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20" name="Google Shape;120;p26"/>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21" name="Google Shape;121;p26"/>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122" name="Google Shape;122;p26"/>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123" name="Google Shape;123;p26"/>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124" name="Google Shape;124;p26"/>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125" name="Google Shape;125;p26"/>
          <p:cNvCxnSpPr>
            <a:stCxn id="122" idx="2"/>
            <a:endCxn id="120"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26" name="Google Shape;126;p26"/>
          <p:cNvCxnSpPr>
            <a:stCxn id="122" idx="2"/>
            <a:endCxn id="124"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27" name="Google Shape;127;p26"/>
          <p:cNvCxnSpPr>
            <a:stCxn id="122" idx="2"/>
            <a:endCxn id="123"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128" name="Google Shape;128;p26"/>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129" name="Google Shape;129;p26"/>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7"/>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135" name="Google Shape;135;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Hammurabi’s Code</a:t>
            </a:r>
            <a:endParaRPr sz="2500">
              <a:solidFill>
                <a:schemeClr val="dk1"/>
              </a:solidFill>
              <a:latin typeface="Plus Jakarta Sans Medium"/>
              <a:ea typeface="Plus Jakarta Sans Medium"/>
              <a:cs typeface="Plus Jakarta Sans Medium"/>
              <a:sym typeface="Plus Jakarta Sans Medium"/>
            </a:endParaRPr>
          </a:p>
        </p:txBody>
      </p:sp>
      <p:pic>
        <p:nvPicPr>
          <p:cNvPr id="136" name="Google Shape;136;p2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37" name="Google Shape;137;p27"/>
          <p:cNvGraphicFramePr/>
          <p:nvPr/>
        </p:nvGraphicFramePr>
        <p:xfrm>
          <a:off x="469027" y="1826948"/>
          <a:ext cx="3000000" cy="3000000"/>
        </p:xfrm>
        <a:graphic>
          <a:graphicData uri="http://schemas.openxmlformats.org/drawingml/2006/table">
            <a:tbl>
              <a:tblPr>
                <a:noFill/>
                <a:tableStyleId>{C62B9B10-5EE7-41FE-BB25-0B0DF1733AB6}</a:tableStyleId>
              </a:tblPr>
              <a:tblGrid>
                <a:gridCol w="5163850"/>
                <a:gridCol w="1670475"/>
              </a:tblGrid>
              <a:tr h="900500">
                <a:tc gridSpan="2">
                  <a:txBody>
                    <a:bodyPr/>
                    <a:lstStyle/>
                    <a:p>
                      <a:pPr indent="0" lvl="0" marL="0" rtl="0" algn="l">
                        <a:spcBef>
                          <a:spcPts val="0"/>
                        </a:spcBef>
                        <a:spcAft>
                          <a:spcPts val="0"/>
                        </a:spcAft>
                        <a:buNone/>
                      </a:pPr>
                      <a:r>
                        <a:rPr lang="en" sz="1300">
                          <a:latin typeface="Halant"/>
                          <a:ea typeface="Halant"/>
                          <a:cs typeface="Halant"/>
                          <a:sym typeface="Halant"/>
                        </a:rPr>
                        <a:t>Source: The Code of Hammurabi, 1792–1750 BCE. </a:t>
                      </a:r>
                      <a:r>
                        <a:rPr lang="en" sz="1000">
                          <a:latin typeface="Halant"/>
                          <a:ea typeface="Halant"/>
                          <a:cs typeface="Halant"/>
                          <a:sym typeface="Halant"/>
                        </a:rPr>
                        <a:t>Translated by L.W. King, 1910.</a:t>
                      </a:r>
                      <a:endParaRPr sz="1000">
                        <a:latin typeface="Halant"/>
                        <a:ea typeface="Halant"/>
                        <a:cs typeface="Halant"/>
                        <a:sym typeface="Halant"/>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Hammurabi’s code were laws developed during the reign of Hammurabi in </a:t>
                      </a:r>
                      <a:r>
                        <a:rPr lang="en" sz="1000">
                          <a:latin typeface="Inter"/>
                          <a:ea typeface="Inter"/>
                          <a:cs typeface="Inter"/>
                          <a:sym typeface="Inter"/>
                        </a:rPr>
                        <a:t>Babylon</a:t>
                      </a:r>
                      <a:r>
                        <a:rPr lang="en" sz="1000">
                          <a:latin typeface="Inter"/>
                          <a:ea typeface="Inter"/>
                          <a:cs typeface="Inter"/>
                          <a:sym typeface="Inter"/>
                        </a:rPr>
                        <a:t>, in the region of ancient Mesopotamia.</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086675">
                <a:tc>
                  <a:txBody>
                    <a:bodyPr/>
                    <a:lstStyle/>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Hammurabi, the prince… who conquered the four quarters of the world, made great the name of Babylon… When Marduk sent me to rule over men, to give the protection of right to the land, I did right and righteousness… and brought about the well-being of the oppressed.</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6. If any one steal the property of a temple or of the court, he shall be put to death, and also the one who receives the stolen thing from him shall be put to death.</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6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22. If any one is committing a robbery and is caught, then he shall be put to death.</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6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196. If a man put out the eye of another man, his eye shall be put out.</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6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197. If he break another man's bone, his bone shall be broken.</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199. If he put out the eye of a man's slave, or break the bone of a man's slave, he shall pay one-half of its value.</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1522325">
                <a:tc gridSpan="2">
                  <a:txBody>
                    <a:bodyPr/>
                    <a:lstStyle/>
                    <a:p>
                      <a:pPr indent="0" lvl="0" marL="0" rtl="0" algn="l">
                        <a:spcBef>
                          <a:spcPts val="0"/>
                        </a:spcBef>
                        <a:spcAft>
                          <a:spcPts val="0"/>
                        </a:spcAft>
                        <a:buNone/>
                      </a:pPr>
                      <a:r>
                        <a:rPr lang="en" sz="1300">
                          <a:latin typeface="Inter"/>
                          <a:ea typeface="Inter"/>
                          <a:cs typeface="Inter"/>
                          <a:sym typeface="Inter"/>
                        </a:rPr>
                        <a:t>200. If a man knock out the teeth of his equal, his teeth shall be knocked out.</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The Epilogue</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LAWS of justice which Hammurabi, the wise king, established… Hammurabi, the protecting king am I… That the strong might not injure the weak, in order to protect the widows and orphans, … in order to bespeak justice in the land, to settle all disputes, and heal all injuries, set up these my precious words, written upon my memorial stone, before the image of me, as king of righteousness.</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alpha val="0"/>
                        </a:srgbClr>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pic>
        <p:nvPicPr>
          <p:cNvPr id="138" name="Google Shape;138;p27"/>
          <p:cNvPicPr preferRelativeResize="0"/>
          <p:nvPr/>
        </p:nvPicPr>
        <p:blipFill>
          <a:blip r:embed="rId4">
            <a:alphaModFix/>
          </a:blip>
          <a:stretch>
            <a:fillRect/>
          </a:stretch>
        </p:blipFill>
        <p:spPr>
          <a:xfrm>
            <a:off x="5735109" y="2847032"/>
            <a:ext cx="1546286" cy="2544914"/>
          </a:xfrm>
          <a:prstGeom prst="rect">
            <a:avLst/>
          </a:prstGeom>
          <a:noFill/>
          <a:ln>
            <a:noFill/>
          </a:ln>
        </p:spPr>
      </p:pic>
      <p:sp>
        <p:nvSpPr>
          <p:cNvPr id="139" name="Google Shape;139;p27"/>
          <p:cNvSpPr txBox="1"/>
          <p:nvPr/>
        </p:nvSpPr>
        <p:spPr>
          <a:xfrm>
            <a:off x="5735109" y="5478136"/>
            <a:ext cx="1568400" cy="872400"/>
          </a:xfrm>
          <a:prstGeom prst="rect">
            <a:avLst/>
          </a:prstGeom>
          <a:noFill/>
          <a:ln>
            <a:noFill/>
          </a:ln>
        </p:spPr>
        <p:txBody>
          <a:bodyPr anchorCtr="0" anchor="t" bIns="96675" lIns="96675" spcFirstLastPara="1" rIns="96675" wrap="square" tIns="96675">
            <a:spAutoFit/>
          </a:bodyPr>
          <a:lstStyle/>
          <a:p>
            <a:pPr indent="0" lvl="0" marL="0" rtl="0" algn="l">
              <a:spcBef>
                <a:spcPts val="0"/>
              </a:spcBef>
              <a:spcAft>
                <a:spcPts val="0"/>
              </a:spcAft>
              <a:buNone/>
            </a:pPr>
            <a:r>
              <a:rPr lang="en" sz="1100">
                <a:solidFill>
                  <a:schemeClr val="dk1"/>
                </a:solidFill>
                <a:highlight>
                  <a:srgbClr val="F8F9FA"/>
                </a:highlight>
                <a:latin typeface="Inter"/>
                <a:ea typeface="Inter"/>
                <a:cs typeface="Inter"/>
                <a:sym typeface="Inter"/>
              </a:rPr>
              <a:t>Stele of Hammurabi, 1793-1751 BCE.</a:t>
            </a:r>
            <a:endParaRPr sz="1100">
              <a:solidFill>
                <a:schemeClr val="dk1"/>
              </a:solidFill>
              <a:highlight>
                <a:srgbClr val="F8F9FA"/>
              </a:highlight>
              <a:latin typeface="Inter"/>
              <a:ea typeface="Inter"/>
              <a:cs typeface="Inter"/>
              <a:sym typeface="Inter"/>
            </a:endParaRPr>
          </a:p>
          <a:p>
            <a:pPr indent="0" lvl="0" marL="0" rtl="0" algn="l">
              <a:spcBef>
                <a:spcPts val="0"/>
              </a:spcBef>
              <a:spcAft>
                <a:spcPts val="0"/>
              </a:spcAft>
              <a:buNone/>
            </a:pPr>
            <a:r>
              <a:rPr lang="en" sz="1100">
                <a:solidFill>
                  <a:schemeClr val="dk1"/>
                </a:solidFill>
                <a:highlight>
                  <a:srgbClr val="F8F9FA"/>
                </a:highlight>
                <a:latin typeface="Inter"/>
                <a:ea typeface="Inter"/>
                <a:cs typeface="Inter"/>
                <a:sym typeface="Inter"/>
              </a:rPr>
              <a:t>© Mbzt, Wikimedia Commons. </a:t>
            </a:r>
            <a:r>
              <a:rPr lang="en" sz="800" u="sng">
                <a:solidFill>
                  <a:schemeClr val="dk1"/>
                </a:solidFill>
                <a:highlight>
                  <a:srgbClr val="F8F9FA"/>
                </a:highlight>
                <a:latin typeface="Inter"/>
                <a:ea typeface="Inter"/>
                <a:cs typeface="Inter"/>
                <a:sym typeface="Inter"/>
                <a:hlinkClick r:id="rId5">
                  <a:extLst>
                    <a:ext uri="{A12FA001-AC4F-418D-AE19-62706E023703}">
                      <ahyp:hlinkClr val="tx"/>
                    </a:ext>
                  </a:extLst>
                </a:hlinkClick>
              </a:rPr>
              <a:t>CC BY 3.0</a:t>
            </a:r>
            <a:endParaRPr sz="800">
              <a:solidFill>
                <a:schemeClr val="dk1"/>
              </a:solidFill>
              <a:highlight>
                <a:srgbClr val="F8F9FA"/>
              </a:highlight>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45" name="Google Shape;14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7" name="Google Shape;14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9" name="Google Shape;149;p2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50" name="Google Shape;150;p2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51" name="Google Shape;151;p2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52" name="Google Shape;152;p28"/>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53" name="Google Shape;153;p28"/>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Plus Jakarta Sans"/>
                <a:ea typeface="Plus Jakarta Sans"/>
                <a:cs typeface="Plus Jakarta Sans"/>
                <a:sym typeface="Plus Jakarta Sans"/>
              </a:rPr>
              <a:t>Hammurabi’s Code</a:t>
            </a:r>
            <a:endParaRPr sz="2500">
              <a:latin typeface="Courier New"/>
              <a:ea typeface="Courier New"/>
              <a:cs typeface="Courier New"/>
              <a:sym typeface="Courier New"/>
            </a:endParaRPr>
          </a:p>
        </p:txBody>
      </p:sp>
      <p:sp>
        <p:nvSpPr>
          <p:cNvPr id="154" name="Google Shape;154;p2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55" name="Google Shape;155;p2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56" name="Google Shape;156;p28"/>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57" name="Google Shape;157;p28"/>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58" name="Google Shape;158;p28"/>
          <p:cNvCxnSpPr>
            <a:stCxn id="153" idx="2"/>
            <a:endCxn id="149"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159" name="Google Shape;159;p28"/>
          <p:cNvCxnSpPr>
            <a:stCxn id="153" idx="2"/>
            <a:endCxn id="155"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160" name="Google Shape;160;p28"/>
          <p:cNvCxnSpPr>
            <a:stCxn id="153" idx="2"/>
            <a:endCxn id="154"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161" name="Google Shape;161;p28"/>
          <p:cNvPicPr preferRelativeResize="0"/>
          <p:nvPr/>
        </p:nvPicPr>
        <p:blipFill>
          <a:blip r:embed="rId5">
            <a:alphaModFix/>
          </a:blip>
          <a:stretch>
            <a:fillRect/>
          </a:stretch>
        </p:blipFill>
        <p:spPr>
          <a:xfrm>
            <a:off x="381550" y="1877425"/>
            <a:ext cx="811350" cy="8113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Empathy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67" name="Google Shape;167;p2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2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69" name="Google Shape;169;p2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0" name="Google Shape;170;p29"/>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71" name="Google Shape;171;p2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72" name="Google Shape;172;p29"/>
          <p:cNvGraphicFramePr/>
          <p:nvPr/>
        </p:nvGraphicFramePr>
        <p:xfrm>
          <a:off x="315750" y="1408150"/>
          <a:ext cx="3000000" cy="3000000"/>
        </p:xfrm>
        <a:graphic>
          <a:graphicData uri="http://schemas.openxmlformats.org/drawingml/2006/table">
            <a:tbl>
              <a:tblPr>
                <a:noFill/>
                <a:tableStyleId>{C62B9B10-5EE7-41FE-BB25-0B0DF1733AB6}</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historical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91425" marB="91425" marR="91425" marL="91425"/>
                </a:tc>
              </a:tr>
            </a:tbl>
          </a:graphicData>
        </a:graphic>
      </p:graphicFrame>
      <p:sp>
        <p:nvSpPr>
          <p:cNvPr id="173" name="Google Shape;173;p29"/>
          <p:cNvSpPr txBox="1"/>
          <p:nvPr/>
        </p:nvSpPr>
        <p:spPr>
          <a:xfrm>
            <a:off x="315750" y="7600300"/>
            <a:ext cx="7140900" cy="224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ways that a scholar can practice historical empathy?</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By seeking to understand the past on its own terms, considering the context and perspectives of the people who lived at that time. They should avoid presentism. Scholars should ask thoughtful questions l and use multiple sources to explore the complexity of historical events.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might practicing historical empathy better equip us in the present?</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Practicing historical empathy helps us become more understanding, thoughtful, and less judgmental in our interactions with others today. It teaches us to listen carefully, consider multiple perspectives, and avoid making quick judgments.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 (Exemplar)</a:t>
            </a:r>
            <a:endParaRPr sz="1700">
              <a:solidFill>
                <a:schemeClr val="dk1"/>
              </a:solidFill>
              <a:latin typeface="Halant"/>
              <a:ea typeface="Halant"/>
              <a:cs typeface="Halant"/>
              <a:sym typeface="Halant"/>
            </a:endParaRPr>
          </a:p>
        </p:txBody>
      </p:sp>
      <p:sp>
        <p:nvSpPr>
          <p:cNvPr id="179" name="Google Shape;17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3" name="Google Shape;183;p30"/>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rgbClr val="000000"/>
                </a:solidFill>
                <a:latin typeface="Plus Jakarta Sans"/>
                <a:ea typeface="Plus Jakarta Sans"/>
                <a:cs typeface="Plus Jakarta Sans"/>
                <a:sym typeface="Plus Jakarta Sans"/>
              </a:rPr>
              <a:t>Thinking </a:t>
            </a:r>
            <a:r>
              <a:rPr lang="en">
                <a:solidFill>
                  <a:srgbClr val="000000"/>
                </a:solidFill>
                <a:latin typeface="Plus Jakarta Sans"/>
                <a:ea typeface="Plus Jakarta Sans"/>
                <a:cs typeface="Plus Jakarta Sans"/>
                <a:sym typeface="Plus Jakarta Sans"/>
              </a:rPr>
              <a:t>historical</a:t>
            </a:r>
            <a:r>
              <a:rPr lang="en">
                <a:solidFill>
                  <a:srgbClr val="000000"/>
                </a:solidFill>
                <a:latin typeface="Plus Jakarta Sans"/>
                <a:ea typeface="Plus Jakarta Sans"/>
                <a:cs typeface="Plus Jakarta Sans"/>
                <a:sym typeface="Plus Jakarta Sans"/>
              </a:rPr>
              <a:t>ly</a:t>
            </a:r>
            <a:r>
              <a:rPr lang="en">
                <a:latin typeface="Plus Jakarta Sans"/>
                <a:ea typeface="Plus Jakarta Sans"/>
                <a:cs typeface="Plus Jakarta Sans"/>
                <a:sym typeface="Plus Jakarta Sans"/>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84" name="Google Shape;184;p30"/>
          <p:cNvGraphicFramePr/>
          <p:nvPr/>
        </p:nvGraphicFramePr>
        <p:xfrm>
          <a:off x="417600" y="7265138"/>
          <a:ext cx="3000000" cy="3000000"/>
        </p:xfrm>
        <a:graphic>
          <a:graphicData uri="http://schemas.openxmlformats.org/drawingml/2006/table">
            <a:tbl>
              <a:tblPr>
                <a:noFill/>
                <a:tableStyleId>{C62B9B10-5EE7-41FE-BB25-0B0DF1733AB6}</a:tableStyleId>
              </a:tblPr>
              <a:tblGrid>
                <a:gridCol w="3468600"/>
                <a:gridCol w="3468600"/>
              </a:tblGrid>
              <a:tr h="838625">
                <a:tc>
                  <a:txBody>
                    <a:bodyPr/>
                    <a:lstStyle/>
                    <a:p>
                      <a:pPr indent="0" lvl="0" marL="0" rtl="0" algn="l">
                        <a:spcBef>
                          <a:spcPts val="0"/>
                        </a:spcBef>
                        <a:spcAft>
                          <a:spcPts val="0"/>
                        </a:spcAft>
                        <a:buNone/>
                      </a:pPr>
                      <a:r>
                        <a:rPr lang="en" sz="11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you were studying the impact of the Fall of Rome, what are three potential sources that could best describe this historical moment? </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78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could ask them what in their background influenced their opinion. Then I would learn about what experiences they have had that have helped them form their opinion.</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r>
                        <a:rPr b="1" lang="en" sz="1000">
                          <a:solidFill>
                            <a:srgbClr val="E95C3D"/>
                          </a:solidFill>
                          <a:latin typeface="Inter"/>
                          <a:ea typeface="Inter"/>
                          <a:cs typeface="Inter"/>
                          <a:sym typeface="Inter"/>
                        </a:rPr>
                        <a:t>Newspapers from the time period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a:t>
                      </a:r>
                      <a:r>
                        <a:rPr b="1" lang="en" sz="1000">
                          <a:solidFill>
                            <a:srgbClr val="E95C3D"/>
                          </a:solidFill>
                          <a:latin typeface="Inter"/>
                          <a:ea typeface="Inter"/>
                          <a:cs typeface="Inter"/>
                          <a:sym typeface="Inter"/>
                        </a:rPr>
                        <a:t>A textbook</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r>
                        <a:rPr b="1" lang="en" sz="1000">
                          <a:solidFill>
                            <a:srgbClr val="E95C3D"/>
                          </a:solidFill>
                          <a:latin typeface="Inter"/>
                          <a:ea typeface="Inter"/>
                          <a:cs typeface="Inter"/>
                          <a:sym typeface="Inter"/>
                        </a:rPr>
                        <a:t>Letters between people who lived through the Revolution</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85" name="Google Shape;185;p30"/>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186" name="Google Shape;186;p30"/>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87" name="Google Shape;187;p30"/>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88" name="Google Shape;188;p30"/>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189" name="Google Shape;189;p30"/>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190" name="Google Shape;190;p30"/>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191" name="Google Shape;191;p30"/>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192" name="Google Shape;192;p30"/>
          <p:cNvCxnSpPr>
            <a:stCxn id="189" idx="2"/>
            <a:endCxn id="187"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93" name="Google Shape;193;p30"/>
          <p:cNvCxnSpPr>
            <a:stCxn id="189" idx="2"/>
            <a:endCxn id="191"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94" name="Google Shape;194;p30"/>
          <p:cNvCxnSpPr>
            <a:stCxn id="189" idx="2"/>
            <a:endCxn id="190"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195" name="Google Shape;195;p30"/>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196" name="Google Shape;196;p30"/>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202" name="Google Shape;202;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4" name="Google Shape;20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6" name="Google Shape;206;p31"/>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Babylon was growing into a large empire, and Hammurabi needed to maintain order and unify his people under one set of laws.</a:t>
            </a:r>
            <a:endParaRPr b="1" sz="1100">
              <a:solidFill>
                <a:srgbClr val="E95C3D"/>
              </a:solidFill>
              <a:latin typeface="Inter"/>
              <a:ea typeface="Inter"/>
              <a:cs typeface="Inter"/>
              <a:sym typeface="Inter"/>
            </a:endParaRPr>
          </a:p>
        </p:txBody>
      </p:sp>
      <p:sp>
        <p:nvSpPr>
          <p:cNvPr id="207" name="Google Shape;207;p31"/>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 assume laws should be fair and equal for all people. I also believe punishments should not be violent or based on someone’s social status.</a:t>
            </a:r>
            <a:endParaRPr sz="1200">
              <a:latin typeface="Inter"/>
              <a:ea typeface="Inter"/>
              <a:cs typeface="Inter"/>
              <a:sym typeface="Inter"/>
            </a:endParaRPr>
          </a:p>
        </p:txBody>
      </p:sp>
      <p:sp>
        <p:nvSpPr>
          <p:cNvPr id="208" name="Google Shape;208;p31"/>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09" name="Google Shape;209;p31"/>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10" name="Google Shape;210;p31"/>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600">
                <a:latin typeface="Plus Jakarta Sans"/>
                <a:ea typeface="Plus Jakarta Sans"/>
                <a:cs typeface="Plus Jakarta Sans"/>
                <a:sym typeface="Plus Jakarta Sans"/>
              </a:rPr>
              <a:t>Hammurabi’s Code</a:t>
            </a:r>
            <a:endParaRPr b="1" sz="1600">
              <a:latin typeface="Plus Jakarta Sans"/>
              <a:ea typeface="Plus Jakarta Sans"/>
              <a:cs typeface="Plus Jakarta Sans"/>
              <a:sym typeface="Plus Jakarta Sans"/>
            </a:endParaRPr>
          </a:p>
        </p:txBody>
      </p:sp>
      <p:sp>
        <p:nvSpPr>
          <p:cNvPr id="211" name="Google Shape;211;p31"/>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Archaeological records</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Writings from ancient scholars</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Interpretations from historians</a:t>
            </a:r>
            <a:endParaRPr b="1" sz="1100">
              <a:solidFill>
                <a:srgbClr val="E95C3D"/>
              </a:solidFill>
              <a:latin typeface="Inter"/>
              <a:ea typeface="Inter"/>
              <a:cs typeface="Inter"/>
              <a:sym typeface="Inter"/>
            </a:endParaRPr>
          </a:p>
        </p:txBody>
      </p:sp>
      <p:sp>
        <p:nvSpPr>
          <p:cNvPr id="212" name="Google Shape;212;p31"/>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ctr">
              <a:spcBef>
                <a:spcPts val="0"/>
              </a:spcBef>
              <a:spcAft>
                <a:spcPts val="0"/>
              </a:spcAft>
              <a:buNone/>
            </a:pPr>
            <a:r>
              <a:rPr b="1" lang="en" sz="1100">
                <a:solidFill>
                  <a:srgbClr val="E95C3D"/>
                </a:solidFill>
                <a:latin typeface="Inter"/>
                <a:ea typeface="Inter"/>
                <a:cs typeface="Inter"/>
                <a:sym typeface="Inter"/>
              </a:rPr>
              <a:t>Yes, some of the punishments seem harsh or unequal, especially those that treat slaves differently. But I also recognize they were trying to maintain order in a very different time.</a:t>
            </a:r>
            <a:endParaRPr b="1" sz="1100">
              <a:solidFill>
                <a:srgbClr val="E95C3D"/>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p:txBody>
      </p:sp>
      <p:sp>
        <p:nvSpPr>
          <p:cNvPr id="213" name="Google Shape;213;p31"/>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might say these laws are cruel and unfair and judge the people as barbaric without considering the historical context.</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214" name="Google Shape;214;p31"/>
          <p:cNvSpPr txBox="1"/>
          <p:nvPr/>
        </p:nvSpPr>
        <p:spPr>
          <a:xfrm>
            <a:off x="477200" y="8062925"/>
            <a:ext cx="6825900" cy="1012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a:t>
            </a:r>
            <a:r>
              <a:rPr b="1" lang="en" sz="1300" u="sng">
                <a:solidFill>
                  <a:srgbClr val="E95C3D"/>
                </a:solidFill>
                <a:latin typeface="Inter"/>
                <a:ea typeface="Inter"/>
                <a:cs typeface="Inter"/>
                <a:sym typeface="Inter"/>
              </a:rPr>
              <a:t>people in Babylon</a:t>
            </a:r>
            <a:r>
              <a:rPr lang="en" sz="1300">
                <a:latin typeface="Inter"/>
                <a:ea typeface="Inter"/>
                <a:cs typeface="Inter"/>
                <a:sym typeface="Inter"/>
              </a:rPr>
              <a:t> is by: </a:t>
            </a:r>
            <a:r>
              <a:rPr b="1" lang="en" sz="1300" u="sng">
                <a:solidFill>
                  <a:srgbClr val="E95C3D"/>
                </a:solidFill>
                <a:latin typeface="Inter"/>
                <a:ea typeface="Inter"/>
                <a:cs typeface="Inter"/>
                <a:sym typeface="Inter"/>
              </a:rPr>
              <a:t>understanding that they were trying to build a peaceful and orderly society in a time without modern government systems or human rights.</a:t>
            </a:r>
            <a:endParaRPr b="1" sz="1300" u="sng">
              <a:solidFill>
                <a:srgbClr val="E95C3D"/>
              </a:solidFill>
              <a:latin typeface="Inter"/>
              <a:ea typeface="Inter"/>
              <a:cs typeface="Inter"/>
              <a:sym typeface="Inter"/>
            </a:endParaRPr>
          </a:p>
        </p:txBody>
      </p:sp>
      <p:cxnSp>
        <p:nvCxnSpPr>
          <p:cNvPr id="215" name="Google Shape;215;p31"/>
          <p:cNvCxnSpPr>
            <a:stCxn id="210" idx="2"/>
            <a:endCxn id="206"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216" name="Google Shape;216;p31"/>
          <p:cNvCxnSpPr>
            <a:stCxn id="210" idx="2"/>
            <a:endCxn id="212"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217" name="Google Shape;217;p31"/>
          <p:cNvCxnSpPr>
            <a:stCxn id="210" idx="2"/>
            <a:endCxn id="211"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218" name="Google Shape;218;p31"/>
          <p:cNvPicPr preferRelativeResize="0"/>
          <p:nvPr/>
        </p:nvPicPr>
        <p:blipFill>
          <a:blip r:embed="rId5">
            <a:alphaModFix/>
          </a:blip>
          <a:stretch>
            <a:fillRect/>
          </a:stretch>
        </p:blipFill>
        <p:spPr>
          <a:xfrm>
            <a:off x="381550" y="1877425"/>
            <a:ext cx="811350" cy="8113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