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74E7C1C-B857-4E6D-9048-59C7758D7D2A}">
  <a:tblStyle styleId="{874E7C1C-B857-4E6D-9048-59C7758D7D2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cc325de4d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cc325de4d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6e124c65c6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6e124c65c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cc325de4d_0_2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cc325de4d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e6dbb604a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e6dbb604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5e6f360c38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5e6f360c38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2.png"/><Relationship Id="rId5" Type="http://schemas.openxmlformats.org/officeDocument/2006/relationships/hyperlink" Target="https://creativecommons.org/licenses/by/3.0/deed.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408150"/>
          <a:ext cx="3000000" cy="3000000"/>
        </p:xfrm>
        <a:graphic>
          <a:graphicData uri="http://schemas.openxmlformats.org/drawingml/2006/table">
            <a:tbl>
              <a:tblPr>
                <a:noFill/>
                <a:tableStyleId>{874E7C1C-B857-4E6D-9048-59C7758D7D2A}</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a:t>
                      </a:r>
                      <a:r>
                        <a:rPr lang="en" sz="1100">
                          <a:latin typeface="Inter"/>
                          <a:ea typeface="Inter"/>
                          <a:cs typeface="Inter"/>
                          <a:sym typeface="Inter"/>
                        </a:rPr>
                        <a:t>historical</a:t>
                      </a:r>
                      <a:r>
                        <a:rPr lang="en" sz="1100">
                          <a:latin typeface="Inter"/>
                          <a:ea typeface="Inter"/>
                          <a:cs typeface="Inter"/>
                          <a:sym typeface="Inter"/>
                        </a:rPr>
                        <a:t>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427050" y="76002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a:t>
            </a:r>
            <a:r>
              <a:rPr lang="en" sz="1100">
                <a:solidFill>
                  <a:schemeClr val="dk1"/>
                </a:solidFill>
                <a:latin typeface="Inter"/>
                <a:ea typeface="Inter"/>
                <a:cs typeface="Inter"/>
                <a:sym typeface="Inter"/>
              </a:rPr>
              <a:t>better</a:t>
            </a:r>
            <a:r>
              <a:rPr lang="en" sz="1100">
                <a:solidFill>
                  <a:schemeClr val="dk1"/>
                </a:solidFill>
                <a:latin typeface="Inter"/>
                <a:ea typeface="Inter"/>
                <a:cs typeface="Inter"/>
                <a:sym typeface="Inter"/>
              </a:rPr>
              <a:t> equip us in the present?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a:t>
            </a:r>
            <a:endParaRPr sz="1700">
              <a:solidFill>
                <a:schemeClr val="dk1"/>
              </a:solidFill>
              <a:latin typeface="Halant"/>
              <a:ea typeface="Halant"/>
              <a:cs typeface="Halant"/>
              <a:sym typeface="Halant"/>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62" name="Google Shape;162;p38"/>
          <p:cNvGraphicFramePr/>
          <p:nvPr/>
        </p:nvGraphicFramePr>
        <p:xfrm>
          <a:off x="417600" y="7265138"/>
          <a:ext cx="3000000" cy="3000000"/>
        </p:xfrm>
        <a:graphic>
          <a:graphicData uri="http://schemas.openxmlformats.org/drawingml/2006/table">
            <a:tbl>
              <a:tblPr>
                <a:noFill/>
                <a:tableStyleId>{874E7C1C-B857-4E6D-9048-59C7758D7D2A}</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3" name="Google Shape;163;p38"/>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64" name="Google Shape;164;p38"/>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8"/>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66" name="Google Shape;166;p38"/>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67" name="Google Shape;167;p38"/>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68" name="Google Shape;168;p38"/>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69" name="Google Shape;169;p38"/>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70" name="Google Shape;170;p38"/>
          <p:cNvCxnSpPr>
            <a:stCxn id="167" idx="2"/>
            <a:endCxn id="165"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71" name="Google Shape;171;p38"/>
          <p:cNvCxnSpPr>
            <a:stCxn id="167" idx="2"/>
            <a:endCxn id="169"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72" name="Google Shape;172;p38"/>
          <p:cNvCxnSpPr>
            <a:stCxn id="167" idx="2"/>
            <a:endCxn id="168"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73" name="Google Shape;173;p38"/>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74" name="Google Shape;174;p38"/>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9"/>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80" name="Google Shape;180;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Hammurabi’s Code</a:t>
            </a:r>
            <a:endParaRPr sz="2500">
              <a:solidFill>
                <a:schemeClr val="dk1"/>
              </a:solidFill>
              <a:latin typeface="Plus Jakarta Sans Medium"/>
              <a:ea typeface="Plus Jakarta Sans Medium"/>
              <a:cs typeface="Plus Jakarta Sans Medium"/>
              <a:sym typeface="Plus Jakarta Sans Medium"/>
            </a:endParaRPr>
          </a:p>
        </p:txBody>
      </p:sp>
      <p:pic>
        <p:nvPicPr>
          <p:cNvPr id="181" name="Google Shape;181;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2" name="Google Shape;182;p39"/>
          <p:cNvGraphicFramePr/>
          <p:nvPr/>
        </p:nvGraphicFramePr>
        <p:xfrm>
          <a:off x="469027" y="1826948"/>
          <a:ext cx="3000000" cy="3000000"/>
        </p:xfrm>
        <a:graphic>
          <a:graphicData uri="http://schemas.openxmlformats.org/drawingml/2006/table">
            <a:tbl>
              <a:tblPr>
                <a:noFill/>
                <a:tableStyleId>{874E7C1C-B857-4E6D-9048-59C7758D7D2A}</a:tableStyleId>
              </a:tblPr>
              <a:tblGrid>
                <a:gridCol w="5163850"/>
                <a:gridCol w="1670475"/>
              </a:tblGrid>
              <a:tr h="900500">
                <a:tc gridSpan="2">
                  <a:txBody>
                    <a:bodyPr/>
                    <a:lstStyle/>
                    <a:p>
                      <a:pPr indent="0" lvl="0" marL="0" rtl="0" algn="l">
                        <a:spcBef>
                          <a:spcPts val="0"/>
                        </a:spcBef>
                        <a:spcAft>
                          <a:spcPts val="0"/>
                        </a:spcAft>
                        <a:buNone/>
                      </a:pPr>
                      <a:r>
                        <a:rPr lang="en" sz="1300">
                          <a:latin typeface="Halant"/>
                          <a:ea typeface="Halant"/>
                          <a:cs typeface="Halant"/>
                          <a:sym typeface="Halant"/>
                        </a:rPr>
                        <a:t>Source: The Code of Hammurabi, 1792–1750 BCE. </a:t>
                      </a:r>
                      <a:r>
                        <a:rPr lang="en" sz="1000">
                          <a:latin typeface="Halant"/>
                          <a:ea typeface="Halant"/>
                          <a:cs typeface="Halant"/>
                          <a:sym typeface="Halant"/>
                        </a:rPr>
                        <a:t>Translated by L.W. King, 1910.</a:t>
                      </a:r>
                      <a:endParaRPr sz="1000">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Hammurabi’s code were laws developed during the reign of Hammurabi in </a:t>
                      </a:r>
                      <a:r>
                        <a:rPr lang="en" sz="1000">
                          <a:latin typeface="Inter"/>
                          <a:ea typeface="Inter"/>
                          <a:cs typeface="Inter"/>
                          <a:sym typeface="Inter"/>
                        </a:rPr>
                        <a:t>Babylon</a:t>
                      </a:r>
                      <a:r>
                        <a:rPr lang="en" sz="1000">
                          <a:latin typeface="Inter"/>
                          <a:ea typeface="Inter"/>
                          <a:cs typeface="Inter"/>
                          <a:sym typeface="Inter"/>
                        </a:rPr>
                        <a:t>, in the region of ancient Mesopotamia.</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086675">
                <a:tc>
                  <a:txBody>
                    <a:bodyPr/>
                    <a:lstStyle/>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Hammurabi, the prince… who conquered the four quarters of the world, made great the name of Babylon… When Marduk sent me to rule over men, to give the protection of right to the land, I did right and righteousness… and brought about the well-being of the oppressed.</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6. If any one steal the property of a temple or of the court, he shall be put to death, and also the one who receives the stolen thing from him shall be put to death.</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22. If any one is committing a robbery and is caught, then he shall be put to death.</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196. If a man put out the eye of another man, his eye shall be put out.</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6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197. If he break another man's bone, his bone shall be broken.</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199. If he put out the eye of a man's slave, or break the bone of a man's slave, he shall pay one-half of its value.</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1522325">
                <a:tc gridSpan="2">
                  <a:txBody>
                    <a:bodyPr/>
                    <a:lstStyle/>
                    <a:p>
                      <a:pPr indent="0" lvl="0" marL="0" rtl="0" algn="l">
                        <a:spcBef>
                          <a:spcPts val="0"/>
                        </a:spcBef>
                        <a:spcAft>
                          <a:spcPts val="0"/>
                        </a:spcAft>
                        <a:buNone/>
                      </a:pPr>
                      <a:r>
                        <a:rPr lang="en" sz="1300">
                          <a:latin typeface="Inter"/>
                          <a:ea typeface="Inter"/>
                          <a:cs typeface="Inter"/>
                          <a:sym typeface="Inter"/>
                        </a:rPr>
                        <a:t>200. If a man knock out the teeth of his equal, his teeth shall be knocked out.</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Epilogue</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LAWS of justice which Hammurabi, the wise king, established… Hammurabi, the protecting king am I… That the strong might not injure the weak, in order to protect the widows and orphans, … in order to bespeak justice in the land, to settle all disputes, and heal all injuries, set up these my precious words, written upon my memorial stone, before the image of me, as king of righteousness.</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alpha val="0"/>
                        </a:srgbClr>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pic>
        <p:nvPicPr>
          <p:cNvPr id="183" name="Google Shape;183;p39"/>
          <p:cNvPicPr preferRelativeResize="0"/>
          <p:nvPr/>
        </p:nvPicPr>
        <p:blipFill>
          <a:blip r:embed="rId4">
            <a:alphaModFix/>
          </a:blip>
          <a:stretch>
            <a:fillRect/>
          </a:stretch>
        </p:blipFill>
        <p:spPr>
          <a:xfrm>
            <a:off x="5735109" y="2847032"/>
            <a:ext cx="1546286" cy="2544914"/>
          </a:xfrm>
          <a:prstGeom prst="rect">
            <a:avLst/>
          </a:prstGeom>
          <a:noFill/>
          <a:ln>
            <a:noFill/>
          </a:ln>
        </p:spPr>
      </p:pic>
      <p:sp>
        <p:nvSpPr>
          <p:cNvPr id="184" name="Google Shape;184;p39"/>
          <p:cNvSpPr txBox="1"/>
          <p:nvPr/>
        </p:nvSpPr>
        <p:spPr>
          <a:xfrm>
            <a:off x="5735109" y="5478136"/>
            <a:ext cx="1568400" cy="8724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Stele of Hammurabi, 1793-1751 BCE.</a:t>
            </a:r>
            <a:endParaRPr sz="1100">
              <a:solidFill>
                <a:schemeClr val="dk1"/>
              </a:solidFill>
              <a:highlight>
                <a:srgbClr val="F8F9FA"/>
              </a:highlight>
              <a:latin typeface="Inter"/>
              <a:ea typeface="Inter"/>
              <a:cs typeface="Inter"/>
              <a:sym typeface="Inter"/>
            </a:endParaRPr>
          </a:p>
          <a:p>
            <a:pPr indent="0" lvl="0" marL="0" rtl="0" algn="l">
              <a:spcBef>
                <a:spcPts val="0"/>
              </a:spcBef>
              <a:spcAft>
                <a:spcPts val="0"/>
              </a:spcAft>
              <a:buNone/>
            </a:pPr>
            <a:r>
              <a:rPr lang="en" sz="1100">
                <a:solidFill>
                  <a:schemeClr val="dk1"/>
                </a:solidFill>
                <a:highlight>
                  <a:srgbClr val="F8F9FA"/>
                </a:highlight>
                <a:latin typeface="Inter"/>
                <a:ea typeface="Inter"/>
                <a:cs typeface="Inter"/>
                <a:sym typeface="Inter"/>
              </a:rPr>
              <a:t>© Mbzt, Wikimedia Commons. </a:t>
            </a:r>
            <a:r>
              <a:rPr lang="en" sz="800" u="sng">
                <a:solidFill>
                  <a:schemeClr val="dk1"/>
                </a:solidFill>
                <a:highlight>
                  <a:srgbClr val="F8F9FA"/>
                </a:highlight>
                <a:latin typeface="Inter"/>
                <a:ea typeface="Inter"/>
                <a:cs typeface="Inter"/>
                <a:sym typeface="Inter"/>
                <a:hlinkClick r:id="rId5">
                  <a:extLst>
                    <a:ext uri="{A12FA001-AC4F-418D-AE19-62706E023703}">
                      <ahyp:hlinkClr val="tx"/>
                    </a:ext>
                  </a:extLst>
                </a:hlinkClick>
              </a:rPr>
              <a:t>CC BY 3.0</a:t>
            </a:r>
            <a:endParaRPr sz="800">
              <a:solidFill>
                <a:schemeClr val="dk1"/>
              </a:solidFill>
              <a:highlight>
                <a:srgbClr val="F8F9FA"/>
              </a:highlight>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90" name="Google Shape;190;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2" name="Google Shape;19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4" name="Google Shape;194;p40"/>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95" name="Google Shape;195;p40"/>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96" name="Google Shape;196;p40"/>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97" name="Google Shape;197;p40"/>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98" name="Google Shape;198;p40"/>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sz="1600">
                <a:solidFill>
                  <a:schemeClr val="dk1"/>
                </a:solidFill>
                <a:latin typeface="Plus Jakarta Sans"/>
                <a:ea typeface="Plus Jakarta Sans"/>
                <a:cs typeface="Plus Jakarta Sans"/>
                <a:sym typeface="Plus Jakarta Sans"/>
              </a:rPr>
              <a:t>Hammurabi’s Code</a:t>
            </a:r>
            <a:endParaRPr sz="2500">
              <a:latin typeface="Courier New"/>
              <a:ea typeface="Courier New"/>
              <a:cs typeface="Courier New"/>
              <a:sym typeface="Courier New"/>
            </a:endParaRPr>
          </a:p>
        </p:txBody>
      </p:sp>
      <p:sp>
        <p:nvSpPr>
          <p:cNvPr id="199" name="Google Shape;199;p40"/>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200" name="Google Shape;200;p40"/>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201" name="Google Shape;201;p40"/>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202" name="Google Shape;202;p40"/>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203" name="Google Shape;203;p40"/>
          <p:cNvCxnSpPr>
            <a:stCxn id="198" idx="2"/>
            <a:endCxn id="194"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04" name="Google Shape;204;p40"/>
          <p:cNvCxnSpPr>
            <a:stCxn id="198" idx="2"/>
            <a:endCxn id="200"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05" name="Google Shape;205;p40"/>
          <p:cNvCxnSpPr>
            <a:stCxn id="198" idx="2"/>
            <a:endCxn id="199"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06" name="Google Shape;206;p40"/>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pic>
        <p:nvPicPr>
          <p:cNvPr id="211" name="Google Shape;211;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2" name="Google Shape;212;p41"/>
          <p:cNvSpPr txBox="1"/>
          <p:nvPr/>
        </p:nvSpPr>
        <p:spPr>
          <a:xfrm>
            <a:off x="731000" y="1959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Why should historians understand the past on its own terms?</a:t>
            </a:r>
            <a:endParaRPr i="1" sz="1700">
              <a:solidFill>
                <a:schemeClr val="dk1"/>
              </a:solidFill>
              <a:latin typeface="Inter"/>
              <a:ea typeface="Inter"/>
              <a:cs typeface="Inter"/>
              <a:sym typeface="Inter"/>
            </a:endParaRPr>
          </a:p>
        </p:txBody>
      </p:sp>
      <p:sp>
        <p:nvSpPr>
          <p:cNvPr id="213" name="Google Shape;213;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4</a:t>
            </a:r>
            <a:endParaRPr sz="1500">
              <a:solidFill>
                <a:srgbClr val="000000"/>
              </a:solidFill>
              <a:latin typeface="Plus Jakarta Sans Medium"/>
              <a:ea typeface="Plus Jakarta Sans Medium"/>
              <a:cs typeface="Plus Jakarta Sans Medium"/>
              <a:sym typeface="Plus Jakarta Sans Medium"/>
            </a:endParaRPr>
          </a:p>
        </p:txBody>
      </p:sp>
      <p:pic>
        <p:nvPicPr>
          <p:cNvPr id="214" name="Google Shape;214;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5" name="Google Shape;21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7" name="Google Shape;217;p41"/>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18" name="Google Shape;218;p41"/>
          <p:cNvGraphicFramePr/>
          <p:nvPr/>
        </p:nvGraphicFramePr>
        <p:xfrm>
          <a:off x="330053" y="3172538"/>
          <a:ext cx="3000000" cy="3000000"/>
        </p:xfrm>
        <a:graphic>
          <a:graphicData uri="http://schemas.openxmlformats.org/drawingml/2006/table">
            <a:tbl>
              <a:tblPr>
                <a:noFill/>
                <a:tableStyleId>{874E7C1C-B857-4E6D-9048-59C7758D7D2A}</a:tableStyleId>
              </a:tblPr>
              <a:tblGrid>
                <a:gridCol w="7112400"/>
              </a:tblGrid>
              <a:tr h="758200">
                <a:tc>
                  <a:txBody>
                    <a:bodyPr/>
                    <a:lstStyle/>
                    <a:p>
                      <a:pPr indent="0" lvl="0" marL="0" rtl="0" algn="l">
                        <a:spcBef>
                          <a:spcPts val="0"/>
                        </a:spcBef>
                        <a:spcAft>
                          <a:spcPts val="0"/>
                        </a:spcAft>
                        <a:buClr>
                          <a:srgbClr val="000000"/>
                        </a:buClr>
                        <a:buSzPts val="1200"/>
                        <a:buFont typeface="Arial"/>
                        <a:buNone/>
                      </a:pPr>
                      <a:r>
                        <a:rPr lang="en" sz="1100">
                          <a:latin typeface="Halant"/>
                          <a:ea typeface="Halant"/>
                          <a:cs typeface="Halant"/>
                          <a:sym typeface="Halant"/>
                        </a:rPr>
                        <a:t>Source: Marc Bloch, </a:t>
                      </a:r>
                      <a:r>
                        <a:rPr i="1" lang="en" sz="1100">
                          <a:latin typeface="Halant"/>
                          <a:ea typeface="Halant"/>
                          <a:cs typeface="Halant"/>
                          <a:sym typeface="Halant"/>
                        </a:rPr>
                        <a:t>The Historian’s Craft</a:t>
                      </a:r>
                      <a:r>
                        <a:rPr lang="en" sz="1100">
                          <a:latin typeface="Halant"/>
                          <a:ea typeface="Halant"/>
                          <a:cs typeface="Halant"/>
                          <a:sym typeface="Halant"/>
                        </a:rPr>
                        <a:t>, 1953.</a:t>
                      </a:r>
                      <a:endParaRPr sz="11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1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900">
                          <a:latin typeface="Inter"/>
                          <a:ea typeface="Inter"/>
                          <a:cs typeface="Inter"/>
                          <a:sym typeface="Inter"/>
                        </a:rPr>
                        <a:t>Note: Marc Bloch was a Jewish French Historian who joined the resistance against Nazi Germany. He wrote this entire book in his prison cell after his capture, but was executed it was finished. The book was published posthumously (after his death).</a:t>
                      </a:r>
                      <a:endParaRPr sz="9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68520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There are two ways of being impartial: that of the scholar and that of the judge. They have a common root in their honest submission to the truth… However, there comes a moment when their paths divide. When the scholar has observed and explained, his task is finished. It yet remains for the judge to pass sentence…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Are we so sure of ourselves and of our age as to divide the company of our forefathers into the just and the damned? How absurd it is, by elevating the entirely relative criteria of one individual, one party, or one generation to the absolute…When the passions of the past blend with the prejudices of the present, human reality is reduced to a picture in black and white…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When all is said and done, a single word, “understanding,” is the beacon light of our studies. Let us not say that the true historian is a stranger to emotion: he has that, at all events. “Understanding,” in all honesty, is a word pregnant with difficulties, but also with hope. Moreover, it is a friendly word.…</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 judge expresses it as: “Who is right, and who is wrong?” The scholar is content to ask: “Why?” and he accepts the fact that the answer may not be simple.</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19" name="Google Shape;219;p41"/>
          <p:cNvSpPr txBox="1"/>
          <p:nvPr/>
        </p:nvSpPr>
        <p:spPr>
          <a:xfrm>
            <a:off x="330050" y="6914450"/>
            <a:ext cx="711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similarities and differences does Bloch acknowledge between scholar and judge?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000000"/>
              </a:buClr>
              <a:buSzPts val="1100"/>
              <a:buFont typeface="Inter"/>
              <a:buAutoNum type="arabicPeriod"/>
            </a:pPr>
            <a:r>
              <a:rPr lang="en" sz="1100">
                <a:solidFill>
                  <a:srgbClr val="000000"/>
                </a:solidFill>
                <a:latin typeface="Inter"/>
                <a:ea typeface="Inter"/>
                <a:cs typeface="Inter"/>
                <a:sym typeface="Inter"/>
              </a:rPr>
              <a:t>Why does Bloch caution against historian’s judging the past? According to him, what is the goal of the historian</a:t>
            </a:r>
            <a:r>
              <a:rPr lang="en" sz="1100">
                <a:latin typeface="Inter"/>
                <a:ea typeface="Inter"/>
                <a:cs typeface="Inter"/>
                <a:sym typeface="Inter"/>
              </a:rPr>
              <a:t>?</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000000"/>
              </a:buClr>
              <a:buSzPts val="1100"/>
              <a:buFont typeface="Inter"/>
              <a:buAutoNum type="arabicPeriod"/>
            </a:pPr>
            <a:r>
              <a:rPr lang="en" sz="1100">
                <a:solidFill>
                  <a:srgbClr val="000000"/>
                </a:solidFill>
                <a:latin typeface="Inter"/>
                <a:ea typeface="Inter"/>
                <a:cs typeface="Inter"/>
                <a:sym typeface="Inter"/>
              </a:rPr>
              <a:t>Based on this reading and the lesson, why does historical empathy matter?</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