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
      <p:font typeface="Plus Jakarta Sans Medium"/>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835A3E1-8B03-4041-88A6-EFCE05219E10}">
  <a:tblStyle styleId="{3835A3E1-8B03-4041-88A6-EFCE05219E1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22" Type="http://schemas.openxmlformats.org/officeDocument/2006/relationships/font" Target="fonts/PlusJakartaSans-italic.fntdata"/><Relationship Id="rId21" Type="http://schemas.openxmlformats.org/officeDocument/2006/relationships/font" Target="fonts/PlusJakartaSans-bold.fntdata"/><Relationship Id="rId24" Type="http://schemas.openxmlformats.org/officeDocument/2006/relationships/font" Target="fonts/PlusJakartaSansMedium-regular.fntdata"/><Relationship Id="rId23" Type="http://schemas.openxmlformats.org/officeDocument/2006/relationships/font" Target="fonts/PlusJakartaSans-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Medium-italic.fntdata"/><Relationship Id="rId25" Type="http://schemas.openxmlformats.org/officeDocument/2006/relationships/font" Target="fonts/PlusJakartaSansMedium-bold.fntdata"/><Relationship Id="rId27"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baec9c1b8_0_6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baec9c1b8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5ada89120d_0_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5ada89120d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5ada89120d_0_28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35ada89120d_0_2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35baec9c1b8_0_17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35baec9c1b8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5fc11280d0_0_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35fc11280d0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3.png"/><Relationship Id="rId5" Type="http://schemas.openxmlformats.org/officeDocument/2006/relationships/hyperlink" Target="https://www.youtube.com/watch?v=8a3MV9FvGt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Depth of Knowledge (DOK) Practice</a:t>
            </a:r>
            <a:endParaRPr sz="1900">
              <a:solidFill>
                <a:schemeClr val="dk1"/>
              </a:solidFill>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6" name="Google Shape;146;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37"/>
          <p:cNvSpPr txBox="1"/>
          <p:nvPr/>
        </p:nvSpPr>
        <p:spPr>
          <a:xfrm>
            <a:off x="473791" y="936226"/>
            <a:ext cx="6862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b="1" lang="en" sz="1400">
                <a:solidFill>
                  <a:schemeClr val="dk1"/>
                </a:solidFill>
                <a:latin typeface="Halant"/>
                <a:ea typeface="Halant"/>
                <a:cs typeface="Halant"/>
                <a:sym typeface="Halant"/>
              </a:rPr>
              <a:t>Depth of the Knowledge Reference</a:t>
            </a:r>
            <a:endParaRPr sz="1400">
              <a:solidFill>
                <a:schemeClr val="dk1"/>
              </a:solidFill>
              <a:latin typeface="Halant"/>
              <a:ea typeface="Halant"/>
              <a:cs typeface="Halant"/>
              <a:sym typeface="Halant"/>
            </a:endParaRPr>
          </a:p>
        </p:txBody>
      </p:sp>
      <p:graphicFrame>
        <p:nvGraphicFramePr>
          <p:cNvPr id="148" name="Google Shape;148;p37"/>
          <p:cNvGraphicFramePr/>
          <p:nvPr/>
        </p:nvGraphicFramePr>
        <p:xfrm>
          <a:off x="487634" y="6331383"/>
          <a:ext cx="3000000" cy="3000000"/>
        </p:xfrm>
        <a:graphic>
          <a:graphicData uri="http://schemas.openxmlformats.org/drawingml/2006/table">
            <a:tbl>
              <a:tblPr>
                <a:noFill/>
                <a:tableStyleId>{3835A3E1-8B03-4041-88A6-EFCE05219E10}</a:tableStyleId>
              </a:tblPr>
              <a:tblGrid>
                <a:gridCol w="3398575"/>
                <a:gridCol w="3398575"/>
              </a:tblGrid>
              <a:tr h="1369775">
                <a:tc>
                  <a:txBody>
                    <a:bodyPr/>
                    <a:lstStyle/>
                    <a:p>
                      <a:pPr indent="0" lvl="0" marL="0" rtl="0" algn="ctr">
                        <a:spcBef>
                          <a:spcPts val="0"/>
                        </a:spcBef>
                        <a:spcAft>
                          <a:spcPts val="0"/>
                        </a:spcAft>
                        <a:buNone/>
                      </a:pPr>
                      <a:r>
                        <a:rPr b="1" lang="en" sz="1300">
                          <a:latin typeface="Inter"/>
                          <a:ea typeface="Inter"/>
                          <a:cs typeface="Inter"/>
                          <a:sym typeface="Inter"/>
                        </a:rPr>
                        <a:t>DOK 1</a:t>
                      </a:r>
                      <a:endParaRPr b="1" sz="13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Explicit to the Text</a:t>
                      </a:r>
                      <a:endParaRPr sz="11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DOK 2</a:t>
                      </a:r>
                      <a:endParaRPr sz="13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Implicit to the Text</a:t>
                      </a:r>
                      <a:endParaRPr sz="11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r h="1369775">
                <a:tc>
                  <a:txBody>
                    <a:bodyPr/>
                    <a:lstStyle/>
                    <a:p>
                      <a:pPr indent="0" lvl="0" marL="0" rtl="0" algn="ctr">
                        <a:spcBef>
                          <a:spcPts val="0"/>
                        </a:spcBef>
                        <a:spcAft>
                          <a:spcPts val="0"/>
                        </a:spcAft>
                        <a:buNone/>
                      </a:pPr>
                      <a:r>
                        <a:rPr b="1" lang="en" sz="1300">
                          <a:latin typeface="Inter"/>
                          <a:ea typeface="Inter"/>
                          <a:cs typeface="Inter"/>
                          <a:sym typeface="Inter"/>
                        </a:rPr>
                        <a:t>DOK 3</a:t>
                      </a:r>
                      <a:endParaRPr sz="13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Abstract and related to the Text</a:t>
                      </a:r>
                      <a:endParaRPr sz="11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i="1"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DOK 4</a:t>
                      </a:r>
                      <a:endParaRPr sz="13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Abstract and not related to the text</a:t>
                      </a:r>
                      <a:endParaRPr sz="11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bl>
          </a:graphicData>
        </a:graphic>
      </p:graphicFrame>
      <p:graphicFrame>
        <p:nvGraphicFramePr>
          <p:cNvPr id="149" name="Google Shape;149;p37"/>
          <p:cNvGraphicFramePr/>
          <p:nvPr/>
        </p:nvGraphicFramePr>
        <p:xfrm>
          <a:off x="506255" y="1328774"/>
          <a:ext cx="3000000" cy="3000000"/>
        </p:xfrm>
        <a:graphic>
          <a:graphicData uri="http://schemas.openxmlformats.org/drawingml/2006/table">
            <a:tbl>
              <a:tblPr>
                <a:noFill/>
                <a:tableStyleId>{3835A3E1-8B03-4041-88A6-EFCE05219E10}</a:tableStyleId>
              </a:tblPr>
              <a:tblGrid>
                <a:gridCol w="3398575"/>
                <a:gridCol w="3398575"/>
              </a:tblGrid>
              <a:tr h="1625125">
                <a:tc>
                  <a:txBody>
                    <a:bodyPr/>
                    <a:lstStyle/>
                    <a:p>
                      <a:pPr indent="0" lvl="0" marL="0" rtl="0" algn="ctr">
                        <a:spcBef>
                          <a:spcPts val="0"/>
                        </a:spcBef>
                        <a:spcAft>
                          <a:spcPts val="0"/>
                        </a:spcAft>
                        <a:buNone/>
                      </a:pPr>
                      <a:r>
                        <a:rPr b="1" lang="en" sz="1000">
                          <a:latin typeface="Inter"/>
                          <a:ea typeface="Inter"/>
                          <a:cs typeface="Inter"/>
                          <a:sym typeface="Inter"/>
                        </a:rPr>
                        <a:t>DOK 1</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Explicit to the Text</a:t>
                      </a:r>
                      <a:endParaRPr b="1"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 is found in the text (Can be pointed at)</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Information is basic recall knowledge</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“who, what, where, when”</a:t>
                      </a:r>
                      <a:endParaRPr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EX: What year was the Declaration of Independence written?</a:t>
                      </a:r>
                      <a:endParaRPr sz="1000">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DOK 2</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Implicit to the Text</a:t>
                      </a:r>
                      <a:endParaRPr b="1"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 in the text, but not clear right away.</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Information is using recall information to find a deeper connection</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“why or how”</a:t>
                      </a:r>
                      <a:endParaRPr sz="1000">
                        <a:latin typeface="Inter"/>
                        <a:ea typeface="Inter"/>
                        <a:cs typeface="Inter"/>
                        <a:sym typeface="Inter"/>
                      </a:endParaRPr>
                    </a:p>
                    <a:p>
                      <a:pPr indent="0" lvl="0" marL="0" rtl="0" algn="l">
                        <a:spcBef>
                          <a:spcPts val="800"/>
                        </a:spcBef>
                        <a:spcAft>
                          <a:spcPts val="0"/>
                        </a:spcAft>
                        <a:buNone/>
                      </a:pPr>
                      <a:r>
                        <a:rPr i="1" lang="en" sz="1000">
                          <a:latin typeface="Inter"/>
                          <a:ea typeface="Inter"/>
                          <a:cs typeface="Inter"/>
                          <a:sym typeface="Inter"/>
                        </a:rPr>
                        <a:t>EX: How did the Civil War impact women?</a:t>
                      </a:r>
                      <a:endParaRPr i="1" sz="10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r h="1937350">
                <a:tc>
                  <a:txBody>
                    <a:bodyPr/>
                    <a:lstStyle/>
                    <a:p>
                      <a:pPr indent="0" lvl="0" marL="0" rtl="0" algn="ctr">
                        <a:spcBef>
                          <a:spcPts val="0"/>
                        </a:spcBef>
                        <a:spcAft>
                          <a:spcPts val="0"/>
                        </a:spcAft>
                        <a:buNone/>
                      </a:pPr>
                      <a:r>
                        <a:rPr b="1" lang="en" sz="1000">
                          <a:latin typeface="Inter"/>
                          <a:ea typeface="Inter"/>
                          <a:cs typeface="Inter"/>
                          <a:sym typeface="Inter"/>
                        </a:rPr>
                        <a:t>DOK 3</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Abstract and related to the Text</a:t>
                      </a:r>
                      <a:endParaRPr b="1"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Answers are not found in the text</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Requires reader to make a judgement or opinion about the text</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“should, could, would, do you think” followed by a specific historical event or person.</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EX: Should George Washington have run for a third term?</a:t>
                      </a:r>
                      <a:endParaRPr i="1" sz="1000">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DOK 4</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Abstract and not related to the text</a:t>
                      </a:r>
                      <a:endParaRPr b="1"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Answers are not found in the text</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Answers are not directly related to the text, but rather a BIG idea that the text speaks to</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“should, could, would, do you think” followed by a big idea</a:t>
                      </a:r>
                      <a:endParaRPr i="1"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EX: Should presidents appoint Supreme Court justices?</a:t>
                      </a:r>
                      <a:endParaRPr sz="1000">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sp>
        <p:nvSpPr>
          <p:cNvPr id="150" name="Google Shape;150;p37"/>
          <p:cNvSpPr txBox="1"/>
          <p:nvPr/>
        </p:nvSpPr>
        <p:spPr>
          <a:xfrm>
            <a:off x="473791" y="5346183"/>
            <a:ext cx="6862200" cy="985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Source/Story:</a:t>
            </a:r>
            <a:r>
              <a:rPr lang="en" sz="1300">
                <a:solidFill>
                  <a:schemeClr val="dk1"/>
                </a:solidFill>
                <a:latin typeface="Inter"/>
                <a:ea typeface="Inter"/>
                <a:cs typeface="Inter"/>
                <a:sym typeface="Inter"/>
              </a:rPr>
              <a:t> </a:t>
            </a:r>
            <a:r>
              <a:rPr i="1" lang="en" sz="1300">
                <a:solidFill>
                  <a:schemeClr val="dk1"/>
                </a:solidFill>
                <a:latin typeface="Inter"/>
                <a:ea typeface="Inter"/>
                <a:cs typeface="Inter"/>
                <a:sym typeface="Inter"/>
              </a:rPr>
              <a:t>Eli Thompson is a ninth grader who’s always tinkering with old gadgets and figuring out how things work. He’s a reliable group partner, especially in history class where he enjoys debating different points of view. Outside of school, he volunteers at the animal shelter and is saving up for his first bike repair toolkit.</a:t>
            </a:r>
            <a:endParaRPr i="1" sz="1300">
              <a:solidFill>
                <a:schemeClr val="dk1"/>
              </a:solidFill>
              <a:latin typeface="Inter"/>
              <a:ea typeface="Inter"/>
              <a:cs typeface="Inter"/>
              <a:sym typeface="Inter"/>
            </a:endParaRPr>
          </a:p>
        </p:txBody>
      </p:sp>
      <p:sp>
        <p:nvSpPr>
          <p:cNvPr id="151" name="Google Shape;151;p37"/>
          <p:cNvSpPr txBox="1"/>
          <p:nvPr/>
        </p:nvSpPr>
        <p:spPr>
          <a:xfrm>
            <a:off x="397933" y="601373"/>
            <a:ext cx="70137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l">
              <a:spcBef>
                <a:spcPts val="0"/>
              </a:spcBef>
              <a:spcAft>
                <a:spcPts val="0"/>
              </a:spcAft>
              <a:buClr>
                <a:schemeClr val="dk1"/>
              </a:buClr>
              <a:buSzPts val="1100"/>
              <a:buFont typeface="Arial"/>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Historical Dispositions: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Epistemology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000">
              <a:solidFill>
                <a:schemeClr val="dk1"/>
              </a:solidFill>
              <a:latin typeface="Plus Jakarta Sans"/>
              <a:ea typeface="Plus Jakarta Sans"/>
              <a:cs typeface="Plus Jakarta Sans"/>
              <a:sym typeface="Plus Jakarta Sans"/>
            </a:endParaRPr>
          </a:p>
        </p:txBody>
      </p:sp>
      <p:sp>
        <p:nvSpPr>
          <p:cNvPr id="157" name="Google Shape;157;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8" name="Google Shape;158;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9" name="Google Shape;159;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61" name="Google Shape;161;p38"/>
          <p:cNvSpPr txBox="1"/>
          <p:nvPr/>
        </p:nvSpPr>
        <p:spPr>
          <a:xfrm>
            <a:off x="381600" y="1013688"/>
            <a:ext cx="68616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Epistemology is the study of how we come to know what we know. </a:t>
            </a:r>
            <a:r>
              <a:rPr lang="en" sz="1200">
                <a:solidFill>
                  <a:schemeClr val="dk1"/>
                </a:solidFill>
                <a:latin typeface="Halant"/>
                <a:ea typeface="Halant"/>
                <a:cs typeface="Halant"/>
                <a:sym typeface="Halant"/>
              </a:rPr>
              <a:t>Below, you will find a historical fact. In the table below it, write five potential ways someone could come to know this fact. Then, write down four questions that would support further research into the context of this fact. </a:t>
            </a:r>
            <a:endParaRPr sz="1200">
              <a:solidFill>
                <a:schemeClr val="dk1"/>
              </a:solidFill>
              <a:latin typeface="Halant"/>
              <a:ea typeface="Halant"/>
              <a:cs typeface="Halant"/>
              <a:sym typeface="Halant"/>
            </a:endParaRPr>
          </a:p>
        </p:txBody>
      </p:sp>
      <p:sp>
        <p:nvSpPr>
          <p:cNvPr id="162" name="Google Shape;162;p38"/>
          <p:cNvSpPr txBox="1"/>
          <p:nvPr/>
        </p:nvSpPr>
        <p:spPr>
          <a:xfrm>
            <a:off x="1411350" y="2075700"/>
            <a:ext cx="4949700" cy="4983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Inter"/>
                <a:ea typeface="Inter"/>
                <a:cs typeface="Inter"/>
                <a:sym typeface="Inter"/>
              </a:rPr>
              <a:t>Washington, D.C. was founded on July 16, 1790.</a:t>
            </a:r>
            <a:endParaRPr sz="1600">
              <a:latin typeface="Inter"/>
              <a:ea typeface="Inter"/>
              <a:cs typeface="Inter"/>
              <a:sym typeface="Inter"/>
            </a:endParaRPr>
          </a:p>
        </p:txBody>
      </p:sp>
      <p:sp>
        <p:nvSpPr>
          <p:cNvPr id="163" name="Google Shape;163;p38"/>
          <p:cNvSpPr txBox="1"/>
          <p:nvPr/>
        </p:nvSpPr>
        <p:spPr>
          <a:xfrm>
            <a:off x="3052650" y="1706400"/>
            <a:ext cx="15195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Plus Jakarta Sans"/>
                <a:ea typeface="Plus Jakarta Sans"/>
                <a:cs typeface="Plus Jakarta Sans"/>
                <a:sym typeface="Plus Jakarta Sans"/>
              </a:rPr>
              <a:t>Historical Fact</a:t>
            </a:r>
            <a:endParaRPr sz="1200">
              <a:solidFill>
                <a:schemeClr val="dk1"/>
              </a:solidFill>
              <a:latin typeface="Plus Jakarta Sans"/>
              <a:ea typeface="Plus Jakarta Sans"/>
              <a:cs typeface="Plus Jakarta Sans"/>
              <a:sym typeface="Plus Jakarta Sans"/>
            </a:endParaRPr>
          </a:p>
        </p:txBody>
      </p:sp>
      <p:graphicFrame>
        <p:nvGraphicFramePr>
          <p:cNvPr id="164" name="Google Shape;164;p38"/>
          <p:cNvGraphicFramePr/>
          <p:nvPr/>
        </p:nvGraphicFramePr>
        <p:xfrm>
          <a:off x="493650" y="2683775"/>
          <a:ext cx="3000000" cy="3000000"/>
        </p:xfrm>
        <a:graphic>
          <a:graphicData uri="http://schemas.openxmlformats.org/drawingml/2006/table">
            <a:tbl>
              <a:tblPr>
                <a:noFill/>
                <a:tableStyleId>{3835A3E1-8B03-4041-88A6-EFCE05219E10}</a:tableStyleId>
              </a:tblPr>
              <a:tblGrid>
                <a:gridCol w="1372325"/>
                <a:gridCol w="1372325"/>
                <a:gridCol w="1372325"/>
                <a:gridCol w="1372325"/>
                <a:gridCol w="1372325"/>
              </a:tblGrid>
              <a:tr h="2138800">
                <a:tc>
                  <a:txBody>
                    <a:bodyPr/>
                    <a:lstStyle/>
                    <a:p>
                      <a:pPr indent="0" lvl="0" marL="0" rtl="0" algn="l">
                        <a:spcBef>
                          <a:spcPts val="0"/>
                        </a:spcBef>
                        <a:spcAft>
                          <a:spcPts val="0"/>
                        </a:spcAft>
                        <a:buNone/>
                      </a:pPr>
                      <a:r>
                        <a:rPr lang="en" sz="1200">
                          <a:latin typeface="Inter"/>
                          <a:ea typeface="Inter"/>
                          <a:cs typeface="Inter"/>
                          <a:sym typeface="Inter"/>
                        </a:rPr>
                        <a:t>1.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2.</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3.</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4.</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5.</a:t>
                      </a:r>
                      <a:endParaRPr sz="1200">
                        <a:latin typeface="Inter"/>
                        <a:ea typeface="Inter"/>
                        <a:cs typeface="Inter"/>
                        <a:sym typeface="Inter"/>
                      </a:endParaRPr>
                    </a:p>
                  </a:txBody>
                  <a:tcPr marT="91425" marB="91425" marR="91425" marL="91425"/>
                </a:tc>
              </a:tr>
            </a:tbl>
          </a:graphicData>
        </a:graphic>
      </p:graphicFrame>
      <p:graphicFrame>
        <p:nvGraphicFramePr>
          <p:cNvPr id="165" name="Google Shape;165;p38"/>
          <p:cNvGraphicFramePr/>
          <p:nvPr/>
        </p:nvGraphicFramePr>
        <p:xfrm>
          <a:off x="493647" y="5455783"/>
          <a:ext cx="3000000" cy="3000000"/>
        </p:xfrm>
        <a:graphic>
          <a:graphicData uri="http://schemas.openxmlformats.org/drawingml/2006/table">
            <a:tbl>
              <a:tblPr>
                <a:noFill/>
                <a:tableStyleId>{3835A3E1-8B03-4041-88A6-EFCE05219E10}</a:tableStyleId>
              </a:tblPr>
              <a:tblGrid>
                <a:gridCol w="3430825"/>
                <a:gridCol w="3430825"/>
              </a:tblGrid>
              <a:tr h="1133125">
                <a:tc>
                  <a:txBody>
                    <a:bodyPr/>
                    <a:lstStyle/>
                    <a:p>
                      <a:pPr indent="0" lvl="0" marL="0" rtl="0" algn="ctr">
                        <a:spcBef>
                          <a:spcPts val="0"/>
                        </a:spcBef>
                        <a:spcAft>
                          <a:spcPts val="0"/>
                        </a:spcAft>
                        <a:buNone/>
                      </a:pPr>
                      <a:r>
                        <a:rPr b="1" lang="en" sz="1300">
                          <a:latin typeface="Inter"/>
                          <a:ea typeface="Inter"/>
                          <a:cs typeface="Inter"/>
                          <a:sym typeface="Inter"/>
                        </a:rPr>
                        <a:t>DOK 1</a:t>
                      </a:r>
                      <a:endParaRPr b="1"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DOK 2</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r h="1133125">
                <a:tc>
                  <a:txBody>
                    <a:bodyPr/>
                    <a:lstStyle/>
                    <a:p>
                      <a:pPr indent="0" lvl="0" marL="0" rtl="0" algn="ctr">
                        <a:spcBef>
                          <a:spcPts val="0"/>
                        </a:spcBef>
                        <a:spcAft>
                          <a:spcPts val="0"/>
                        </a:spcAft>
                        <a:buNone/>
                      </a:pPr>
                      <a:r>
                        <a:rPr b="1" lang="en" sz="1300">
                          <a:latin typeface="Inter"/>
                          <a:ea typeface="Inter"/>
                          <a:cs typeface="Inter"/>
                          <a:sym typeface="Inter"/>
                        </a:rPr>
                        <a:t>DOK 3</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i="1"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DOK 4</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bl>
          </a:graphicData>
        </a:graphic>
      </p:graphicFrame>
      <p:sp>
        <p:nvSpPr>
          <p:cNvPr id="166" name="Google Shape;166;p38"/>
          <p:cNvSpPr txBox="1"/>
          <p:nvPr/>
        </p:nvSpPr>
        <p:spPr>
          <a:xfrm>
            <a:off x="521688" y="4994550"/>
            <a:ext cx="65169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Note: While there is no text to base these </a:t>
            </a:r>
            <a:r>
              <a:rPr lang="en" sz="1000">
                <a:solidFill>
                  <a:schemeClr val="dk1"/>
                </a:solidFill>
                <a:latin typeface="Inter"/>
                <a:ea typeface="Inter"/>
                <a:cs typeface="Inter"/>
                <a:sym typeface="Inter"/>
              </a:rPr>
              <a:t>questions</a:t>
            </a:r>
            <a:r>
              <a:rPr lang="en" sz="1000">
                <a:solidFill>
                  <a:schemeClr val="dk1"/>
                </a:solidFill>
                <a:latin typeface="Inter"/>
                <a:ea typeface="Inter"/>
                <a:cs typeface="Inter"/>
                <a:sym typeface="Inter"/>
              </a:rPr>
              <a:t> on, use the basic structure of each question level to ask your own questions regarding the above fact.</a:t>
            </a:r>
            <a:endParaRPr sz="1000">
              <a:solidFill>
                <a:schemeClr val="dk1"/>
              </a:solidFill>
              <a:latin typeface="Inter"/>
              <a:ea typeface="Inter"/>
              <a:cs typeface="Inter"/>
              <a:sym typeface="Inter"/>
            </a:endParaRPr>
          </a:p>
        </p:txBody>
      </p:sp>
      <p:sp>
        <p:nvSpPr>
          <p:cNvPr id="167" name="Google Shape;167;p38"/>
          <p:cNvSpPr txBox="1"/>
          <p:nvPr/>
        </p:nvSpPr>
        <p:spPr>
          <a:xfrm>
            <a:off x="493675" y="7866150"/>
            <a:ext cx="6861600" cy="1373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Why is studying how we know what we know important when practicing history?</a:t>
            </a:r>
            <a:endParaRPr sz="1000">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1" name="Shape 171"/>
        <p:cNvGrpSpPr/>
        <p:nvPr/>
      </p:nvGrpSpPr>
      <p:grpSpPr>
        <a:xfrm>
          <a:off x="0" y="0"/>
          <a:ext cx="0" cy="0"/>
          <a:chOff x="0" y="0"/>
          <a:chExt cx="0" cy="0"/>
        </a:xfrm>
      </p:grpSpPr>
      <p:sp>
        <p:nvSpPr>
          <p:cNvPr id="172" name="Google Shape;172;p3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Blind Men and the Elephant</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73" name="Google Shape;173;p39"/>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4" name="Google Shape;174;p39"/>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75" name="Google Shape;175;p39"/>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6" name="Google Shape;176;p39"/>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77" name="Google Shape;177;p39"/>
          <p:cNvGraphicFramePr/>
          <p:nvPr/>
        </p:nvGraphicFramePr>
        <p:xfrm>
          <a:off x="315750" y="1255750"/>
          <a:ext cx="3000000" cy="3000000"/>
        </p:xfrm>
        <a:graphic>
          <a:graphicData uri="http://schemas.openxmlformats.org/drawingml/2006/table">
            <a:tbl>
              <a:tblPr>
                <a:noFill/>
                <a:tableStyleId>{3835A3E1-8B03-4041-88A6-EFCE05219E10}</a:tableStyleId>
              </a:tblPr>
              <a:tblGrid>
                <a:gridCol w="7140900"/>
              </a:tblGrid>
              <a:tr h="4674250">
                <a:tc>
                  <a:txBody>
                    <a:bodyPr/>
                    <a:lstStyle/>
                    <a:p>
                      <a:pPr indent="0" lvl="0" marL="0" rtl="0" algn="l">
                        <a:spcBef>
                          <a:spcPts val="0"/>
                        </a:spcBef>
                        <a:spcAft>
                          <a:spcPts val="0"/>
                        </a:spcAft>
                        <a:buNone/>
                      </a:pPr>
                      <a:r>
                        <a:rPr b="1" lang="en" sz="1150" u="sng">
                          <a:solidFill>
                            <a:schemeClr val="hlink"/>
                          </a:solidFill>
                          <a:latin typeface="Halant"/>
                          <a:ea typeface="Halant"/>
                          <a:cs typeface="Halant"/>
                          <a:sym typeface="Halant"/>
                          <a:hlinkClick r:id="rId5"/>
                        </a:rPr>
                        <a:t>Video Transcript:</a:t>
                      </a:r>
                      <a:r>
                        <a:rPr b="1" lang="en" sz="1150">
                          <a:latin typeface="Halant"/>
                          <a:ea typeface="Halant"/>
                          <a:cs typeface="Halant"/>
                          <a:sym typeface="Halant"/>
                        </a:rPr>
                        <a:t> </a:t>
                      </a:r>
                      <a:endParaRPr sz="1150">
                        <a:latin typeface="Halant"/>
                        <a:ea typeface="Halant"/>
                        <a:cs typeface="Halant"/>
                        <a:sym typeface="Halant"/>
                      </a:endParaRPr>
                    </a:p>
                    <a:p>
                      <a:pPr indent="0" lvl="0" marL="0" rtl="0" algn="l">
                        <a:lnSpc>
                          <a:spcPct val="100000"/>
                        </a:lnSpc>
                        <a:spcBef>
                          <a:spcPts val="0"/>
                        </a:spcBef>
                        <a:spcAft>
                          <a:spcPts val="0"/>
                        </a:spcAft>
                        <a:buNone/>
                      </a:pPr>
                      <a:r>
                        <a:rPr lang="en" sz="1200">
                          <a:latin typeface="Inter"/>
                          <a:ea typeface="Inter"/>
                          <a:cs typeface="Inter"/>
                          <a:sym typeface="Inter"/>
                        </a:rPr>
                        <a:t>There were once six blind men who stood by the roadside every day, and begged from the people who passed. They had often heard of elephants, but they had never seen one; for, being blind, how could they? It so happened one morning that an elephant was driven down the road where they stood. When they were told that the great beast was before them, they asked the driver to let him stop so that they might see him. Of course they could not see him with their eyes; but they thought that by touching him they could learn just what kind of animal he was. The first one happened to put his hand on the elephant's side. "Well, well!" he said, "now I know all about this beast. He is exactly like a wall." The second felt only of the elephant's tusk. "My brother," he said, "you are mistaken. He is not at all like a wall. He is round and smooth and sharp. He is more like a spear than anything else." The third happened to take hold of the elephant's trunk. "Both of you are wrong," he said. "Anybody who knows anything can see that this elephant is like a snake." The fourth reached out his arms, and grasped one of the elephant's legs. "Oh, how blind you are!" he said. "It is very plain to me that he is round and tall like a tree." The fifth was a very tall man, and he chanced to take hold of the elephant's ear. "The blindest man ought to know that this beast is not like any of the things that you name," he said. "He is exactly like a huge fan." The sixth was very blind indeed, and it was some time before he could find the elephant at all. At last he seized the animal's tail. "O foolish fellows!" he cried. "You surely have lost your senses. This elephant is not like a wall, or a spear, or a snake, or a tree; neither is he like a fan. But any man with a particle of sense can see that he is exactly like a rope." Then the elephant moved on, and the six blind men sat by the roadside all day, and quarreled about him. Each believed that he knew just how the animal looked; and each called the others hard names because they did not agree with him. People who have eyes sometimes act as foolishly.</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150">
                        <a:latin typeface="Inter"/>
                        <a:ea typeface="Inter"/>
                        <a:cs typeface="Inter"/>
                        <a:sym typeface="Inter"/>
                      </a:endParaRPr>
                    </a:p>
                    <a:p>
                      <a:pPr indent="0" lvl="0" marL="0" rtl="0" algn="l">
                        <a:lnSpc>
                          <a:spcPct val="100000"/>
                        </a:lnSpc>
                        <a:spcBef>
                          <a:spcPts val="0"/>
                        </a:spcBef>
                        <a:spcAft>
                          <a:spcPts val="0"/>
                        </a:spcAft>
                        <a:buNone/>
                      </a:pPr>
                      <a:r>
                        <a:rPr lang="en" sz="1000">
                          <a:latin typeface="Inter"/>
                          <a:ea typeface="Inter"/>
                          <a:cs typeface="Inter"/>
                          <a:sym typeface="Inter"/>
                        </a:rPr>
                        <a:t>Note: While this story was written by an American in the early 1900s, the original story is far older. It originated on the Indian subcontinent and, as a parable, it was cited in many religious traditions, being found in Jain, Hindu and Buddhist texts 2,000 years ago or more.</a:t>
                      </a:r>
                      <a:endParaRPr sz="1000">
                        <a:latin typeface="Inter"/>
                        <a:ea typeface="Inter"/>
                        <a:cs typeface="Inter"/>
                        <a:sym typeface="Inter"/>
                      </a:endParaRPr>
                    </a:p>
                  </a:txBody>
                  <a:tcPr marT="91425" marB="91425" marR="91425" marL="91425"/>
                </a:tc>
              </a:tr>
            </a:tbl>
          </a:graphicData>
        </a:graphic>
      </p:graphicFrame>
      <p:sp>
        <p:nvSpPr>
          <p:cNvPr id="178" name="Google Shape;178;p39"/>
          <p:cNvSpPr txBox="1"/>
          <p:nvPr/>
        </p:nvSpPr>
        <p:spPr>
          <a:xfrm>
            <a:off x="435675" y="6532815"/>
            <a:ext cx="6918300" cy="226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What do you think the moral of this story is?</a:t>
            </a:r>
            <a:endParaRPr sz="1100">
              <a:solidFill>
                <a:srgbClr val="000000"/>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can we apply the moral of this story to the study of history (especially as it relates to epistemology)?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2" name="Shape 182"/>
        <p:cNvGrpSpPr/>
        <p:nvPr/>
      </p:nvGrpSpPr>
      <p:grpSpPr>
        <a:xfrm>
          <a:off x="0" y="0"/>
          <a:ext cx="0" cy="0"/>
          <a:chOff x="0" y="0"/>
          <a:chExt cx="0" cy="0"/>
        </a:xfrm>
      </p:grpSpPr>
      <p:sp>
        <p:nvSpPr>
          <p:cNvPr id="183" name="Google Shape;183;p4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Epistemological Humility</a:t>
            </a:r>
            <a:endParaRPr sz="2500">
              <a:solidFill>
                <a:schemeClr val="dk1"/>
              </a:solidFill>
              <a:latin typeface="Plus Jakarta Sans Medium"/>
              <a:ea typeface="Plus Jakarta Sans Medium"/>
              <a:cs typeface="Plus Jakarta Sans Medium"/>
              <a:sym typeface="Plus Jakarta Sans Medium"/>
            </a:endParaRPr>
          </a:p>
        </p:txBody>
      </p:sp>
      <p:pic>
        <p:nvPicPr>
          <p:cNvPr id="184" name="Google Shape;184;p40"/>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85" name="Google Shape;185;p40"/>
          <p:cNvGraphicFramePr/>
          <p:nvPr/>
        </p:nvGraphicFramePr>
        <p:xfrm>
          <a:off x="916628" y="1191338"/>
          <a:ext cx="3000000" cy="3000000"/>
        </p:xfrm>
        <a:graphic>
          <a:graphicData uri="http://schemas.openxmlformats.org/drawingml/2006/table">
            <a:tbl>
              <a:tblPr>
                <a:noFill/>
                <a:tableStyleId>{3835A3E1-8B03-4041-88A6-EFCE05219E10}</a:tableStyleId>
              </a:tblPr>
              <a:tblGrid>
                <a:gridCol w="5939225"/>
              </a:tblGrid>
              <a:tr h="804575">
                <a:tc>
                  <a:txBody>
                    <a:bodyPr/>
                    <a:lstStyle/>
                    <a:p>
                      <a:pPr indent="0" lvl="0" marL="0" rtl="0" algn="l">
                        <a:spcBef>
                          <a:spcPts val="0"/>
                        </a:spcBef>
                        <a:spcAft>
                          <a:spcPts val="0"/>
                        </a:spcAft>
                        <a:buClr>
                          <a:srgbClr val="000000"/>
                        </a:buClr>
                        <a:buSzPts val="1200"/>
                        <a:buFont typeface="Arial"/>
                        <a:buNone/>
                      </a:pPr>
                      <a:r>
                        <a:rPr lang="en">
                          <a:latin typeface="Halant"/>
                          <a:ea typeface="Halant"/>
                          <a:cs typeface="Halant"/>
                          <a:sym typeface="Halant"/>
                        </a:rPr>
                        <a:t>Source: Robert Tracy McKenzie, </a:t>
                      </a:r>
                      <a:r>
                        <a:rPr i="1" lang="en">
                          <a:latin typeface="Halant"/>
                          <a:ea typeface="Halant"/>
                          <a:cs typeface="Halant"/>
                          <a:sym typeface="Halant"/>
                        </a:rPr>
                        <a:t>A Little Book for New Historians: Why and How to Study History</a:t>
                      </a:r>
                      <a:r>
                        <a:rPr lang="en">
                          <a:latin typeface="Halant"/>
                          <a:ea typeface="Halant"/>
                          <a:cs typeface="Halant"/>
                          <a:sym typeface="Halant"/>
                        </a:rPr>
                        <a:t>, 2019.</a:t>
                      </a:r>
                      <a:endParaRPr>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rPr lang="en" sz="1200">
                          <a:latin typeface="Inter"/>
                          <a:ea typeface="Inter"/>
                          <a:cs typeface="Inter"/>
                          <a:sym typeface="Inter"/>
                        </a:rPr>
                        <a:t>Note: Dr. McKenzie is Professor of History at Wheaton College.</a:t>
                      </a:r>
                      <a:endParaRPr sz="12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0" lvl="0" marL="0" rtl="0" algn="l">
                        <a:spcBef>
                          <a:spcPts val="0"/>
                        </a:spcBef>
                        <a:spcAft>
                          <a:spcPts val="0"/>
                        </a:spcAft>
                        <a:buClr>
                          <a:schemeClr val="dk1"/>
                        </a:buClr>
                        <a:buSzPts val="1200"/>
                        <a:buFont typeface="Arial"/>
                        <a:buNone/>
                      </a:pPr>
                      <a:r>
                        <a:rPr lang="en">
                          <a:latin typeface="Inter"/>
                          <a:ea typeface="Inter"/>
                          <a:cs typeface="Inter"/>
                          <a:sym typeface="Inter"/>
                        </a:rPr>
                        <a:t>Epistemology is just the study of the nature of knowledge and how we acquire it, that is, how we know what we know. We cultivate epistemological humility by reminding ourselves of our limited ability to know the subject before us. It may seem counterintuitive, but sound historical thinking always starts here… Remind yourself-regularly, repeatedly-of the chasm that separates history and the past. Remember that the past is almost endless, human behavior is immeasurably complex, and the primary historical evidence that survives is but a miniscule fraction of the original historical record. Recognize the magnitude of the challenge. Feel small.</a:t>
                      </a:r>
                      <a:endParaRPr>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86" name="Google Shape;186;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7" name="Google Shape;187;p40"/>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88" name="Google Shape;188;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9" name="Google Shape;189;p40"/>
          <p:cNvSpPr txBox="1"/>
          <p:nvPr/>
        </p:nvSpPr>
        <p:spPr>
          <a:xfrm>
            <a:off x="427050" y="4883820"/>
            <a:ext cx="69183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According to Dr. Mckenzie, why is it important to exercise epistemological humility when studying history?</a:t>
            </a:r>
            <a:endParaRPr sz="1100">
              <a:solidFill>
                <a:srgbClr val="000000"/>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sz="1100">
              <a:latin typeface="Inter"/>
              <a:ea typeface="Inter"/>
              <a:cs typeface="Inter"/>
              <a:sym typeface="Inter"/>
            </a:endParaRPr>
          </a:p>
          <a:p>
            <a:pPr indent="0" lvl="0" marL="457200" rtl="0" algn="l">
              <a:spcBef>
                <a:spcPts val="0"/>
              </a:spcBef>
              <a:spcAft>
                <a:spcPts val="0"/>
              </a:spcAft>
              <a:buNone/>
            </a:pPr>
            <a:r>
              <a:t/>
            </a:r>
            <a:endParaRPr sz="1100">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Generate a list of at least 5 ways that we can exercise epistemological humility when studying the history?</a:t>
            </a:r>
            <a:endParaRPr sz="11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3" name="Shape 193"/>
        <p:cNvGrpSpPr/>
        <p:nvPr/>
      </p:nvGrpSpPr>
      <p:grpSpPr>
        <a:xfrm>
          <a:off x="0" y="0"/>
          <a:ext cx="0" cy="0"/>
          <a:chOff x="0" y="0"/>
          <a:chExt cx="0" cy="0"/>
        </a:xfrm>
      </p:grpSpPr>
      <p:pic>
        <p:nvPicPr>
          <p:cNvPr id="194" name="Google Shape;194;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5" name="Google Shape;195;p41"/>
          <p:cNvSpPr txBox="1"/>
          <p:nvPr/>
        </p:nvSpPr>
        <p:spPr>
          <a:xfrm>
            <a:off x="731000" y="20359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How do we know what we know about the past?</a:t>
            </a:r>
            <a:endParaRPr i="1" sz="1700">
              <a:solidFill>
                <a:schemeClr val="dk1"/>
              </a:solidFill>
              <a:latin typeface="Inter"/>
              <a:ea typeface="Inter"/>
              <a:cs typeface="Inter"/>
              <a:sym typeface="Inter"/>
            </a:endParaRPr>
          </a:p>
        </p:txBody>
      </p:sp>
      <p:sp>
        <p:nvSpPr>
          <p:cNvPr id="196" name="Google Shape;196;p41"/>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1: Thinking Like a Historian</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3</a:t>
            </a:r>
            <a:endParaRPr sz="1500">
              <a:solidFill>
                <a:srgbClr val="000000"/>
              </a:solidFill>
              <a:latin typeface="Plus Jakarta Sans Medium"/>
              <a:ea typeface="Plus Jakarta Sans Medium"/>
              <a:cs typeface="Plus Jakarta Sans Medium"/>
              <a:sym typeface="Plus Jakarta Sans Medium"/>
            </a:endParaRPr>
          </a:p>
        </p:txBody>
      </p:sp>
      <p:pic>
        <p:nvPicPr>
          <p:cNvPr id="197" name="Google Shape;197;p41"/>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98" name="Google Shape;198;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9" name="Google Shape;199;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0" name="Google Shape;200;p41"/>
          <p:cNvSpPr txBox="1"/>
          <p:nvPr/>
        </p:nvSpPr>
        <p:spPr>
          <a:xfrm>
            <a:off x="455300" y="3180800"/>
            <a:ext cx="68619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Below is a list a ways that historians can exercise epistemological humility when studying history. On the right, rank the list in order from “most essential” to “least essential” based on your own understanding. Then, provide a rationale for your #1 choice.</a:t>
            </a:r>
            <a:endParaRPr sz="1200">
              <a:solidFill>
                <a:schemeClr val="dk1"/>
              </a:solidFill>
              <a:latin typeface="Halant"/>
              <a:ea typeface="Halant"/>
              <a:cs typeface="Halant"/>
              <a:sym typeface="Halant"/>
            </a:endParaRPr>
          </a:p>
        </p:txBody>
      </p:sp>
      <p:sp>
        <p:nvSpPr>
          <p:cNvPr id="201" name="Google Shape;201;p41"/>
          <p:cNvSpPr/>
          <p:nvPr/>
        </p:nvSpPr>
        <p:spPr>
          <a:xfrm>
            <a:off x="731000" y="3938488"/>
            <a:ext cx="3732000" cy="3398100"/>
          </a:xfrm>
          <a:prstGeom prst="rect">
            <a:avLst/>
          </a:prstGeom>
          <a:noFill/>
          <a:ln cap="flat" cmpd="sng" w="9525">
            <a:solidFill>
              <a:srgbClr val="999999"/>
            </a:solidFill>
            <a:prstDash val="solid"/>
            <a:round/>
            <a:headEnd len="sm" w="sm" type="none"/>
            <a:tailEnd len="sm" w="sm" type="none"/>
          </a:ln>
        </p:spPr>
        <p:txBody>
          <a:bodyPr anchorCtr="0" anchor="t" bIns="91425" lIns="91425" spcFirstLastPara="1" rIns="91425" wrap="square" tIns="91425">
            <a:noAutofit/>
          </a:bodyPr>
          <a:lstStyle/>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Be guided by the evidence</a:t>
            </a:r>
            <a:endParaRPr>
              <a:latin typeface="Inter"/>
              <a:ea typeface="Inter"/>
              <a:cs typeface="Inter"/>
              <a:sym typeface="Inter"/>
            </a:endParaRPr>
          </a:p>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Acknowledge missing evidence</a:t>
            </a:r>
            <a:endParaRPr>
              <a:latin typeface="Inter"/>
              <a:ea typeface="Inter"/>
              <a:cs typeface="Inter"/>
              <a:sym typeface="Inter"/>
            </a:endParaRPr>
          </a:p>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Question source reliability</a:t>
            </a:r>
            <a:endParaRPr>
              <a:latin typeface="Inter"/>
              <a:ea typeface="Inter"/>
              <a:cs typeface="Inter"/>
              <a:sym typeface="Inter"/>
            </a:endParaRPr>
          </a:p>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Recognize author perspective</a:t>
            </a:r>
            <a:endParaRPr>
              <a:latin typeface="Inter"/>
              <a:ea typeface="Inter"/>
              <a:cs typeface="Inter"/>
              <a:sym typeface="Inter"/>
            </a:endParaRPr>
          </a:p>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Stay open to revision</a:t>
            </a:r>
            <a:endParaRPr>
              <a:latin typeface="Inter"/>
              <a:ea typeface="Inter"/>
              <a:cs typeface="Inter"/>
              <a:sym typeface="Inter"/>
            </a:endParaRPr>
          </a:p>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Use multiple sources + perspectives</a:t>
            </a:r>
            <a:endParaRPr>
              <a:latin typeface="Inter"/>
              <a:ea typeface="Inter"/>
              <a:cs typeface="Inter"/>
              <a:sym typeface="Inter"/>
            </a:endParaRPr>
          </a:p>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View things in their own context</a:t>
            </a:r>
            <a:endParaRPr>
              <a:latin typeface="Inter"/>
              <a:ea typeface="Inter"/>
              <a:cs typeface="Inter"/>
              <a:sym typeface="Inter"/>
            </a:endParaRPr>
          </a:p>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Reflect on personal assumptions</a:t>
            </a:r>
            <a:endParaRPr>
              <a:latin typeface="Inter"/>
              <a:ea typeface="Inter"/>
              <a:cs typeface="Inter"/>
              <a:sym typeface="Inter"/>
            </a:endParaRPr>
          </a:p>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Avoid absolute claims</a:t>
            </a:r>
            <a:endParaRPr>
              <a:latin typeface="Inter"/>
              <a:ea typeface="Inter"/>
              <a:cs typeface="Inter"/>
              <a:sym typeface="Inter"/>
            </a:endParaRPr>
          </a:p>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Frame history as interpretation</a:t>
            </a:r>
            <a:endParaRPr>
              <a:latin typeface="Inter"/>
              <a:ea typeface="Inter"/>
              <a:cs typeface="Inter"/>
              <a:sym typeface="Inter"/>
            </a:endParaRPr>
          </a:p>
        </p:txBody>
      </p:sp>
      <p:sp>
        <p:nvSpPr>
          <p:cNvPr id="202" name="Google Shape;202;p41"/>
          <p:cNvSpPr/>
          <p:nvPr/>
        </p:nvSpPr>
        <p:spPr>
          <a:xfrm>
            <a:off x="4622150" y="3938500"/>
            <a:ext cx="2419200" cy="4485300"/>
          </a:xfrm>
          <a:prstGeom prst="rect">
            <a:avLst/>
          </a:prstGeom>
          <a:noFill/>
          <a:ln>
            <a:noFill/>
          </a:ln>
        </p:spPr>
        <p:txBody>
          <a:bodyPr anchorCtr="0" anchor="t" bIns="91425" lIns="91425" spcFirstLastPara="1" rIns="91425" wrap="square" tIns="91425">
            <a:noAutofit/>
          </a:bodyPr>
          <a:lstStyle/>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p:txBody>
      </p:sp>
      <p:sp>
        <p:nvSpPr>
          <p:cNvPr id="203" name="Google Shape;203;p41"/>
          <p:cNvSpPr/>
          <p:nvPr/>
        </p:nvSpPr>
        <p:spPr>
          <a:xfrm>
            <a:off x="731000" y="7500675"/>
            <a:ext cx="3732000" cy="17709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1200">
                <a:latin typeface="Inter"/>
                <a:ea typeface="Inter"/>
                <a:cs typeface="Inter"/>
                <a:sym typeface="Inter"/>
              </a:rPr>
              <a:t>Rationale:</a:t>
            </a:r>
            <a:endParaRPr sz="1200">
              <a:latin typeface="Inter"/>
              <a:ea typeface="Inter"/>
              <a:cs typeface="Inter"/>
              <a:sym typeface="Inter"/>
            </a:endParaRPr>
          </a:p>
        </p:txBody>
      </p:sp>
      <p:sp>
        <p:nvSpPr>
          <p:cNvPr id="204" name="Google Shape;204;p41"/>
          <p:cNvSpPr txBox="1"/>
          <p:nvPr/>
        </p:nvSpPr>
        <p:spPr>
          <a:xfrm>
            <a:off x="330050" y="16457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