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10287000" cx="18288000"/>
  <p:notesSz cx="6858000" cy="9144000"/>
  <p:embeddedFontLst>
    <p:embeddedFont>
      <p:font typeface="Halant"/>
      <p:bold r:id="rId14"/>
    </p:embeddedFont>
    <p:embeddedFont>
      <p:font typeface="Inter"/>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font" Target="fonts/Inter-regular.fntdata"/><Relationship Id="rId14" Type="http://schemas.openxmlformats.org/officeDocument/2006/relationships/font" Target="fonts/Halant-bold.fntdata"/><Relationship Id="rId17" Type="http://schemas.openxmlformats.org/officeDocument/2006/relationships/font" Target="fonts/Inter-italic.fntdata"/><Relationship Id="rId16" Type="http://schemas.openxmlformats.org/officeDocument/2006/relationships/font" Target="fonts/Inter-bold.fntdata"/><Relationship Id="rId5" Type="http://schemas.openxmlformats.org/officeDocument/2006/relationships/notesMaster" Target="notesMasters/notesMaster1.xml"/><Relationship Id="rId6" Type="http://schemas.openxmlformats.org/officeDocument/2006/relationships/slide" Target="slides/slide1.xml"/><Relationship Id="rId18" Type="http://schemas.openxmlformats.org/officeDocument/2006/relationships/font" Target="fonts/Inter-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1" name="Shape 121"/>
        <p:cNvGrpSpPr/>
        <p:nvPr/>
      </p:nvGrpSpPr>
      <p:grpSpPr>
        <a:xfrm>
          <a:off x="0" y="0"/>
          <a:ext cx="0" cy="0"/>
          <a:chOff x="0" y="0"/>
          <a:chExt cx="0" cy="0"/>
        </a:xfrm>
      </p:grpSpPr>
      <p:sp>
        <p:nvSpPr>
          <p:cNvPr id="122" name="Google Shape;122;p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9: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p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0" name="Google Shape;190;p8: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5885d52561_0_1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09" name="Google Shape;209;g35885d52561_0_16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g35885d52561_0_1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g35885d52561_0_1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9" name="Shape 249"/>
        <p:cNvGrpSpPr/>
        <p:nvPr/>
      </p:nvGrpSpPr>
      <p:grpSpPr>
        <a:xfrm>
          <a:off x="0" y="0"/>
          <a:ext cx="0" cy="0"/>
          <a:chOff x="0" y="0"/>
          <a:chExt cx="0" cy="0"/>
        </a:xfrm>
      </p:grpSpPr>
      <p:sp>
        <p:nvSpPr>
          <p:cNvPr id="250" name="Google Shape;250;g35885d52561_0_2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g35885d52561_0_21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1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11"/>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1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1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1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12"/>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12"/>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1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1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3"/>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3"/>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5"/>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5"/>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6"/>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6"/>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7"/>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7"/>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7"/>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7"/>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9"/>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9"/>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9"/>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10"/>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10"/>
          <p:cNvSpPr/>
          <p:nvPr>
            <p:ph idx="2" type="pic"/>
          </p:nvPr>
        </p:nvSpPr>
        <p:spPr>
          <a:xfrm>
            <a:off x="1792288" y="612775"/>
            <a:ext cx="5486400" cy="4114800"/>
          </a:xfrm>
          <a:prstGeom prst="rect">
            <a:avLst/>
          </a:prstGeom>
          <a:noFill/>
          <a:ln>
            <a:noFill/>
          </a:ln>
        </p:spPr>
      </p:sp>
      <p:sp>
        <p:nvSpPr>
          <p:cNvPr id="64" name="Google Shape;64;p10"/>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1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1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6.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7.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7.png"/><Relationship Id="rId4" Type="http://schemas.openxmlformats.org/officeDocument/2006/relationships/image" Target="../media/image13.png"/><Relationship Id="rId5" Type="http://schemas.openxmlformats.org/officeDocument/2006/relationships/hyperlink" Target="https://creativecommons.org/licenses/by-sa/4.0/deed.en"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7.png"/><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grpSp>
        <p:nvGrpSpPr>
          <p:cNvPr id="84" name="Google Shape;84;p13"/>
          <p:cNvGrpSpPr/>
          <p:nvPr/>
        </p:nvGrpSpPr>
        <p:grpSpPr>
          <a:xfrm>
            <a:off x="-31071" y="-180826"/>
            <a:ext cx="4239084" cy="10467826"/>
            <a:chOff x="0" y="-241102"/>
            <a:chExt cx="5652112" cy="13957102"/>
          </a:xfrm>
        </p:grpSpPr>
        <p:grpSp>
          <p:nvGrpSpPr>
            <p:cNvPr id="85" name="Google Shape;85;p13"/>
            <p:cNvGrpSpPr/>
            <p:nvPr/>
          </p:nvGrpSpPr>
          <p:grpSpPr>
            <a:xfrm>
              <a:off x="2826056" y="-241102"/>
              <a:ext cx="2826056" cy="13957102"/>
              <a:chOff x="0" y="-47625"/>
              <a:chExt cx="558233" cy="2756958"/>
            </a:xfrm>
          </p:grpSpPr>
          <p:sp>
            <p:nvSpPr>
              <p:cNvPr id="86" name="Google Shape;86;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231F20"/>
              </a:solidFill>
              <a:ln>
                <a:noFill/>
              </a:ln>
            </p:spPr>
          </p:sp>
          <p:sp>
            <p:nvSpPr>
              <p:cNvPr id="87" name="Google Shape;87;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88" name="Google Shape;88;p13"/>
            <p:cNvGrpSpPr/>
            <p:nvPr/>
          </p:nvGrpSpPr>
          <p:grpSpPr>
            <a:xfrm>
              <a:off x="1413028" y="-241102"/>
              <a:ext cx="2826056" cy="13957102"/>
              <a:chOff x="0" y="-47625"/>
              <a:chExt cx="558233" cy="2756958"/>
            </a:xfrm>
          </p:grpSpPr>
          <p:sp>
            <p:nvSpPr>
              <p:cNvPr id="89" name="Google Shape;89;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38E0A4"/>
              </a:solidFill>
              <a:ln>
                <a:noFill/>
              </a:ln>
            </p:spPr>
          </p:sp>
          <p:sp>
            <p:nvSpPr>
              <p:cNvPr id="90" name="Google Shape;90;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nvGrpSpPr>
            <p:cNvPr id="91" name="Google Shape;91;p13"/>
            <p:cNvGrpSpPr/>
            <p:nvPr/>
          </p:nvGrpSpPr>
          <p:grpSpPr>
            <a:xfrm>
              <a:off x="0" y="-241102"/>
              <a:ext cx="2826056" cy="13957102"/>
              <a:chOff x="0" y="-47625"/>
              <a:chExt cx="558233" cy="2756958"/>
            </a:xfrm>
          </p:grpSpPr>
          <p:sp>
            <p:nvSpPr>
              <p:cNvPr id="92" name="Google Shape;92;p13"/>
              <p:cNvSpPr/>
              <p:nvPr/>
            </p:nvSpPr>
            <p:spPr>
              <a:xfrm>
                <a:off x="0" y="0"/>
                <a:ext cx="558233" cy="2709333"/>
              </a:xfrm>
              <a:custGeom>
                <a:rect b="b" l="l" r="r" t="t"/>
                <a:pathLst>
                  <a:path extrusionOk="0" h="2709333" w="558233">
                    <a:moveTo>
                      <a:pt x="0" y="0"/>
                    </a:moveTo>
                    <a:lnTo>
                      <a:pt x="558233" y="0"/>
                    </a:lnTo>
                    <a:lnTo>
                      <a:pt x="558233" y="2709333"/>
                    </a:lnTo>
                    <a:lnTo>
                      <a:pt x="0" y="2709333"/>
                    </a:lnTo>
                    <a:close/>
                  </a:path>
                </a:pathLst>
              </a:custGeom>
              <a:solidFill>
                <a:srgbClr val="6484F3"/>
              </a:solidFill>
              <a:ln>
                <a:noFill/>
              </a:ln>
            </p:spPr>
          </p:sp>
          <p:sp>
            <p:nvSpPr>
              <p:cNvPr id="93" name="Google Shape;93;p13"/>
              <p:cNvSpPr txBox="1"/>
              <p:nvPr/>
            </p:nvSpPr>
            <p:spPr>
              <a:xfrm>
                <a:off x="0" y="-47625"/>
                <a:ext cx="558233" cy="2756958"/>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grpSp>
      <p:sp>
        <p:nvSpPr>
          <p:cNvPr id="94" name="Google Shape;94;p13"/>
          <p:cNvSpPr txBox="1"/>
          <p:nvPr/>
        </p:nvSpPr>
        <p:spPr>
          <a:xfrm>
            <a:off x="4208013" y="2742328"/>
            <a:ext cx="14079900" cy="3732300"/>
          </a:xfrm>
          <a:prstGeom prst="rect">
            <a:avLst/>
          </a:prstGeom>
          <a:noFill/>
          <a:ln>
            <a:noFill/>
          </a:ln>
        </p:spPr>
        <p:txBody>
          <a:bodyPr anchorCtr="0" anchor="t" bIns="0" lIns="0" spcFirstLastPara="1" rIns="0" wrap="square" tIns="0">
            <a:spAutoFit/>
          </a:bodyPr>
          <a:lstStyle/>
          <a:p>
            <a:pPr indent="0" lvl="0" marL="0" marR="0" rtl="0" algn="ctr">
              <a:lnSpc>
                <a:spcPct val="96999"/>
              </a:lnSpc>
              <a:spcBef>
                <a:spcPts val="0"/>
              </a:spcBef>
              <a:spcAft>
                <a:spcPts val="0"/>
              </a:spcAft>
              <a:buNone/>
            </a:pPr>
            <a:r>
              <a:rPr b="1" lang="en-US" sz="12499">
                <a:solidFill>
                  <a:srgbClr val="231F20"/>
                </a:solidFill>
                <a:latin typeface="Halant"/>
                <a:ea typeface="Halant"/>
                <a:cs typeface="Halant"/>
                <a:sym typeface="Halant"/>
              </a:rPr>
              <a:t>“HISTORY FROM FRAGMENTS”</a:t>
            </a:r>
            <a:endParaRPr sz="100"/>
          </a:p>
        </p:txBody>
      </p:sp>
      <p:sp>
        <p:nvSpPr>
          <p:cNvPr id="95" name="Google Shape;95;p13"/>
          <p:cNvSpPr/>
          <p:nvPr/>
        </p:nvSpPr>
        <p:spPr>
          <a:xfrm>
            <a:off x="12646898" y="-210192"/>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96" name="Google Shape;96;p13"/>
          <p:cNvSpPr txBox="1"/>
          <p:nvPr/>
        </p:nvSpPr>
        <p:spPr>
          <a:xfrm>
            <a:off x="4208025" y="6406400"/>
            <a:ext cx="14079900" cy="882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0" i="0" lang="en-US" sz="5735" u="none" cap="none" strike="noStrike">
                <a:solidFill>
                  <a:srgbClr val="231F20"/>
                </a:solidFill>
                <a:latin typeface="Inter"/>
                <a:ea typeface="Inter"/>
                <a:cs typeface="Inter"/>
                <a:sym typeface="Inter"/>
              </a:rPr>
              <a:t>Unit </a:t>
            </a:r>
            <a:r>
              <a:rPr lang="en-US" sz="5735">
                <a:solidFill>
                  <a:srgbClr val="231F20"/>
                </a:solidFill>
                <a:latin typeface="Inter"/>
                <a:ea typeface="Inter"/>
                <a:cs typeface="Inter"/>
                <a:sym typeface="Inter"/>
              </a:rPr>
              <a:t>1:</a:t>
            </a:r>
            <a:r>
              <a:rPr b="0" i="0" lang="en-US" sz="5735" u="none" cap="none" strike="noStrike">
                <a:solidFill>
                  <a:srgbClr val="231F20"/>
                </a:solidFill>
                <a:latin typeface="Inter"/>
                <a:ea typeface="Inter"/>
                <a:cs typeface="Inter"/>
                <a:sym typeface="Inter"/>
              </a:rPr>
              <a:t> </a:t>
            </a:r>
            <a:r>
              <a:rPr lang="en-US" sz="5735">
                <a:solidFill>
                  <a:srgbClr val="231F20"/>
                </a:solidFill>
                <a:latin typeface="Inter"/>
                <a:ea typeface="Inter"/>
                <a:cs typeface="Inter"/>
                <a:sym typeface="Inter"/>
              </a:rPr>
              <a:t>Thinking Like a Historian</a:t>
            </a:r>
            <a:endParaRPr/>
          </a:p>
        </p:txBody>
      </p:sp>
      <p:sp>
        <p:nvSpPr>
          <p:cNvPr id="97" name="Google Shape;97;p13"/>
          <p:cNvSpPr/>
          <p:nvPr/>
        </p:nvSpPr>
        <p:spPr>
          <a:xfrm>
            <a:off x="11118095" y="925830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98" name="Google Shape;98;p13"/>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99" name="Google Shape;99;p13"/>
          <p:cNvCxnSpPr/>
          <p:nvPr/>
        </p:nvCxnSpPr>
        <p:spPr>
          <a:xfrm rot="10800000">
            <a:off x="653933" y="7531"/>
            <a:ext cx="0" cy="2885400"/>
          </a:xfrm>
          <a:prstGeom prst="straightConnector1">
            <a:avLst/>
          </a:prstGeom>
          <a:noFill/>
          <a:ln cap="flat" cmpd="sng" w="114300">
            <a:solidFill>
              <a:srgbClr val="000000"/>
            </a:solidFill>
            <a:prstDash val="solid"/>
            <a:round/>
            <a:headEnd len="sm" w="sm" type="none"/>
            <a:tailEnd len="sm" w="sm" type="none"/>
          </a:ln>
        </p:spPr>
      </p:cxnSp>
      <p:cxnSp>
        <p:nvCxnSpPr>
          <p:cNvPr id="100" name="Google Shape;100;p13"/>
          <p:cNvCxnSpPr/>
          <p:nvPr/>
        </p:nvCxnSpPr>
        <p:spPr>
          <a:xfrm rot="10800000">
            <a:off x="643893" y="7289297"/>
            <a:ext cx="5400" cy="2997600"/>
          </a:xfrm>
          <a:prstGeom prst="straightConnector1">
            <a:avLst/>
          </a:prstGeom>
          <a:noFill/>
          <a:ln cap="flat" cmpd="sng" w="114300">
            <a:solidFill>
              <a:srgbClr val="000000"/>
            </a:solidFill>
            <a:prstDash val="solid"/>
            <a:round/>
            <a:headEnd len="sm" w="sm" type="none"/>
            <a:tailEnd len="sm" w="sm" type="none"/>
          </a:ln>
        </p:spPr>
      </p:cxn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sp>
        <p:nvSpPr>
          <p:cNvPr id="105" name="Google Shape;105;p14"/>
          <p:cNvSpPr txBox="1"/>
          <p:nvPr/>
        </p:nvSpPr>
        <p:spPr>
          <a:xfrm>
            <a:off x="1791340" y="4038980"/>
            <a:ext cx="14705400" cy="1878000"/>
          </a:xfrm>
          <a:prstGeom prst="rect">
            <a:avLst/>
          </a:prstGeom>
          <a:noFill/>
          <a:ln>
            <a:noFill/>
          </a:ln>
        </p:spPr>
        <p:txBody>
          <a:bodyPr anchorCtr="0" anchor="t" bIns="0" lIns="0" spcFirstLastPara="1" rIns="0" wrap="square" tIns="0">
            <a:spAutoFit/>
          </a:bodyPr>
          <a:lstStyle/>
          <a:p>
            <a:pPr indent="0" lvl="0" marL="0" rtl="0" algn="ctr">
              <a:spcBef>
                <a:spcPts val="0"/>
              </a:spcBef>
              <a:spcAft>
                <a:spcPts val="0"/>
              </a:spcAft>
              <a:buClr>
                <a:schemeClr val="dk1"/>
              </a:buClr>
              <a:buSzPts val="1100"/>
              <a:buFont typeface="Arial"/>
              <a:buNone/>
            </a:pPr>
            <a:r>
              <a:rPr i="1" lang="en-US" sz="6100">
                <a:solidFill>
                  <a:schemeClr val="dk1"/>
                </a:solidFill>
                <a:latin typeface="Inter"/>
                <a:ea typeface="Inter"/>
                <a:cs typeface="Inter"/>
                <a:sym typeface="Inter"/>
              </a:rPr>
              <a:t>What can we know about the past when the evidence is incomplete?</a:t>
            </a:r>
            <a:endParaRPr i="1" sz="6100">
              <a:solidFill>
                <a:schemeClr val="dk1"/>
              </a:solidFill>
              <a:latin typeface="Inter"/>
              <a:ea typeface="Inter"/>
              <a:cs typeface="Inter"/>
              <a:sym typeface="Inter"/>
            </a:endParaRPr>
          </a:p>
        </p:txBody>
      </p:sp>
      <p:sp>
        <p:nvSpPr>
          <p:cNvPr id="106" name="Google Shape;106;p14"/>
          <p:cNvSpPr/>
          <p:nvPr/>
        </p:nvSpPr>
        <p:spPr>
          <a:xfrm>
            <a:off x="13764167" y="7198799"/>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07" name="Google Shape;107;p14"/>
          <p:cNvGrpSpPr/>
          <p:nvPr/>
        </p:nvGrpSpPr>
        <p:grpSpPr>
          <a:xfrm>
            <a:off x="-254016" y="9230009"/>
            <a:ext cx="18796033" cy="937061"/>
            <a:chOff x="204" y="0"/>
            <a:chExt cx="25061377" cy="1249415"/>
          </a:xfrm>
        </p:grpSpPr>
        <p:grpSp>
          <p:nvGrpSpPr>
            <p:cNvPr id="108" name="Google Shape;108;p14"/>
            <p:cNvGrpSpPr/>
            <p:nvPr/>
          </p:nvGrpSpPr>
          <p:grpSpPr>
            <a:xfrm rot="5400000">
              <a:off x="12002626" y="-11663734"/>
              <a:ext cx="1249415" cy="24576881"/>
              <a:chOff x="0" y="-38100"/>
              <a:chExt cx="246798" cy="4854693"/>
            </a:xfrm>
          </p:grpSpPr>
          <p:sp>
            <p:nvSpPr>
              <p:cNvPr id="109" name="Google Shape;109;p14"/>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10" name="Google Shape;110;p14"/>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1" name="Google Shape;111;p14"/>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12" name="Google Shape;112;p14"/>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113" name="Google Shape;113;p14"/>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grpSp>
        <p:nvGrpSpPr>
          <p:cNvPr id="114" name="Google Shape;114;p14"/>
          <p:cNvGrpSpPr/>
          <p:nvPr/>
        </p:nvGrpSpPr>
        <p:grpSpPr>
          <a:xfrm>
            <a:off x="15859155" y="-98041"/>
            <a:ext cx="1562626" cy="1771266"/>
            <a:chOff x="0" y="-130721"/>
            <a:chExt cx="2083500" cy="2361688"/>
          </a:xfrm>
        </p:grpSpPr>
        <p:grpSp>
          <p:nvGrpSpPr>
            <p:cNvPr id="115" name="Google Shape;115;p14"/>
            <p:cNvGrpSpPr/>
            <p:nvPr/>
          </p:nvGrpSpPr>
          <p:grpSpPr>
            <a:xfrm>
              <a:off x="75599" y="-130721"/>
              <a:ext cx="1932284" cy="2361688"/>
              <a:chOff x="0" y="-47625"/>
              <a:chExt cx="703982" cy="860425"/>
            </a:xfrm>
          </p:grpSpPr>
          <p:sp>
            <p:nvSpPr>
              <p:cNvPr id="116" name="Google Shape;116;p14"/>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38E0A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14"/>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18" name="Google Shape;118;p14"/>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1</a:t>
              </a:r>
              <a:endParaRPr>
                <a:solidFill>
                  <a:schemeClr val="lt1"/>
                </a:solidFill>
              </a:endParaRPr>
            </a:p>
          </p:txBody>
        </p:sp>
      </p:grpSp>
      <p:sp>
        <p:nvSpPr>
          <p:cNvPr id="119" name="Google Shape;119;p14"/>
          <p:cNvSpPr/>
          <p:nvPr/>
        </p:nvSpPr>
        <p:spPr>
          <a:xfrm>
            <a:off x="-2627572" y="-733336"/>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20" name="Google Shape;120;p14"/>
          <p:cNvSpPr txBox="1"/>
          <p:nvPr/>
        </p:nvSpPr>
        <p:spPr>
          <a:xfrm>
            <a:off x="2553980" y="2019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SUPPORTING QUESTION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15"/>
          <p:cNvSpPr txBox="1"/>
          <p:nvPr/>
        </p:nvSpPr>
        <p:spPr>
          <a:xfrm>
            <a:off x="2553980" y="495300"/>
            <a:ext cx="131799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rgbClr val="231F20"/>
                </a:solidFill>
                <a:latin typeface="Halant"/>
                <a:ea typeface="Halant"/>
                <a:cs typeface="Halant"/>
                <a:sym typeface="Halant"/>
              </a:rPr>
              <a:t>THE TASK</a:t>
            </a:r>
            <a:endParaRPr/>
          </a:p>
        </p:txBody>
      </p:sp>
      <p:sp>
        <p:nvSpPr>
          <p:cNvPr id="126" name="Google Shape;126;p15"/>
          <p:cNvSpPr txBox="1"/>
          <p:nvPr/>
        </p:nvSpPr>
        <p:spPr>
          <a:xfrm>
            <a:off x="6844825" y="2209475"/>
            <a:ext cx="8889000" cy="6483300"/>
          </a:xfrm>
          <a:prstGeom prst="rect">
            <a:avLst/>
          </a:prstGeom>
          <a:noFill/>
          <a:ln>
            <a:noFill/>
          </a:ln>
        </p:spPr>
        <p:txBody>
          <a:bodyPr anchorCtr="0" anchor="t" bIns="0" lIns="0" spcFirstLastPara="1" rIns="0" wrap="square" tIns="0">
            <a:spAutoFit/>
          </a:bodyPr>
          <a:lstStyle/>
          <a:p>
            <a:pPr indent="-342900" lvl="0" marL="342900" rtl="0" algn="ctr">
              <a:lnSpc>
                <a:spcPct val="90000"/>
              </a:lnSpc>
              <a:spcBef>
                <a:spcPts val="0"/>
              </a:spcBef>
              <a:spcAft>
                <a:spcPts val="0"/>
              </a:spcAft>
              <a:buClr>
                <a:schemeClr val="dk1"/>
              </a:buClr>
              <a:buFont typeface="Arial"/>
              <a:buNone/>
            </a:pPr>
            <a:r>
              <a:rPr i="1" lang="en-US" sz="3600">
                <a:solidFill>
                  <a:schemeClr val="dk1"/>
                </a:solidFill>
                <a:latin typeface="Inter"/>
                <a:ea typeface="Inter"/>
                <a:cs typeface="Inter"/>
                <a:sym typeface="Inter"/>
              </a:rPr>
              <a:t>Often, historians and archeologists are only able to access fragments from the past. From these </a:t>
            </a:r>
            <a:r>
              <a:rPr i="1" lang="en-US" sz="3600">
                <a:solidFill>
                  <a:schemeClr val="dk1"/>
                </a:solidFill>
                <a:latin typeface="Inter"/>
                <a:ea typeface="Inter"/>
                <a:cs typeface="Inter"/>
                <a:sym typeface="Inter"/>
              </a:rPr>
              <a:t>fragments</a:t>
            </a:r>
            <a:r>
              <a:rPr i="1" lang="en-US" sz="3600">
                <a:solidFill>
                  <a:schemeClr val="dk1"/>
                </a:solidFill>
                <a:latin typeface="Inter"/>
                <a:ea typeface="Inter"/>
                <a:cs typeface="Inter"/>
                <a:sym typeface="Inter"/>
              </a:rPr>
              <a:t>, scholars create narratives and draw conclusions about what life was like throughout history. </a:t>
            </a:r>
            <a:endParaRPr i="1" sz="3600">
              <a:solidFill>
                <a:schemeClr val="dk1"/>
              </a:solidFill>
              <a:latin typeface="Inter"/>
              <a:ea typeface="Inter"/>
              <a:cs typeface="Inter"/>
              <a:sym typeface="Inter"/>
            </a:endParaRPr>
          </a:p>
          <a:p>
            <a:pPr indent="-342900" lvl="0" marL="342900" rtl="0" algn="ctr">
              <a:lnSpc>
                <a:spcPct val="90000"/>
              </a:lnSpc>
              <a:spcBef>
                <a:spcPts val="0"/>
              </a:spcBef>
              <a:spcAft>
                <a:spcPts val="0"/>
              </a:spcAft>
              <a:buClr>
                <a:schemeClr val="dk1"/>
              </a:buClr>
              <a:buFont typeface="Arial"/>
              <a:buNone/>
            </a:pPr>
            <a:r>
              <a:t/>
            </a:r>
            <a:endParaRPr i="1" sz="3600">
              <a:solidFill>
                <a:schemeClr val="dk1"/>
              </a:solidFill>
              <a:latin typeface="Inter"/>
              <a:ea typeface="Inter"/>
              <a:cs typeface="Inter"/>
              <a:sym typeface="Inter"/>
            </a:endParaRPr>
          </a:p>
          <a:p>
            <a:pPr indent="-342900" lvl="0" marL="342900" rtl="0" algn="ctr">
              <a:lnSpc>
                <a:spcPct val="90000"/>
              </a:lnSpc>
              <a:spcBef>
                <a:spcPts val="0"/>
              </a:spcBef>
              <a:spcAft>
                <a:spcPts val="0"/>
              </a:spcAft>
              <a:buClr>
                <a:schemeClr val="dk1"/>
              </a:buClr>
              <a:buFont typeface="Arial"/>
              <a:buNone/>
            </a:pPr>
            <a:r>
              <a:rPr i="1" lang="en-US" sz="3600">
                <a:solidFill>
                  <a:schemeClr val="dk1"/>
                </a:solidFill>
                <a:latin typeface="Inter"/>
                <a:ea typeface="Inter"/>
                <a:cs typeface="Inter"/>
                <a:sym typeface="Inter"/>
              </a:rPr>
              <a:t>In this lesson, your task will be to practice these same skills as historians and archeologists. </a:t>
            </a:r>
            <a:endParaRPr i="1" sz="3600">
              <a:solidFill>
                <a:schemeClr val="dk1"/>
              </a:solidFill>
              <a:latin typeface="Inter"/>
              <a:ea typeface="Inter"/>
              <a:cs typeface="Inter"/>
              <a:sym typeface="Inter"/>
            </a:endParaRPr>
          </a:p>
          <a:p>
            <a:pPr indent="-342900" lvl="0" marL="342900" rtl="0" algn="ctr">
              <a:lnSpc>
                <a:spcPct val="90000"/>
              </a:lnSpc>
              <a:spcBef>
                <a:spcPts val="0"/>
              </a:spcBef>
              <a:spcAft>
                <a:spcPts val="0"/>
              </a:spcAft>
              <a:buClr>
                <a:schemeClr val="dk1"/>
              </a:buClr>
              <a:buFont typeface="Arial"/>
              <a:buNone/>
            </a:pPr>
            <a:r>
              <a:t/>
            </a:r>
            <a:endParaRPr b="1" i="1" sz="3600">
              <a:solidFill>
                <a:schemeClr val="dk1"/>
              </a:solidFill>
              <a:latin typeface="Inter"/>
              <a:ea typeface="Inter"/>
              <a:cs typeface="Inter"/>
              <a:sym typeface="Inter"/>
            </a:endParaRPr>
          </a:p>
          <a:p>
            <a:pPr indent="-342900" lvl="0" marL="342900" rtl="0" algn="ctr">
              <a:lnSpc>
                <a:spcPct val="90000"/>
              </a:lnSpc>
              <a:spcBef>
                <a:spcPts val="0"/>
              </a:spcBef>
              <a:spcAft>
                <a:spcPts val="0"/>
              </a:spcAft>
              <a:buClr>
                <a:schemeClr val="dk1"/>
              </a:buClr>
              <a:buFont typeface="Arial"/>
              <a:buNone/>
            </a:pPr>
            <a:r>
              <a:rPr b="1" i="1" lang="en-US" sz="3600">
                <a:solidFill>
                  <a:schemeClr val="dk1"/>
                </a:solidFill>
                <a:latin typeface="Inter"/>
                <a:ea typeface="Inter"/>
                <a:cs typeface="Inter"/>
                <a:sym typeface="Inter"/>
              </a:rPr>
              <a:t>With just four sources, construct a narrative of Queen Hatshepsut. </a:t>
            </a:r>
            <a:endParaRPr b="1" sz="3980">
              <a:solidFill>
                <a:srgbClr val="231F20"/>
              </a:solidFill>
              <a:latin typeface="Inter"/>
              <a:ea typeface="Inter"/>
              <a:cs typeface="Inter"/>
              <a:sym typeface="Inter"/>
            </a:endParaRPr>
          </a:p>
        </p:txBody>
      </p:sp>
      <p:grpSp>
        <p:nvGrpSpPr>
          <p:cNvPr id="127" name="Google Shape;127;p15"/>
          <p:cNvGrpSpPr/>
          <p:nvPr/>
        </p:nvGrpSpPr>
        <p:grpSpPr>
          <a:xfrm>
            <a:off x="-254016" y="9230009"/>
            <a:ext cx="18796033" cy="937061"/>
            <a:chOff x="204" y="0"/>
            <a:chExt cx="25061377" cy="1249415"/>
          </a:xfrm>
        </p:grpSpPr>
        <p:grpSp>
          <p:nvGrpSpPr>
            <p:cNvPr id="128" name="Google Shape;128;p15"/>
            <p:cNvGrpSpPr/>
            <p:nvPr/>
          </p:nvGrpSpPr>
          <p:grpSpPr>
            <a:xfrm rot="5400000">
              <a:off x="12002626" y="-11663734"/>
              <a:ext cx="1249415" cy="24576881"/>
              <a:chOff x="0" y="-38100"/>
              <a:chExt cx="246798" cy="4854693"/>
            </a:xfrm>
          </p:grpSpPr>
          <p:sp>
            <p:nvSpPr>
              <p:cNvPr id="129" name="Google Shape;129;p15"/>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130" name="Google Shape;130;p15"/>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1" name="Google Shape;131;p15"/>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32" name="Google Shape;132;p15"/>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133" name="Google Shape;133;p15"/>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grpSp>
        <p:nvGrpSpPr>
          <p:cNvPr id="134" name="Google Shape;134;p15"/>
          <p:cNvGrpSpPr/>
          <p:nvPr/>
        </p:nvGrpSpPr>
        <p:grpSpPr>
          <a:xfrm>
            <a:off x="15859155" y="-98041"/>
            <a:ext cx="1562625" cy="1771271"/>
            <a:chOff x="0" y="-130721"/>
            <a:chExt cx="2083500" cy="2361695"/>
          </a:xfrm>
        </p:grpSpPr>
        <p:grpSp>
          <p:nvGrpSpPr>
            <p:cNvPr id="135" name="Google Shape;135;p15"/>
            <p:cNvGrpSpPr/>
            <p:nvPr/>
          </p:nvGrpSpPr>
          <p:grpSpPr>
            <a:xfrm>
              <a:off x="75599" y="-130721"/>
              <a:ext cx="1932614" cy="2361695"/>
              <a:chOff x="0" y="-47625"/>
              <a:chExt cx="704100" cy="860425"/>
            </a:xfrm>
          </p:grpSpPr>
          <p:sp>
            <p:nvSpPr>
              <p:cNvPr id="136" name="Google Shape;136;p15"/>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6484F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5"/>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38" name="Google Shape;138;p15"/>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231F20"/>
                  </a:solidFill>
                  <a:latin typeface="Halant"/>
                  <a:ea typeface="Halant"/>
                  <a:cs typeface="Halant"/>
                  <a:sym typeface="Halant"/>
                </a:rPr>
                <a:t>2</a:t>
              </a:r>
              <a:endParaRPr/>
            </a:p>
          </p:txBody>
        </p:sp>
      </p:grpSp>
      <p:sp>
        <p:nvSpPr>
          <p:cNvPr id="139" name="Google Shape;139;p15"/>
          <p:cNvSpPr/>
          <p:nvPr/>
        </p:nvSpPr>
        <p:spPr>
          <a:xfrm>
            <a:off x="-2845001" y="43433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sp>
        <p:nvSpPr>
          <p:cNvPr id="140" name="Google Shape;140;p15"/>
          <p:cNvSpPr/>
          <p:nvPr/>
        </p:nvSpPr>
        <p:spPr>
          <a:xfrm>
            <a:off x="13601700" y="6142060"/>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pic>
        <p:nvPicPr>
          <p:cNvPr id="141" name="Google Shape;141;p15" title="lamella-fragment-comprised-of-6-unjoined-fragments-239a9e.jpg"/>
          <p:cNvPicPr preferRelativeResize="0"/>
          <p:nvPr/>
        </p:nvPicPr>
        <p:blipFill rotWithShape="1">
          <a:blip r:embed="rId4">
            <a:alphaModFix/>
          </a:blip>
          <a:srcRect b="5197" l="0" r="0" t="5197"/>
          <a:stretch/>
        </p:blipFill>
        <p:spPr>
          <a:xfrm rot="687819">
            <a:off x="1559028" y="2055873"/>
            <a:ext cx="5001313" cy="621810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16"/>
          <p:cNvSpPr txBox="1"/>
          <p:nvPr/>
        </p:nvSpPr>
        <p:spPr>
          <a:xfrm>
            <a:off x="1028700" y="876300"/>
            <a:ext cx="16230600" cy="1308300"/>
          </a:xfrm>
          <a:prstGeom prst="rect">
            <a:avLst/>
          </a:prstGeom>
          <a:noFill/>
          <a:ln>
            <a:noFill/>
          </a:ln>
        </p:spPr>
        <p:txBody>
          <a:bodyPr anchorCtr="0" anchor="t" bIns="0" lIns="0" spcFirstLastPara="1" rIns="0" wrap="square" tIns="0">
            <a:spAutoFit/>
          </a:bodyPr>
          <a:lstStyle/>
          <a:p>
            <a:pPr indent="0" lvl="0" marL="0" marR="0" rtl="0" algn="ctr">
              <a:lnSpc>
                <a:spcPct val="140004"/>
              </a:lnSpc>
              <a:spcBef>
                <a:spcPts val="0"/>
              </a:spcBef>
              <a:spcAft>
                <a:spcPts val="0"/>
              </a:spcAft>
              <a:buNone/>
            </a:pPr>
            <a:r>
              <a:rPr b="1" lang="en-US" sz="8499">
                <a:solidFill>
                  <a:schemeClr val="dk1"/>
                </a:solidFill>
                <a:latin typeface="Halant"/>
                <a:ea typeface="Halant"/>
                <a:cs typeface="Halant"/>
                <a:sym typeface="Halant"/>
              </a:rPr>
              <a:t>INSTRUCTIONS</a:t>
            </a:r>
            <a:endParaRPr>
              <a:solidFill>
                <a:schemeClr val="dk1"/>
              </a:solidFill>
            </a:endParaRPr>
          </a:p>
        </p:txBody>
      </p:sp>
      <p:grpSp>
        <p:nvGrpSpPr>
          <p:cNvPr id="147" name="Google Shape;147;p16"/>
          <p:cNvGrpSpPr/>
          <p:nvPr/>
        </p:nvGrpSpPr>
        <p:grpSpPr>
          <a:xfrm>
            <a:off x="1704735" y="2989617"/>
            <a:ext cx="9948368" cy="1105408"/>
            <a:chOff x="1704735" y="2989617"/>
            <a:chExt cx="9948368" cy="1105408"/>
          </a:xfrm>
        </p:grpSpPr>
        <p:grpSp>
          <p:nvGrpSpPr>
            <p:cNvPr id="148" name="Google Shape;148;p16"/>
            <p:cNvGrpSpPr/>
            <p:nvPr/>
          </p:nvGrpSpPr>
          <p:grpSpPr>
            <a:xfrm>
              <a:off x="1704735" y="2989617"/>
              <a:ext cx="1105500" cy="1105408"/>
              <a:chOff x="1704735" y="2780838"/>
              <a:chExt cx="1105500" cy="1105408"/>
            </a:xfrm>
          </p:grpSpPr>
          <p:grpSp>
            <p:nvGrpSpPr>
              <p:cNvPr id="149" name="Google Shape;149;p16"/>
              <p:cNvGrpSpPr/>
              <p:nvPr/>
            </p:nvGrpSpPr>
            <p:grpSpPr>
              <a:xfrm>
                <a:off x="1704735" y="2780838"/>
                <a:ext cx="1105408" cy="1105408"/>
                <a:chOff x="0" y="-56030"/>
                <a:chExt cx="812800" cy="812800"/>
              </a:xfrm>
            </p:grpSpPr>
            <p:sp>
              <p:nvSpPr>
                <p:cNvPr id="150" name="Google Shape;150;p16"/>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6"/>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2" name="Google Shape;152;p16"/>
              <p:cNvSpPr txBox="1"/>
              <p:nvPr/>
            </p:nvSpPr>
            <p:spPr>
              <a:xfrm>
                <a:off x="1704735" y="2954974"/>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7"/>
                  </a:lnSpc>
                  <a:spcBef>
                    <a:spcPts val="0"/>
                  </a:spcBef>
                  <a:spcAft>
                    <a:spcPts val="0"/>
                  </a:spcAft>
                  <a:buNone/>
                </a:pPr>
                <a:r>
                  <a:rPr b="1" i="0" lang="en-US" sz="5034" u="none" cap="none" strike="noStrike">
                    <a:solidFill>
                      <a:schemeClr val="lt1"/>
                    </a:solidFill>
                    <a:latin typeface="Halant"/>
                    <a:ea typeface="Halant"/>
                    <a:cs typeface="Halant"/>
                    <a:sym typeface="Halant"/>
                  </a:rPr>
                  <a:t>1</a:t>
                </a:r>
                <a:endParaRPr>
                  <a:solidFill>
                    <a:schemeClr val="lt1"/>
                  </a:solidFill>
                </a:endParaRPr>
              </a:p>
            </p:txBody>
          </p:sp>
        </p:grpSp>
        <p:sp>
          <p:nvSpPr>
            <p:cNvPr id="153" name="Google Shape;153;p16"/>
            <p:cNvSpPr txBox="1"/>
            <p:nvPr/>
          </p:nvSpPr>
          <p:spPr>
            <a:xfrm>
              <a:off x="2988503" y="3067121"/>
              <a:ext cx="8664600" cy="950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Observe the 4 fragments, taking notes on each one on your graphic organizer.</a:t>
              </a:r>
              <a:endParaRPr/>
            </a:p>
          </p:txBody>
        </p:sp>
      </p:grpSp>
      <p:grpSp>
        <p:nvGrpSpPr>
          <p:cNvPr id="154" name="Google Shape;154;p16"/>
          <p:cNvGrpSpPr/>
          <p:nvPr/>
        </p:nvGrpSpPr>
        <p:grpSpPr>
          <a:xfrm>
            <a:off x="1704735" y="4660789"/>
            <a:ext cx="9948368" cy="1425600"/>
            <a:chOff x="1704735" y="4702884"/>
            <a:chExt cx="9948368" cy="1425600"/>
          </a:xfrm>
        </p:grpSpPr>
        <p:grpSp>
          <p:nvGrpSpPr>
            <p:cNvPr id="155" name="Google Shape;155;p16"/>
            <p:cNvGrpSpPr/>
            <p:nvPr/>
          </p:nvGrpSpPr>
          <p:grpSpPr>
            <a:xfrm>
              <a:off x="1704735" y="4862980"/>
              <a:ext cx="1105408" cy="1105408"/>
              <a:chOff x="0" y="-56030"/>
              <a:chExt cx="812800" cy="812800"/>
            </a:xfrm>
          </p:grpSpPr>
          <p:sp>
            <p:nvSpPr>
              <p:cNvPr id="156" name="Google Shape;156;p16"/>
              <p:cNvSpPr/>
              <p:nvPr/>
            </p:nvSpPr>
            <p:spPr>
              <a:xfrm>
                <a:off x="0" y="-5603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6"/>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58" name="Google Shape;158;p16"/>
            <p:cNvSpPr txBox="1"/>
            <p:nvPr/>
          </p:nvSpPr>
          <p:spPr>
            <a:xfrm>
              <a:off x="1704735" y="5037116"/>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7"/>
                </a:lnSpc>
                <a:spcBef>
                  <a:spcPts val="0"/>
                </a:spcBef>
                <a:spcAft>
                  <a:spcPts val="0"/>
                </a:spcAft>
                <a:buNone/>
              </a:pPr>
              <a:r>
                <a:rPr b="1" i="0" lang="en-US" sz="5034" u="none" cap="none" strike="noStrike">
                  <a:solidFill>
                    <a:schemeClr val="lt1"/>
                  </a:solidFill>
                  <a:latin typeface="Halant"/>
                  <a:ea typeface="Halant"/>
                  <a:cs typeface="Halant"/>
                  <a:sym typeface="Halant"/>
                </a:rPr>
                <a:t>2</a:t>
              </a:r>
              <a:endParaRPr>
                <a:solidFill>
                  <a:schemeClr val="lt1"/>
                </a:solidFill>
              </a:endParaRPr>
            </a:p>
          </p:txBody>
        </p:sp>
        <p:sp>
          <p:nvSpPr>
            <p:cNvPr id="159" name="Google Shape;159;p16"/>
            <p:cNvSpPr txBox="1"/>
            <p:nvPr/>
          </p:nvSpPr>
          <p:spPr>
            <a:xfrm>
              <a:off x="2988503" y="4702884"/>
              <a:ext cx="8664600" cy="14256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Use your notes to create a poster (with the template) to summarize what the event was and your interpretation of it.</a:t>
              </a:r>
              <a:endParaRPr/>
            </a:p>
          </p:txBody>
        </p:sp>
      </p:grpSp>
      <p:grpSp>
        <p:nvGrpSpPr>
          <p:cNvPr id="160" name="Google Shape;160;p16"/>
          <p:cNvGrpSpPr/>
          <p:nvPr/>
        </p:nvGrpSpPr>
        <p:grpSpPr>
          <a:xfrm>
            <a:off x="1704735" y="6652152"/>
            <a:ext cx="9948368" cy="1107954"/>
            <a:chOff x="1704735" y="6893895"/>
            <a:chExt cx="9948368" cy="1107954"/>
          </a:xfrm>
        </p:grpSpPr>
        <p:grpSp>
          <p:nvGrpSpPr>
            <p:cNvPr id="161" name="Google Shape;161;p16"/>
            <p:cNvGrpSpPr/>
            <p:nvPr/>
          </p:nvGrpSpPr>
          <p:grpSpPr>
            <a:xfrm>
              <a:off x="1704735" y="6893895"/>
              <a:ext cx="1105500" cy="1105408"/>
              <a:chOff x="1704735" y="6893895"/>
              <a:chExt cx="1105500" cy="1105408"/>
            </a:xfrm>
          </p:grpSpPr>
          <p:grpSp>
            <p:nvGrpSpPr>
              <p:cNvPr id="162" name="Google Shape;162;p16"/>
              <p:cNvGrpSpPr/>
              <p:nvPr/>
            </p:nvGrpSpPr>
            <p:grpSpPr>
              <a:xfrm>
                <a:off x="1704735" y="6893895"/>
                <a:ext cx="1105408" cy="1105408"/>
                <a:chOff x="0" y="0"/>
                <a:chExt cx="812800" cy="812800"/>
              </a:xfrm>
            </p:grpSpPr>
            <p:sp>
              <p:nvSpPr>
                <p:cNvPr id="163" name="Google Shape;163;p16"/>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16"/>
                <p:cNvSpPr txBox="1"/>
                <p:nvPr/>
              </p:nvSpPr>
              <p:spPr>
                <a:xfrm>
                  <a:off x="76200" y="38100"/>
                  <a:ext cx="660400" cy="698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65" name="Google Shape;165;p16"/>
              <p:cNvSpPr txBox="1"/>
              <p:nvPr/>
            </p:nvSpPr>
            <p:spPr>
              <a:xfrm>
                <a:off x="1704735" y="7068030"/>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7"/>
                  </a:lnSpc>
                  <a:spcBef>
                    <a:spcPts val="0"/>
                  </a:spcBef>
                  <a:spcAft>
                    <a:spcPts val="0"/>
                  </a:spcAft>
                  <a:buNone/>
                </a:pPr>
                <a:r>
                  <a:rPr b="1" i="0" lang="en-US" sz="5034" u="none" cap="none" strike="noStrike">
                    <a:solidFill>
                      <a:schemeClr val="lt1"/>
                    </a:solidFill>
                    <a:latin typeface="Halant"/>
                    <a:ea typeface="Halant"/>
                    <a:cs typeface="Halant"/>
                    <a:sym typeface="Halant"/>
                  </a:rPr>
                  <a:t>3</a:t>
                </a:r>
                <a:endParaRPr>
                  <a:solidFill>
                    <a:schemeClr val="lt1"/>
                  </a:solidFill>
                </a:endParaRPr>
              </a:p>
            </p:txBody>
          </p:sp>
        </p:grpSp>
        <p:sp>
          <p:nvSpPr>
            <p:cNvPr id="166" name="Google Shape;166;p16"/>
            <p:cNvSpPr txBox="1"/>
            <p:nvPr/>
          </p:nvSpPr>
          <p:spPr>
            <a:xfrm>
              <a:off x="2988503" y="7051449"/>
              <a:ext cx="8664600" cy="950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Read Contextualization piece about Queen Hatshepsut.</a:t>
              </a:r>
              <a:endParaRPr/>
            </a:p>
          </p:txBody>
        </p:sp>
      </p:grpSp>
      <p:grpSp>
        <p:nvGrpSpPr>
          <p:cNvPr id="167" name="Google Shape;167;p16"/>
          <p:cNvGrpSpPr/>
          <p:nvPr/>
        </p:nvGrpSpPr>
        <p:grpSpPr>
          <a:xfrm>
            <a:off x="15859155" y="-98041"/>
            <a:ext cx="1562626" cy="2492795"/>
            <a:chOff x="0" y="-130721"/>
            <a:chExt cx="2083500" cy="3323728"/>
          </a:xfrm>
        </p:grpSpPr>
        <p:grpSp>
          <p:nvGrpSpPr>
            <p:cNvPr id="168" name="Google Shape;168;p16"/>
            <p:cNvGrpSpPr/>
            <p:nvPr/>
          </p:nvGrpSpPr>
          <p:grpSpPr>
            <a:xfrm>
              <a:off x="75599" y="-130721"/>
              <a:ext cx="1932284" cy="2361688"/>
              <a:chOff x="0" y="-47625"/>
              <a:chExt cx="703982" cy="860425"/>
            </a:xfrm>
          </p:grpSpPr>
          <p:sp>
            <p:nvSpPr>
              <p:cNvPr id="169" name="Google Shape;169;p16"/>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16"/>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1" name="Google Shape;171;p16"/>
            <p:cNvSpPr txBox="1"/>
            <p:nvPr/>
          </p:nvSpPr>
          <p:spPr>
            <a:xfrm>
              <a:off x="0" y="447107"/>
              <a:ext cx="2083500" cy="27459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rgbClr val="FFFFFF"/>
                  </a:solidFill>
                  <a:latin typeface="Halant"/>
                  <a:ea typeface="Halant"/>
                  <a:cs typeface="Halant"/>
                  <a:sym typeface="Halant"/>
                </a:rPr>
                <a:t>3</a:t>
              </a:r>
              <a:endParaRPr b="1" sz="5575">
                <a:solidFill>
                  <a:srgbClr val="FFFFFF"/>
                </a:solidFill>
                <a:latin typeface="Halant"/>
                <a:ea typeface="Halant"/>
                <a:cs typeface="Halant"/>
                <a:sym typeface="Halant"/>
              </a:endParaRPr>
            </a:p>
            <a:p>
              <a:pPr indent="0" lvl="0" marL="0" marR="0" rtl="0" algn="l">
                <a:lnSpc>
                  <a:spcPct val="140000"/>
                </a:lnSpc>
                <a:spcBef>
                  <a:spcPts val="0"/>
                </a:spcBef>
                <a:spcAft>
                  <a:spcPts val="0"/>
                </a:spcAft>
                <a:buNone/>
              </a:pPr>
              <a:r>
                <a:t/>
              </a:r>
              <a:endParaRPr b="1" sz="5575">
                <a:solidFill>
                  <a:srgbClr val="FFFFFF"/>
                </a:solidFill>
                <a:latin typeface="Halant"/>
                <a:ea typeface="Halant"/>
                <a:cs typeface="Halant"/>
                <a:sym typeface="Halant"/>
              </a:endParaRPr>
            </a:p>
          </p:txBody>
        </p:sp>
      </p:grpSp>
      <p:sp>
        <p:nvSpPr>
          <p:cNvPr id="172" name="Google Shape;172;p16"/>
          <p:cNvSpPr/>
          <p:nvPr/>
        </p:nvSpPr>
        <p:spPr>
          <a:xfrm>
            <a:off x="9697545" y="8788169"/>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sp>
        <p:nvSpPr>
          <p:cNvPr id="173" name="Google Shape;173;p16"/>
          <p:cNvSpPr/>
          <p:nvPr/>
        </p:nvSpPr>
        <p:spPr>
          <a:xfrm>
            <a:off x="1564423" y="-1641171"/>
            <a:ext cx="7315200" cy="2477783"/>
          </a:xfrm>
          <a:custGeom>
            <a:rect b="b" l="l" r="r" t="t"/>
            <a:pathLst>
              <a:path extrusionOk="0" h="2477783" w="7315200">
                <a:moveTo>
                  <a:pt x="0" y="0"/>
                </a:moveTo>
                <a:lnTo>
                  <a:pt x="7315200" y="0"/>
                </a:lnTo>
                <a:lnTo>
                  <a:pt x="7315200" y="2477784"/>
                </a:lnTo>
                <a:lnTo>
                  <a:pt x="0" y="2477784"/>
                </a:lnTo>
                <a:lnTo>
                  <a:pt x="0" y="0"/>
                </a:lnTo>
                <a:close/>
              </a:path>
            </a:pathLst>
          </a:custGeom>
          <a:blipFill rotWithShape="1">
            <a:blip r:embed="rId3">
              <a:alphaModFix/>
            </a:blip>
            <a:stretch>
              <a:fillRect b="0" l="0" r="0" t="0"/>
            </a:stretch>
          </a:blipFill>
          <a:ln>
            <a:noFill/>
          </a:ln>
        </p:spPr>
      </p:sp>
      <p:grpSp>
        <p:nvGrpSpPr>
          <p:cNvPr id="174" name="Google Shape;174;p16"/>
          <p:cNvGrpSpPr/>
          <p:nvPr/>
        </p:nvGrpSpPr>
        <p:grpSpPr>
          <a:xfrm>
            <a:off x="185402" y="-144661"/>
            <a:ext cx="937061" cy="10431661"/>
            <a:chOff x="0" y="-38100"/>
            <a:chExt cx="246798" cy="2747433"/>
          </a:xfrm>
        </p:grpSpPr>
        <p:sp>
          <p:nvSpPr>
            <p:cNvPr id="175" name="Google Shape;175;p16"/>
            <p:cNvSpPr/>
            <p:nvPr/>
          </p:nvSpPr>
          <p:spPr>
            <a:xfrm>
              <a:off x="0" y="0"/>
              <a:ext cx="246798" cy="2709333"/>
            </a:xfrm>
            <a:custGeom>
              <a:rect b="b" l="l" r="r" t="t"/>
              <a:pathLst>
                <a:path extrusionOk="0" h="2709333" w="246798">
                  <a:moveTo>
                    <a:pt x="0" y="0"/>
                  </a:moveTo>
                  <a:lnTo>
                    <a:pt x="246798" y="0"/>
                  </a:lnTo>
                  <a:lnTo>
                    <a:pt x="246798" y="2709333"/>
                  </a:lnTo>
                  <a:lnTo>
                    <a:pt x="0" y="2709333"/>
                  </a:lnTo>
                  <a:close/>
                </a:path>
              </a:pathLst>
            </a:custGeom>
            <a:solidFill>
              <a:srgbClr val="EFFEF9"/>
            </a:solidFill>
            <a:ln>
              <a:noFill/>
            </a:ln>
          </p:spPr>
        </p:sp>
        <p:sp>
          <p:nvSpPr>
            <p:cNvPr id="176" name="Google Shape;176;p16"/>
            <p:cNvSpPr txBox="1"/>
            <p:nvPr/>
          </p:nvSpPr>
          <p:spPr>
            <a:xfrm>
              <a:off x="0" y="-38100"/>
              <a:ext cx="246798" cy="274743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77" name="Google Shape;177;p16"/>
          <p:cNvSpPr txBox="1"/>
          <p:nvPr/>
        </p:nvSpPr>
        <p:spPr>
          <a:xfrm rot="-5400000">
            <a:off x="-2830777" y="4935804"/>
            <a:ext cx="6882000" cy="4155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178" name="Google Shape;178;p16"/>
          <p:cNvCxnSpPr/>
          <p:nvPr/>
        </p:nvCxnSpPr>
        <p:spPr>
          <a:xfrm rot="10800000">
            <a:off x="648530" y="-104525"/>
            <a:ext cx="5403" cy="2997456"/>
          </a:xfrm>
          <a:prstGeom prst="straightConnector1">
            <a:avLst/>
          </a:prstGeom>
          <a:noFill/>
          <a:ln cap="flat" cmpd="sng" w="114300">
            <a:solidFill>
              <a:srgbClr val="000000"/>
            </a:solidFill>
            <a:prstDash val="solid"/>
            <a:round/>
            <a:headEnd len="sm" w="sm" type="none"/>
            <a:tailEnd len="sm" w="sm" type="none"/>
          </a:ln>
        </p:spPr>
      </p:cxnSp>
      <p:cxnSp>
        <p:nvCxnSpPr>
          <p:cNvPr id="179" name="Google Shape;179;p16"/>
          <p:cNvCxnSpPr/>
          <p:nvPr/>
        </p:nvCxnSpPr>
        <p:spPr>
          <a:xfrm rot="10800000">
            <a:off x="643890" y="7289441"/>
            <a:ext cx="5403" cy="2997456"/>
          </a:xfrm>
          <a:prstGeom prst="straightConnector1">
            <a:avLst/>
          </a:prstGeom>
          <a:noFill/>
          <a:ln cap="flat" cmpd="sng" w="114300">
            <a:solidFill>
              <a:srgbClr val="000000"/>
            </a:solidFill>
            <a:prstDash val="solid"/>
            <a:round/>
            <a:headEnd len="sm" w="sm" type="none"/>
            <a:tailEnd len="sm" w="sm" type="none"/>
          </a:ln>
        </p:spPr>
      </p:cxnSp>
      <p:grpSp>
        <p:nvGrpSpPr>
          <p:cNvPr id="180" name="Google Shape;180;p16"/>
          <p:cNvGrpSpPr/>
          <p:nvPr/>
        </p:nvGrpSpPr>
        <p:grpSpPr>
          <a:xfrm>
            <a:off x="1704735" y="8325870"/>
            <a:ext cx="9948368" cy="1107954"/>
            <a:chOff x="1704735" y="6893895"/>
            <a:chExt cx="9948368" cy="1107954"/>
          </a:xfrm>
        </p:grpSpPr>
        <p:grpSp>
          <p:nvGrpSpPr>
            <p:cNvPr id="181" name="Google Shape;181;p16"/>
            <p:cNvGrpSpPr/>
            <p:nvPr/>
          </p:nvGrpSpPr>
          <p:grpSpPr>
            <a:xfrm>
              <a:off x="1704735" y="6893895"/>
              <a:ext cx="1105500" cy="1105408"/>
              <a:chOff x="1704735" y="6893895"/>
              <a:chExt cx="1105500" cy="1105408"/>
            </a:xfrm>
          </p:grpSpPr>
          <p:grpSp>
            <p:nvGrpSpPr>
              <p:cNvPr id="182" name="Google Shape;182;p16"/>
              <p:cNvGrpSpPr/>
              <p:nvPr/>
            </p:nvGrpSpPr>
            <p:grpSpPr>
              <a:xfrm>
                <a:off x="1704735" y="6893895"/>
                <a:ext cx="1105408" cy="1105408"/>
                <a:chOff x="0" y="0"/>
                <a:chExt cx="812800" cy="812800"/>
              </a:xfrm>
            </p:grpSpPr>
            <p:sp>
              <p:nvSpPr>
                <p:cNvPr id="183" name="Google Shape;183;p16"/>
                <p:cNvSpPr/>
                <p:nvPr/>
              </p:nvSpPr>
              <p:spPr>
                <a:xfrm>
                  <a:off x="0" y="0"/>
                  <a:ext cx="812800" cy="812800"/>
                </a:xfrm>
                <a:custGeom>
                  <a:rect b="b" l="l" r="r" t="t"/>
                  <a:pathLst>
                    <a:path extrusionOk="0" h="812800" w="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6"/>
                <p:cNvSpPr txBox="1"/>
                <p:nvPr/>
              </p:nvSpPr>
              <p:spPr>
                <a:xfrm>
                  <a:off x="76200" y="38100"/>
                  <a:ext cx="660300" cy="6984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85" name="Google Shape;185;p16"/>
              <p:cNvSpPr txBox="1"/>
              <p:nvPr/>
            </p:nvSpPr>
            <p:spPr>
              <a:xfrm>
                <a:off x="1704735" y="7068030"/>
                <a:ext cx="1105500" cy="774900"/>
              </a:xfrm>
              <a:prstGeom prst="rect">
                <a:avLst/>
              </a:prstGeom>
              <a:noFill/>
              <a:ln>
                <a:noFill/>
              </a:ln>
            </p:spPr>
            <p:txBody>
              <a:bodyPr anchorCtr="0" anchor="t" bIns="0" lIns="0" spcFirstLastPara="1" rIns="0" wrap="square" tIns="0">
                <a:spAutoFit/>
              </a:bodyPr>
              <a:lstStyle/>
              <a:p>
                <a:pPr indent="0" lvl="0" marL="0" marR="0" rtl="0" algn="ctr">
                  <a:lnSpc>
                    <a:spcPct val="140008"/>
                  </a:lnSpc>
                  <a:spcBef>
                    <a:spcPts val="0"/>
                  </a:spcBef>
                  <a:spcAft>
                    <a:spcPts val="0"/>
                  </a:spcAft>
                  <a:buNone/>
                </a:pPr>
                <a:r>
                  <a:rPr b="1" lang="en-US" sz="5034">
                    <a:solidFill>
                      <a:schemeClr val="lt1"/>
                    </a:solidFill>
                    <a:latin typeface="Halant"/>
                    <a:ea typeface="Halant"/>
                    <a:cs typeface="Halant"/>
                    <a:sym typeface="Halant"/>
                  </a:rPr>
                  <a:t>4</a:t>
                </a:r>
                <a:endParaRPr>
                  <a:solidFill>
                    <a:schemeClr val="lt1"/>
                  </a:solidFill>
                </a:endParaRPr>
              </a:p>
            </p:txBody>
          </p:sp>
        </p:grpSp>
        <p:sp>
          <p:nvSpPr>
            <p:cNvPr id="186" name="Google Shape;186;p16"/>
            <p:cNvSpPr txBox="1"/>
            <p:nvPr/>
          </p:nvSpPr>
          <p:spPr>
            <a:xfrm>
              <a:off x="2988503" y="7051449"/>
              <a:ext cx="8664600" cy="950400"/>
            </a:xfrm>
            <a:prstGeom prst="rect">
              <a:avLst/>
            </a:prstGeom>
            <a:no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lang="en-US" sz="3087">
                  <a:solidFill>
                    <a:srgbClr val="231F20"/>
                  </a:solidFill>
                  <a:latin typeface="Inter"/>
                  <a:ea typeface="Inter"/>
                  <a:cs typeface="Inter"/>
                  <a:sym typeface="Inter"/>
                </a:rPr>
                <a:t>Reflect on the Investigative and </a:t>
              </a:r>
              <a:r>
                <a:rPr lang="en-US" sz="3087">
                  <a:solidFill>
                    <a:srgbClr val="231F20"/>
                  </a:solidFill>
                  <a:latin typeface="Inter"/>
                  <a:ea typeface="Inter"/>
                  <a:cs typeface="Inter"/>
                  <a:sym typeface="Inter"/>
                </a:rPr>
                <a:t>Interpretative</a:t>
              </a:r>
              <a:r>
                <a:rPr lang="en-US" sz="3087">
                  <a:solidFill>
                    <a:srgbClr val="231F20"/>
                  </a:solidFill>
                  <a:latin typeface="Inter"/>
                  <a:ea typeface="Inter"/>
                  <a:cs typeface="Inter"/>
                  <a:sym typeface="Inter"/>
                </a:rPr>
                <a:t> nature of history.</a:t>
              </a:r>
              <a:endParaRPr/>
            </a:p>
          </p:txBody>
        </p:sp>
      </p:grpSp>
      <p:pic>
        <p:nvPicPr>
          <p:cNvPr id="187" name="Google Shape;187;p16" title="Screen Shot 2025-05-16 at 3.14.12 PM.png"/>
          <p:cNvPicPr preferRelativeResize="0"/>
          <p:nvPr/>
        </p:nvPicPr>
        <p:blipFill rotWithShape="1">
          <a:blip r:embed="rId4">
            <a:alphaModFix/>
          </a:blip>
          <a:srcRect b="0" l="4561" r="4561" t="0"/>
          <a:stretch/>
        </p:blipFill>
        <p:spPr>
          <a:xfrm>
            <a:off x="11871700" y="2461525"/>
            <a:ext cx="4686301" cy="6667499"/>
          </a:xfrm>
          <a:prstGeom prst="rect">
            <a:avLst/>
          </a:prstGeom>
          <a:noFill/>
          <a:ln cap="flat" cmpd="sng" w="19050">
            <a:solidFill>
              <a:schemeClr val="dk1"/>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grpSp>
        <p:nvGrpSpPr>
          <p:cNvPr id="192" name="Google Shape;192;p17"/>
          <p:cNvGrpSpPr/>
          <p:nvPr/>
        </p:nvGrpSpPr>
        <p:grpSpPr>
          <a:xfrm>
            <a:off x="15859155" y="-98041"/>
            <a:ext cx="1562626" cy="1771266"/>
            <a:chOff x="0" y="-130721"/>
            <a:chExt cx="2083500" cy="2361688"/>
          </a:xfrm>
        </p:grpSpPr>
        <p:grpSp>
          <p:nvGrpSpPr>
            <p:cNvPr id="193" name="Google Shape;193;p17"/>
            <p:cNvGrpSpPr/>
            <p:nvPr/>
          </p:nvGrpSpPr>
          <p:grpSpPr>
            <a:xfrm>
              <a:off x="75599" y="-130721"/>
              <a:ext cx="1932284" cy="2361688"/>
              <a:chOff x="0" y="-47625"/>
              <a:chExt cx="703982" cy="860425"/>
            </a:xfrm>
          </p:grpSpPr>
          <p:sp>
            <p:nvSpPr>
              <p:cNvPr id="194" name="Google Shape;194;p17"/>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17"/>
              <p:cNvSpPr txBox="1"/>
              <p:nvPr/>
            </p:nvSpPr>
            <p:spPr>
              <a:xfrm>
                <a:off x="0" y="-47625"/>
                <a:ext cx="703982" cy="733425"/>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196" name="Google Shape;196;p17"/>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4</a:t>
              </a:r>
              <a:endParaRPr>
                <a:solidFill>
                  <a:schemeClr val="lt1"/>
                </a:solidFill>
              </a:endParaRPr>
            </a:p>
          </p:txBody>
        </p:sp>
      </p:grpSp>
      <p:sp>
        <p:nvSpPr>
          <p:cNvPr id="197" name="Google Shape;197;p17"/>
          <p:cNvSpPr/>
          <p:nvPr/>
        </p:nvSpPr>
        <p:spPr>
          <a:xfrm>
            <a:off x="-3305012" y="-39805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198" name="Google Shape;198;p17"/>
          <p:cNvGrpSpPr/>
          <p:nvPr/>
        </p:nvGrpSpPr>
        <p:grpSpPr>
          <a:xfrm>
            <a:off x="-254016" y="9230009"/>
            <a:ext cx="18796033" cy="937061"/>
            <a:chOff x="204" y="0"/>
            <a:chExt cx="25061377" cy="1249415"/>
          </a:xfrm>
        </p:grpSpPr>
        <p:grpSp>
          <p:nvGrpSpPr>
            <p:cNvPr id="199" name="Google Shape;199;p17"/>
            <p:cNvGrpSpPr/>
            <p:nvPr/>
          </p:nvGrpSpPr>
          <p:grpSpPr>
            <a:xfrm rot="5400000">
              <a:off x="12002626" y="-11663734"/>
              <a:ext cx="1249415" cy="24576881"/>
              <a:chOff x="0" y="-38100"/>
              <a:chExt cx="246798" cy="4854693"/>
            </a:xfrm>
          </p:grpSpPr>
          <p:sp>
            <p:nvSpPr>
              <p:cNvPr id="200" name="Google Shape;200;p17"/>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01" name="Google Shape;201;p17"/>
              <p:cNvSpPr txBox="1"/>
              <p:nvPr/>
            </p:nvSpPr>
            <p:spPr>
              <a:xfrm>
                <a:off x="0" y="-38100"/>
                <a:ext cx="246798" cy="4854693"/>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02" name="Google Shape;202;p17"/>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2"/>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03" name="Google Shape;203;p17"/>
            <p:cNvCxnSpPr/>
            <p:nvPr/>
          </p:nvCxnSpPr>
          <p:spPr>
            <a:xfrm>
              <a:off x="204" y="612007"/>
              <a:ext cx="9473686" cy="25400"/>
            </a:xfrm>
            <a:prstGeom prst="straightConnector1">
              <a:avLst/>
            </a:prstGeom>
            <a:noFill/>
            <a:ln cap="flat" cmpd="sng" w="152400">
              <a:solidFill>
                <a:srgbClr val="231F20"/>
              </a:solidFill>
              <a:prstDash val="solid"/>
              <a:round/>
              <a:headEnd len="sm" w="sm" type="none"/>
              <a:tailEnd len="sm" w="sm" type="none"/>
            </a:ln>
          </p:spPr>
        </p:cxnSp>
        <p:cxnSp>
          <p:nvCxnSpPr>
            <p:cNvPr id="204" name="Google Shape;204;p17"/>
            <p:cNvCxnSpPr/>
            <p:nvPr/>
          </p:nvCxnSpPr>
          <p:spPr>
            <a:xfrm>
              <a:off x="15587895" y="612007"/>
              <a:ext cx="9473686" cy="25400"/>
            </a:xfrm>
            <a:prstGeom prst="straightConnector1">
              <a:avLst/>
            </a:prstGeom>
            <a:noFill/>
            <a:ln cap="flat" cmpd="sng" w="152400">
              <a:solidFill>
                <a:srgbClr val="231F20"/>
              </a:solidFill>
              <a:prstDash val="solid"/>
              <a:round/>
              <a:headEnd len="sm" w="sm" type="none"/>
              <a:tailEnd len="sm" w="sm" type="none"/>
            </a:ln>
          </p:spPr>
        </p:cxnSp>
      </p:grpSp>
      <p:sp>
        <p:nvSpPr>
          <p:cNvPr id="205" name="Google Shape;205;p17"/>
          <p:cNvSpPr txBox="1"/>
          <p:nvPr/>
        </p:nvSpPr>
        <p:spPr>
          <a:xfrm>
            <a:off x="3348850" y="2288487"/>
            <a:ext cx="5664600" cy="4717200"/>
          </a:xfrm>
          <a:prstGeom prst="rect">
            <a:avLst/>
          </a:prstGeom>
          <a:solidFill>
            <a:schemeClr val="lt1"/>
          </a:solid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6000">
                <a:solidFill>
                  <a:schemeClr val="dk1"/>
                </a:solidFill>
                <a:latin typeface="Halant"/>
                <a:ea typeface="Halant"/>
                <a:cs typeface="Halant"/>
                <a:sym typeface="Halant"/>
              </a:rPr>
              <a:t>Source 1</a:t>
            </a:r>
            <a:endParaRPr b="1" sz="6000">
              <a:solidFill>
                <a:schemeClr val="dk1"/>
              </a:solidFill>
              <a:latin typeface="Halant"/>
              <a:ea typeface="Halant"/>
              <a:cs typeface="Halant"/>
              <a:sym typeface="Halant"/>
            </a:endParaRPr>
          </a:p>
          <a:p>
            <a:pPr indent="0" lvl="0" marL="0" rtl="0" algn="l">
              <a:spcBef>
                <a:spcPts val="0"/>
              </a:spcBef>
              <a:spcAft>
                <a:spcPts val="0"/>
              </a:spcAft>
              <a:buNone/>
            </a:pPr>
            <a:r>
              <a:t/>
            </a:r>
            <a:endParaRPr b="1" sz="30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rPr b="1" lang="en-US" sz="2400">
                <a:solidFill>
                  <a:schemeClr val="dk1"/>
                </a:solidFill>
                <a:latin typeface="Inter"/>
                <a:ea typeface="Inter"/>
                <a:cs typeface="Inter"/>
                <a:sym typeface="Inter"/>
              </a:rPr>
              <a:t>Source: </a:t>
            </a:r>
            <a:r>
              <a:rPr lang="en-US" sz="2400">
                <a:solidFill>
                  <a:schemeClr val="dk1"/>
                </a:solidFill>
                <a:latin typeface="Inter"/>
                <a:ea typeface="Inter"/>
                <a:cs typeface="Inter"/>
                <a:sym typeface="Inter"/>
              </a:rPr>
              <a:t>Large Kneeling Statue of Hatshepsut, excavated in 1927-28 in Deir el-Bahari.</a:t>
            </a:r>
            <a:endParaRPr sz="24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t/>
            </a:r>
            <a:endParaRPr sz="24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t/>
            </a:r>
            <a:endParaRPr sz="2400">
              <a:solidFill>
                <a:schemeClr val="dk1"/>
              </a:solidFill>
              <a:latin typeface="Inter"/>
              <a:ea typeface="Inter"/>
              <a:cs typeface="Inter"/>
              <a:sym typeface="Inter"/>
            </a:endParaRPr>
          </a:p>
          <a:p>
            <a:pPr indent="0" lvl="0" marL="0" rtl="0" algn="l">
              <a:spcBef>
                <a:spcPts val="0"/>
              </a:spcBef>
              <a:spcAft>
                <a:spcPts val="0"/>
              </a:spcAft>
              <a:buNone/>
            </a:pPr>
            <a:r>
              <a:rPr b="1" lang="en-US" sz="1800">
                <a:solidFill>
                  <a:schemeClr val="dk1"/>
                </a:solidFill>
                <a:latin typeface="Inter"/>
                <a:ea typeface="Inter"/>
                <a:cs typeface="Inter"/>
                <a:sym typeface="Inter"/>
              </a:rPr>
              <a:t>*Image comes from The Metropolitan Museum of Art, New York, NY.</a:t>
            </a:r>
            <a:endParaRPr b="1" sz="1800">
              <a:solidFill>
                <a:schemeClr val="dk1"/>
              </a:solidFill>
              <a:latin typeface="Inter"/>
              <a:ea typeface="Inter"/>
              <a:cs typeface="Inter"/>
              <a:sym typeface="Inter"/>
            </a:endParaRPr>
          </a:p>
          <a:p>
            <a:pPr indent="0" lvl="0" marL="0" rtl="0" algn="l">
              <a:spcBef>
                <a:spcPts val="0"/>
              </a:spcBef>
              <a:spcAft>
                <a:spcPts val="0"/>
              </a:spcAft>
              <a:buNone/>
            </a:pPr>
            <a:r>
              <a:t/>
            </a:r>
            <a:endParaRPr b="1" sz="2400">
              <a:solidFill>
                <a:schemeClr val="dk1"/>
              </a:solidFill>
              <a:latin typeface="Inter"/>
              <a:ea typeface="Inter"/>
              <a:cs typeface="Inter"/>
              <a:sym typeface="Inter"/>
            </a:endParaRPr>
          </a:p>
        </p:txBody>
      </p:sp>
      <p:pic>
        <p:nvPicPr>
          <p:cNvPr id="206" name="Google Shape;206;p17"/>
          <p:cNvPicPr preferRelativeResize="0"/>
          <p:nvPr/>
        </p:nvPicPr>
        <p:blipFill>
          <a:blip r:embed="rId4">
            <a:alphaModFix/>
          </a:blip>
          <a:stretch>
            <a:fillRect/>
          </a:stretch>
        </p:blipFill>
        <p:spPr>
          <a:xfrm>
            <a:off x="9783000" y="468275"/>
            <a:ext cx="4568850" cy="83576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grpSp>
        <p:nvGrpSpPr>
          <p:cNvPr id="211" name="Google Shape;211;p18"/>
          <p:cNvGrpSpPr/>
          <p:nvPr/>
        </p:nvGrpSpPr>
        <p:grpSpPr>
          <a:xfrm>
            <a:off x="15859155" y="-98041"/>
            <a:ext cx="1562625" cy="1771271"/>
            <a:chOff x="0" y="-130721"/>
            <a:chExt cx="2083500" cy="2361695"/>
          </a:xfrm>
        </p:grpSpPr>
        <p:grpSp>
          <p:nvGrpSpPr>
            <p:cNvPr id="212" name="Google Shape;212;p18"/>
            <p:cNvGrpSpPr/>
            <p:nvPr/>
          </p:nvGrpSpPr>
          <p:grpSpPr>
            <a:xfrm>
              <a:off x="75599" y="-130721"/>
              <a:ext cx="1932614" cy="2361695"/>
              <a:chOff x="0" y="-47625"/>
              <a:chExt cx="704100" cy="860425"/>
            </a:xfrm>
          </p:grpSpPr>
          <p:sp>
            <p:nvSpPr>
              <p:cNvPr id="213" name="Google Shape;213;p18"/>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4" name="Google Shape;214;p18"/>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15" name="Google Shape;215;p18"/>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5</a:t>
              </a:r>
              <a:endParaRPr>
                <a:solidFill>
                  <a:schemeClr val="lt1"/>
                </a:solidFill>
              </a:endParaRPr>
            </a:p>
          </p:txBody>
        </p:sp>
      </p:grpSp>
      <p:sp>
        <p:nvSpPr>
          <p:cNvPr id="216" name="Google Shape;216;p18"/>
          <p:cNvSpPr/>
          <p:nvPr/>
        </p:nvSpPr>
        <p:spPr>
          <a:xfrm>
            <a:off x="-3305012" y="-39805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17" name="Google Shape;217;p18"/>
          <p:cNvGrpSpPr/>
          <p:nvPr/>
        </p:nvGrpSpPr>
        <p:grpSpPr>
          <a:xfrm>
            <a:off x="-254016" y="9230009"/>
            <a:ext cx="18796043" cy="937448"/>
            <a:chOff x="204" y="0"/>
            <a:chExt cx="25061391" cy="1249931"/>
          </a:xfrm>
        </p:grpSpPr>
        <p:grpSp>
          <p:nvGrpSpPr>
            <p:cNvPr id="218" name="Google Shape;218;p18"/>
            <p:cNvGrpSpPr/>
            <p:nvPr/>
          </p:nvGrpSpPr>
          <p:grpSpPr>
            <a:xfrm rot="5400000">
              <a:off x="12002369" y="-11663474"/>
              <a:ext cx="1249931" cy="24576878"/>
              <a:chOff x="0" y="-38100"/>
              <a:chExt cx="246900" cy="4854692"/>
            </a:xfrm>
          </p:grpSpPr>
          <p:sp>
            <p:nvSpPr>
              <p:cNvPr id="219" name="Google Shape;219;p18"/>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20" name="Google Shape;220;p18"/>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21" name="Google Shape;221;p18"/>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22" name="Google Shape;222;p18"/>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23" name="Google Shape;223;p18"/>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24" name="Google Shape;224;p18"/>
          <p:cNvSpPr txBox="1"/>
          <p:nvPr/>
        </p:nvSpPr>
        <p:spPr>
          <a:xfrm>
            <a:off x="784475" y="2948350"/>
            <a:ext cx="5664600" cy="3721500"/>
          </a:xfrm>
          <a:prstGeom prst="rect">
            <a:avLst/>
          </a:prstGeom>
          <a:solidFill>
            <a:schemeClr val="lt1"/>
          </a:solid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6000">
                <a:solidFill>
                  <a:schemeClr val="dk1"/>
                </a:solidFill>
                <a:latin typeface="Halant"/>
                <a:ea typeface="Halant"/>
                <a:cs typeface="Halant"/>
                <a:sym typeface="Halant"/>
              </a:rPr>
              <a:t>Source 2</a:t>
            </a:r>
            <a:endParaRPr b="1" sz="6000">
              <a:solidFill>
                <a:schemeClr val="dk1"/>
              </a:solidFill>
              <a:latin typeface="Halant"/>
              <a:ea typeface="Halant"/>
              <a:cs typeface="Halant"/>
              <a:sym typeface="Halant"/>
            </a:endParaRPr>
          </a:p>
          <a:p>
            <a:pPr indent="0" lvl="0" marL="0" rtl="0" algn="l">
              <a:spcBef>
                <a:spcPts val="0"/>
              </a:spcBef>
              <a:spcAft>
                <a:spcPts val="0"/>
              </a:spcAft>
              <a:buNone/>
            </a:pPr>
            <a:r>
              <a:t/>
            </a:r>
            <a:endParaRPr b="1" sz="30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rPr b="1" lang="en-US" sz="2400">
                <a:solidFill>
                  <a:schemeClr val="dk1"/>
                </a:solidFill>
                <a:latin typeface="Inter"/>
                <a:ea typeface="Inter"/>
                <a:cs typeface="Inter"/>
                <a:sym typeface="Inter"/>
              </a:rPr>
              <a:t>Source: </a:t>
            </a:r>
            <a:r>
              <a:rPr lang="en-US" sz="2400">
                <a:solidFill>
                  <a:schemeClr val="dk1"/>
                </a:solidFill>
                <a:latin typeface="Inter"/>
                <a:ea typeface="Inter"/>
                <a:cs typeface="Inter"/>
                <a:sym typeface="Inter"/>
              </a:rPr>
              <a:t>“Speech of the Queen,” Inscribed at the base of an obelisk erected under Queen Hatshepsut.</a:t>
            </a:r>
            <a:endParaRPr sz="24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t/>
            </a:r>
            <a:endParaRPr sz="24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t/>
            </a:r>
            <a:endParaRPr sz="2400">
              <a:solidFill>
                <a:schemeClr val="dk1"/>
              </a:solidFill>
              <a:latin typeface="Inter"/>
              <a:ea typeface="Inter"/>
              <a:cs typeface="Inter"/>
              <a:sym typeface="Inter"/>
            </a:endParaRPr>
          </a:p>
          <a:p>
            <a:pPr indent="0" lvl="0" marL="0" rtl="0" algn="l">
              <a:spcBef>
                <a:spcPts val="0"/>
              </a:spcBef>
              <a:spcAft>
                <a:spcPts val="0"/>
              </a:spcAft>
              <a:buNone/>
            </a:pPr>
            <a:r>
              <a:t/>
            </a:r>
            <a:endParaRPr b="1" sz="2400">
              <a:solidFill>
                <a:schemeClr val="dk1"/>
              </a:solidFill>
              <a:latin typeface="Inter"/>
              <a:ea typeface="Inter"/>
              <a:cs typeface="Inter"/>
              <a:sym typeface="Inter"/>
            </a:endParaRPr>
          </a:p>
        </p:txBody>
      </p:sp>
      <p:sp>
        <p:nvSpPr>
          <p:cNvPr id="225" name="Google Shape;225;p18"/>
          <p:cNvSpPr txBox="1"/>
          <p:nvPr/>
        </p:nvSpPr>
        <p:spPr>
          <a:xfrm>
            <a:off x="8246075" y="473875"/>
            <a:ext cx="5664600" cy="8496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000">
                <a:solidFill>
                  <a:schemeClr val="dk1"/>
                </a:solidFill>
                <a:latin typeface="Inter"/>
                <a:ea typeface="Inter"/>
                <a:cs typeface="Inter"/>
                <a:sym typeface="Inter"/>
              </a:rPr>
              <a:t>I have done this [built the obelisks] with a loving heart for my father Amun;</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I did not forget whatever he had ordained.</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My majesty knows his divinity,</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I acted under his command;</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It was he who led me,</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Now my heart turns to and fro,</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In thinking what will the people say,</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They who shall see my monument in after years,</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And shall speak of what I have done.</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In order that my name may endure in this temple,</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For eternity and everlastingness,</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 </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No one rebels against me in all lands.</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All foreign lands are my subjects,</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He placed my border at the limits of heaven.</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What Aten [an aspect of the sun god, Re] encircles labors for me.</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 </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I am his daughter in very truth,</a:t>
            </a:r>
            <a:endParaRPr sz="2000">
              <a:solidFill>
                <a:schemeClr val="dk1"/>
              </a:solidFill>
              <a:latin typeface="Inter"/>
              <a:ea typeface="Inter"/>
              <a:cs typeface="Inter"/>
              <a:sym typeface="Inter"/>
            </a:endParaRPr>
          </a:p>
          <a:p>
            <a:pPr indent="0" lvl="0" marL="0" rtl="0" algn="l">
              <a:spcBef>
                <a:spcPts val="0"/>
              </a:spcBef>
              <a:spcAft>
                <a:spcPts val="0"/>
              </a:spcAft>
              <a:buNone/>
            </a:pPr>
            <a:r>
              <a:rPr lang="en-US" sz="2000">
                <a:solidFill>
                  <a:schemeClr val="dk1"/>
                </a:solidFill>
                <a:latin typeface="Inter"/>
                <a:ea typeface="Inter"/>
                <a:cs typeface="Inter"/>
                <a:sym typeface="Inter"/>
              </a:rPr>
              <a:t>Who serves him, who knows what he ordains.</a:t>
            </a:r>
            <a:endParaRPr sz="2000">
              <a:solidFill>
                <a:schemeClr val="dk1"/>
              </a:solidFill>
              <a:latin typeface="Inter"/>
              <a:ea typeface="Inter"/>
              <a:cs typeface="Inter"/>
              <a:sym typeface="Inter"/>
            </a:endParaRPr>
          </a:p>
        </p:txBody>
      </p:sp>
      <p:pic>
        <p:nvPicPr>
          <p:cNvPr id="226" name="Google Shape;226;p18"/>
          <p:cNvPicPr preferRelativeResize="0"/>
          <p:nvPr/>
        </p:nvPicPr>
        <p:blipFill>
          <a:blip r:embed="rId4">
            <a:alphaModFix/>
          </a:blip>
          <a:stretch>
            <a:fillRect/>
          </a:stretch>
        </p:blipFill>
        <p:spPr>
          <a:xfrm>
            <a:off x="14143325" y="2387967"/>
            <a:ext cx="3362875" cy="5057250"/>
          </a:xfrm>
          <a:prstGeom prst="rect">
            <a:avLst/>
          </a:prstGeom>
          <a:noFill/>
          <a:ln>
            <a:noFill/>
          </a:ln>
        </p:spPr>
      </p:pic>
      <p:cxnSp>
        <p:nvCxnSpPr>
          <p:cNvPr id="227" name="Google Shape;227;p18"/>
          <p:cNvCxnSpPr/>
          <p:nvPr/>
        </p:nvCxnSpPr>
        <p:spPr>
          <a:xfrm flipH="1">
            <a:off x="7396925" y="1347150"/>
            <a:ext cx="14700" cy="6335100"/>
          </a:xfrm>
          <a:prstGeom prst="straightConnector1">
            <a:avLst/>
          </a:prstGeom>
          <a:noFill/>
          <a:ln cap="flat" cmpd="sng" w="9525">
            <a:solidFill>
              <a:schemeClr val="dk1"/>
            </a:solidFill>
            <a:prstDash val="solid"/>
            <a:round/>
            <a:headEnd len="med" w="med" type="none"/>
            <a:tailEnd len="med" w="med" type="none"/>
          </a:ln>
        </p:spPr>
      </p:cxnSp>
      <p:sp>
        <p:nvSpPr>
          <p:cNvPr id="228" name="Google Shape;228;p18"/>
          <p:cNvSpPr txBox="1"/>
          <p:nvPr/>
        </p:nvSpPr>
        <p:spPr>
          <a:xfrm>
            <a:off x="14324763" y="7523525"/>
            <a:ext cx="3000000" cy="523200"/>
          </a:xfrm>
          <a:prstGeom prst="rect">
            <a:avLst/>
          </a:prstGeom>
          <a:noFill/>
          <a:ln>
            <a:noFill/>
          </a:ln>
        </p:spPr>
        <p:txBody>
          <a:bodyPr anchorCtr="0" anchor="t" bIns="91425" lIns="91425" spcFirstLastPara="1" rIns="91425" wrap="square" tIns="91425">
            <a:spAutoFit/>
          </a:bodyPr>
          <a:lstStyle/>
          <a:p>
            <a:pPr indent="0" lvl="0" marL="0" rtl="0" algn="r">
              <a:spcBef>
                <a:spcPts val="0"/>
              </a:spcBef>
              <a:spcAft>
                <a:spcPts val="0"/>
              </a:spcAft>
              <a:buNone/>
            </a:pPr>
            <a:r>
              <a:rPr lang="en-US" sz="1100">
                <a:solidFill>
                  <a:schemeClr val="dk1"/>
                </a:solidFill>
                <a:latin typeface="Inter"/>
                <a:ea typeface="Inter"/>
                <a:cs typeface="Inter"/>
                <a:sym typeface="Inter"/>
              </a:rPr>
              <a:t>© Zakaria Rabia, Wikimedia Commons.</a:t>
            </a:r>
            <a:endParaRPr sz="1100">
              <a:solidFill>
                <a:schemeClr val="dk1"/>
              </a:solidFill>
              <a:latin typeface="Inter"/>
              <a:ea typeface="Inter"/>
              <a:cs typeface="Inter"/>
              <a:sym typeface="Inter"/>
            </a:endParaRPr>
          </a:p>
          <a:p>
            <a:pPr indent="0" lvl="0" marL="0" rtl="0" algn="r">
              <a:spcBef>
                <a:spcPts val="0"/>
              </a:spcBef>
              <a:spcAft>
                <a:spcPts val="0"/>
              </a:spcAft>
              <a:buNone/>
            </a:pPr>
            <a:r>
              <a:rPr lang="en-US" sz="1100" u="sng">
                <a:solidFill>
                  <a:schemeClr val="dk1"/>
                </a:solidFill>
                <a:latin typeface="Inter"/>
                <a:ea typeface="Inter"/>
                <a:cs typeface="Inter"/>
                <a:sym typeface="Inter"/>
                <a:hlinkClick r:id="rId5">
                  <a:extLst>
                    <a:ext uri="{A12FA001-AC4F-418D-AE19-62706E023703}">
                      <ahyp:hlinkClr val="tx"/>
                    </a:ext>
                  </a:extLst>
                </a:hlinkClick>
              </a:rPr>
              <a:t>CC BY-SA 4.0</a:t>
            </a:r>
            <a:endParaRPr sz="1100">
              <a:solidFill>
                <a:schemeClr val="dk1"/>
              </a:solidFill>
              <a:latin typeface="Inter"/>
              <a:ea typeface="Inter"/>
              <a:cs typeface="Inter"/>
              <a:sym typeface="Inte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grpSp>
        <p:nvGrpSpPr>
          <p:cNvPr id="233" name="Google Shape;233;p19"/>
          <p:cNvGrpSpPr/>
          <p:nvPr/>
        </p:nvGrpSpPr>
        <p:grpSpPr>
          <a:xfrm>
            <a:off x="15859155" y="-98041"/>
            <a:ext cx="1562625" cy="1771271"/>
            <a:chOff x="0" y="-130721"/>
            <a:chExt cx="2083500" cy="2361695"/>
          </a:xfrm>
        </p:grpSpPr>
        <p:grpSp>
          <p:nvGrpSpPr>
            <p:cNvPr id="234" name="Google Shape;234;p19"/>
            <p:cNvGrpSpPr/>
            <p:nvPr/>
          </p:nvGrpSpPr>
          <p:grpSpPr>
            <a:xfrm>
              <a:off x="75599" y="-130721"/>
              <a:ext cx="1932614" cy="2361695"/>
              <a:chOff x="0" y="-47625"/>
              <a:chExt cx="704100" cy="860425"/>
            </a:xfrm>
          </p:grpSpPr>
          <p:sp>
            <p:nvSpPr>
              <p:cNvPr id="235" name="Google Shape;235;p19"/>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9"/>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37" name="Google Shape;237;p19"/>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6</a:t>
              </a:r>
              <a:endParaRPr>
                <a:solidFill>
                  <a:schemeClr val="lt1"/>
                </a:solidFill>
              </a:endParaRPr>
            </a:p>
          </p:txBody>
        </p:sp>
      </p:grpSp>
      <p:sp>
        <p:nvSpPr>
          <p:cNvPr id="238" name="Google Shape;238;p19"/>
          <p:cNvSpPr/>
          <p:nvPr/>
        </p:nvSpPr>
        <p:spPr>
          <a:xfrm>
            <a:off x="-3305012" y="-39805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39" name="Google Shape;239;p19"/>
          <p:cNvGrpSpPr/>
          <p:nvPr/>
        </p:nvGrpSpPr>
        <p:grpSpPr>
          <a:xfrm>
            <a:off x="-254016" y="9230009"/>
            <a:ext cx="18796043" cy="937448"/>
            <a:chOff x="204" y="0"/>
            <a:chExt cx="25061391" cy="1249931"/>
          </a:xfrm>
        </p:grpSpPr>
        <p:grpSp>
          <p:nvGrpSpPr>
            <p:cNvPr id="240" name="Google Shape;240;p19"/>
            <p:cNvGrpSpPr/>
            <p:nvPr/>
          </p:nvGrpSpPr>
          <p:grpSpPr>
            <a:xfrm rot="5400000">
              <a:off x="12002369" y="-11663474"/>
              <a:ext cx="1249931" cy="24576878"/>
              <a:chOff x="0" y="-38100"/>
              <a:chExt cx="246900" cy="4854692"/>
            </a:xfrm>
          </p:grpSpPr>
          <p:sp>
            <p:nvSpPr>
              <p:cNvPr id="241" name="Google Shape;241;p19"/>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42" name="Google Shape;242;p19"/>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43" name="Google Shape;243;p19"/>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44" name="Google Shape;244;p19"/>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45" name="Google Shape;245;p19"/>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46" name="Google Shape;246;p19"/>
          <p:cNvSpPr txBox="1"/>
          <p:nvPr/>
        </p:nvSpPr>
        <p:spPr>
          <a:xfrm>
            <a:off x="1108950" y="2652875"/>
            <a:ext cx="5664600" cy="5447100"/>
          </a:xfrm>
          <a:prstGeom prst="rect">
            <a:avLst/>
          </a:prstGeom>
          <a:solidFill>
            <a:schemeClr val="lt1"/>
          </a:solid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6000">
                <a:solidFill>
                  <a:schemeClr val="dk1"/>
                </a:solidFill>
                <a:latin typeface="Halant"/>
                <a:ea typeface="Halant"/>
                <a:cs typeface="Halant"/>
                <a:sym typeface="Halant"/>
              </a:rPr>
              <a:t>Source 3</a:t>
            </a:r>
            <a:endParaRPr b="1" sz="6000">
              <a:solidFill>
                <a:schemeClr val="dk1"/>
              </a:solidFill>
              <a:latin typeface="Halant"/>
              <a:ea typeface="Halant"/>
              <a:cs typeface="Halant"/>
              <a:sym typeface="Halant"/>
            </a:endParaRPr>
          </a:p>
          <a:p>
            <a:pPr indent="0" lvl="0" marL="0" rtl="0" algn="l">
              <a:spcBef>
                <a:spcPts val="0"/>
              </a:spcBef>
              <a:spcAft>
                <a:spcPts val="0"/>
              </a:spcAft>
              <a:buNone/>
            </a:pPr>
            <a:r>
              <a:t/>
            </a:r>
            <a:endParaRPr b="1" sz="30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rPr b="1" lang="en-US" sz="2400">
                <a:solidFill>
                  <a:schemeClr val="dk1"/>
                </a:solidFill>
                <a:latin typeface="Inter"/>
                <a:ea typeface="Inter"/>
                <a:cs typeface="Inter"/>
                <a:sym typeface="Inter"/>
              </a:rPr>
              <a:t>Source: </a:t>
            </a:r>
            <a:r>
              <a:rPr lang="en-US" sz="2400">
                <a:solidFill>
                  <a:schemeClr val="dk1"/>
                </a:solidFill>
                <a:latin typeface="Inter"/>
                <a:ea typeface="Inter"/>
                <a:cs typeface="Inter"/>
                <a:sym typeface="Inter"/>
              </a:rPr>
              <a:t>Source: “Ships of the Egyptian Squadron Being Laden with the Products of Punt,” drawn on the Punt Colonnade in Deir el-Bahari. (Image is plate 6 in Auguste Mariette’s book, Deir el-Bahari, 1877).</a:t>
            </a:r>
            <a:endParaRPr sz="24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t/>
            </a:r>
            <a:endParaRPr sz="24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rPr lang="en-US" sz="1800">
                <a:solidFill>
                  <a:schemeClr val="dk1"/>
                </a:solidFill>
                <a:latin typeface="Inter"/>
                <a:ea typeface="Inter"/>
                <a:cs typeface="Inter"/>
                <a:sym typeface="Inter"/>
              </a:rPr>
              <a:t>Note: Queen Hatshepsut commissioned this trip to the land of Punt in the 9th year or her reign. </a:t>
            </a:r>
            <a:endParaRPr sz="18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t/>
            </a:r>
            <a:endParaRPr sz="24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t/>
            </a:r>
            <a:endParaRPr sz="24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t/>
            </a:r>
            <a:endParaRPr sz="2400">
              <a:solidFill>
                <a:schemeClr val="dk1"/>
              </a:solidFill>
              <a:latin typeface="Inter"/>
              <a:ea typeface="Inter"/>
              <a:cs typeface="Inter"/>
              <a:sym typeface="Inter"/>
            </a:endParaRPr>
          </a:p>
          <a:p>
            <a:pPr indent="0" lvl="0" marL="0" rtl="0" algn="l">
              <a:spcBef>
                <a:spcPts val="0"/>
              </a:spcBef>
              <a:spcAft>
                <a:spcPts val="0"/>
              </a:spcAft>
              <a:buNone/>
            </a:pPr>
            <a:r>
              <a:t/>
            </a:r>
            <a:endParaRPr b="1" sz="2400">
              <a:solidFill>
                <a:schemeClr val="dk1"/>
              </a:solidFill>
              <a:latin typeface="Inter"/>
              <a:ea typeface="Inter"/>
              <a:cs typeface="Inter"/>
              <a:sym typeface="Inter"/>
            </a:endParaRPr>
          </a:p>
        </p:txBody>
      </p:sp>
      <p:pic>
        <p:nvPicPr>
          <p:cNvPr id="247" name="Google Shape;247;p19"/>
          <p:cNvPicPr preferRelativeResize="0"/>
          <p:nvPr/>
        </p:nvPicPr>
        <p:blipFill>
          <a:blip r:embed="rId4">
            <a:alphaModFix/>
          </a:blip>
          <a:stretch>
            <a:fillRect/>
          </a:stretch>
        </p:blipFill>
        <p:spPr>
          <a:xfrm>
            <a:off x="7521750" y="1941758"/>
            <a:ext cx="10296900" cy="4023450"/>
          </a:xfrm>
          <a:prstGeom prst="rect">
            <a:avLst/>
          </a:prstGeom>
          <a:noFill/>
          <a:ln>
            <a:noFill/>
          </a:ln>
        </p:spPr>
      </p:pic>
      <p:sp>
        <p:nvSpPr>
          <p:cNvPr id="248" name="Google Shape;248;p19"/>
          <p:cNvSpPr txBox="1"/>
          <p:nvPr/>
        </p:nvSpPr>
        <p:spPr>
          <a:xfrm>
            <a:off x="8367200" y="6191375"/>
            <a:ext cx="8737800" cy="1908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solidFill>
                  <a:schemeClr val="dk1"/>
                </a:solidFill>
                <a:latin typeface="Inter"/>
                <a:ea typeface="Inter"/>
                <a:cs typeface="Inter"/>
                <a:sym typeface="Inter"/>
              </a:rPr>
              <a:t>The Hieroglyphic inscriptions in the corners read: "The loading of the ships very heavily with marvels of the country of Punt; all goodly fragrant woods of God's-Land, heaps of myrrh-resin, with fresh myrrh trees, with ebony and pure ivory, with green gold of Emu, with cinnamon wood… with...incense, eye-cosmetic, with apes, donkeys, dogs, and with skins of the southern panther, with natives and their children. Never was brought the like of this for any king who has been since the beginning [of the world].” (Translated by James Henry Breasted in </a:t>
            </a:r>
            <a:r>
              <a:rPr i="1" lang="en-US" sz="1600">
                <a:solidFill>
                  <a:schemeClr val="dk1"/>
                </a:solidFill>
                <a:latin typeface="Inter"/>
                <a:ea typeface="Inter"/>
                <a:cs typeface="Inter"/>
                <a:sym typeface="Inter"/>
              </a:rPr>
              <a:t>Ancient Records of Egypt</a:t>
            </a:r>
            <a:r>
              <a:rPr lang="en-US" sz="1600">
                <a:solidFill>
                  <a:schemeClr val="dk1"/>
                </a:solidFill>
                <a:latin typeface="Inter"/>
                <a:ea typeface="Inter"/>
                <a:cs typeface="Inter"/>
                <a:sym typeface="Inter"/>
              </a:rPr>
              <a:t>, vol. II, 1906).</a:t>
            </a:r>
            <a:endParaRPr sz="1600">
              <a:solidFill>
                <a:schemeClr val="dk1"/>
              </a:solidFill>
              <a:latin typeface="Inter"/>
              <a:ea typeface="Inter"/>
              <a:cs typeface="Inter"/>
              <a:sym typeface="Inte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sp>
        <p:nvSpPr>
          <p:cNvPr id="253" name="Google Shape;253;p20"/>
          <p:cNvSpPr/>
          <p:nvPr/>
        </p:nvSpPr>
        <p:spPr>
          <a:xfrm>
            <a:off x="-3305012" y="-398054"/>
            <a:ext cx="7315200" cy="2477783"/>
          </a:xfrm>
          <a:custGeom>
            <a:rect b="b" l="l" r="r" t="t"/>
            <a:pathLst>
              <a:path extrusionOk="0" h="2477783" w="7315200">
                <a:moveTo>
                  <a:pt x="0" y="0"/>
                </a:moveTo>
                <a:lnTo>
                  <a:pt x="7315200" y="0"/>
                </a:lnTo>
                <a:lnTo>
                  <a:pt x="7315200" y="2477783"/>
                </a:lnTo>
                <a:lnTo>
                  <a:pt x="0" y="2477783"/>
                </a:lnTo>
                <a:lnTo>
                  <a:pt x="0" y="0"/>
                </a:lnTo>
                <a:close/>
              </a:path>
            </a:pathLst>
          </a:custGeom>
          <a:blipFill rotWithShape="1">
            <a:blip r:embed="rId3">
              <a:alphaModFix/>
            </a:blip>
            <a:stretch>
              <a:fillRect b="0" l="0" r="0" t="0"/>
            </a:stretch>
          </a:blipFill>
          <a:ln>
            <a:noFill/>
          </a:ln>
        </p:spPr>
      </p:sp>
      <p:grpSp>
        <p:nvGrpSpPr>
          <p:cNvPr id="254" name="Google Shape;254;p20"/>
          <p:cNvGrpSpPr/>
          <p:nvPr/>
        </p:nvGrpSpPr>
        <p:grpSpPr>
          <a:xfrm>
            <a:off x="-254016" y="9230009"/>
            <a:ext cx="18796043" cy="937448"/>
            <a:chOff x="204" y="0"/>
            <a:chExt cx="25061391" cy="1249931"/>
          </a:xfrm>
        </p:grpSpPr>
        <p:grpSp>
          <p:nvGrpSpPr>
            <p:cNvPr id="255" name="Google Shape;255;p20"/>
            <p:cNvGrpSpPr/>
            <p:nvPr/>
          </p:nvGrpSpPr>
          <p:grpSpPr>
            <a:xfrm rot="5400000">
              <a:off x="12002369" y="-11663474"/>
              <a:ext cx="1249931" cy="24576878"/>
              <a:chOff x="0" y="-38100"/>
              <a:chExt cx="246900" cy="4854692"/>
            </a:xfrm>
          </p:grpSpPr>
          <p:sp>
            <p:nvSpPr>
              <p:cNvPr id="256" name="Google Shape;256;p20"/>
              <p:cNvSpPr/>
              <p:nvPr/>
            </p:nvSpPr>
            <p:spPr>
              <a:xfrm>
                <a:off x="0" y="0"/>
                <a:ext cx="246798" cy="4816592"/>
              </a:xfrm>
              <a:custGeom>
                <a:rect b="b" l="l" r="r" t="t"/>
                <a:pathLst>
                  <a:path extrusionOk="0" h="4816592" w="246798">
                    <a:moveTo>
                      <a:pt x="0" y="0"/>
                    </a:moveTo>
                    <a:lnTo>
                      <a:pt x="246798" y="0"/>
                    </a:lnTo>
                    <a:lnTo>
                      <a:pt x="246798" y="4816592"/>
                    </a:lnTo>
                    <a:lnTo>
                      <a:pt x="0" y="4816592"/>
                    </a:lnTo>
                    <a:close/>
                  </a:path>
                </a:pathLst>
              </a:custGeom>
              <a:solidFill>
                <a:srgbClr val="EFFEF9"/>
              </a:solidFill>
              <a:ln>
                <a:noFill/>
              </a:ln>
            </p:spPr>
          </p:sp>
          <p:sp>
            <p:nvSpPr>
              <p:cNvPr id="257" name="Google Shape;257;p20"/>
              <p:cNvSpPr txBox="1"/>
              <p:nvPr/>
            </p:nvSpPr>
            <p:spPr>
              <a:xfrm>
                <a:off x="0" y="-38100"/>
                <a:ext cx="246900" cy="48546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58" name="Google Shape;258;p20"/>
            <p:cNvSpPr txBox="1"/>
            <p:nvPr/>
          </p:nvSpPr>
          <p:spPr>
            <a:xfrm>
              <a:off x="7951598" y="305302"/>
              <a:ext cx="9176100" cy="554100"/>
            </a:xfrm>
            <a:prstGeom prst="rect">
              <a:avLst/>
            </a:prstGeom>
            <a:noFill/>
            <a:ln>
              <a:noFill/>
            </a:ln>
          </p:spPr>
          <p:txBody>
            <a:bodyPr anchorCtr="0" anchor="t" bIns="0" lIns="0" spcFirstLastPara="1" rIns="0" wrap="square" tIns="0">
              <a:spAutoFit/>
            </a:bodyPr>
            <a:lstStyle/>
            <a:p>
              <a:pPr indent="0" lvl="0" marL="0" marR="0" rtl="0" algn="ctr">
                <a:lnSpc>
                  <a:spcPct val="139963"/>
                </a:lnSpc>
                <a:spcBef>
                  <a:spcPts val="0"/>
                </a:spcBef>
                <a:spcAft>
                  <a:spcPts val="0"/>
                </a:spcAft>
                <a:buNone/>
              </a:pPr>
              <a:r>
                <a:rPr b="1" i="0" lang="en-US" sz="2700" u="none" cap="none" strike="noStrike">
                  <a:solidFill>
                    <a:srgbClr val="231F20"/>
                  </a:solidFill>
                  <a:latin typeface="Halant"/>
                  <a:ea typeface="Halant"/>
                  <a:cs typeface="Halant"/>
                  <a:sym typeface="Halant"/>
                </a:rPr>
                <a:t>© Thinking Nation </a:t>
              </a:r>
              <a:r>
                <a:rPr b="1" lang="en-US" sz="2700">
                  <a:solidFill>
                    <a:srgbClr val="231F20"/>
                  </a:solidFill>
                  <a:latin typeface="Halant"/>
                  <a:ea typeface="Halant"/>
                  <a:cs typeface="Halant"/>
                  <a:sym typeface="Halant"/>
                </a:rPr>
                <a:t>2025</a:t>
              </a:r>
              <a:endParaRPr/>
            </a:p>
          </p:txBody>
        </p:sp>
        <p:cxnSp>
          <p:nvCxnSpPr>
            <p:cNvPr id="259" name="Google Shape;259;p20"/>
            <p:cNvCxnSpPr/>
            <p:nvPr/>
          </p:nvCxnSpPr>
          <p:spPr>
            <a:xfrm>
              <a:off x="204" y="612007"/>
              <a:ext cx="9473700" cy="25500"/>
            </a:xfrm>
            <a:prstGeom prst="straightConnector1">
              <a:avLst/>
            </a:prstGeom>
            <a:noFill/>
            <a:ln cap="flat" cmpd="sng" w="152400">
              <a:solidFill>
                <a:srgbClr val="231F20"/>
              </a:solidFill>
              <a:prstDash val="solid"/>
              <a:round/>
              <a:headEnd len="sm" w="sm" type="none"/>
              <a:tailEnd len="sm" w="sm" type="none"/>
            </a:ln>
          </p:spPr>
        </p:cxnSp>
        <p:cxnSp>
          <p:nvCxnSpPr>
            <p:cNvPr id="260" name="Google Shape;260;p20"/>
            <p:cNvCxnSpPr/>
            <p:nvPr/>
          </p:nvCxnSpPr>
          <p:spPr>
            <a:xfrm>
              <a:off x="15587895" y="612007"/>
              <a:ext cx="9473700" cy="25500"/>
            </a:xfrm>
            <a:prstGeom prst="straightConnector1">
              <a:avLst/>
            </a:prstGeom>
            <a:noFill/>
            <a:ln cap="flat" cmpd="sng" w="152400">
              <a:solidFill>
                <a:srgbClr val="231F20"/>
              </a:solidFill>
              <a:prstDash val="solid"/>
              <a:round/>
              <a:headEnd len="sm" w="sm" type="none"/>
              <a:tailEnd len="sm" w="sm" type="none"/>
            </a:ln>
          </p:spPr>
        </p:cxnSp>
      </p:grpSp>
      <p:sp>
        <p:nvSpPr>
          <p:cNvPr id="261" name="Google Shape;261;p20"/>
          <p:cNvSpPr txBox="1"/>
          <p:nvPr/>
        </p:nvSpPr>
        <p:spPr>
          <a:xfrm>
            <a:off x="1556925" y="2916675"/>
            <a:ext cx="5664600" cy="3456000"/>
          </a:xfrm>
          <a:prstGeom prst="rect">
            <a:avLst/>
          </a:prstGeom>
          <a:solidFill>
            <a:schemeClr val="lt1"/>
          </a:solidFill>
          <a:ln>
            <a:noFill/>
          </a:ln>
        </p:spPr>
        <p:txBody>
          <a:bodyPr anchorCtr="0" anchor="t" bIns="182850" lIns="182850" spcFirstLastPara="1" rIns="182850" wrap="square" tIns="182850">
            <a:noAutofit/>
          </a:bodyPr>
          <a:lstStyle/>
          <a:p>
            <a:pPr indent="0" lvl="0" marL="0" rtl="0" algn="l">
              <a:spcBef>
                <a:spcPts val="0"/>
              </a:spcBef>
              <a:spcAft>
                <a:spcPts val="0"/>
              </a:spcAft>
              <a:buNone/>
            </a:pPr>
            <a:r>
              <a:rPr b="1" lang="en-US" sz="6000">
                <a:solidFill>
                  <a:schemeClr val="dk1"/>
                </a:solidFill>
                <a:latin typeface="Halant"/>
                <a:ea typeface="Halant"/>
                <a:cs typeface="Halant"/>
                <a:sym typeface="Halant"/>
              </a:rPr>
              <a:t>Source 4</a:t>
            </a:r>
            <a:endParaRPr b="1" sz="6000">
              <a:solidFill>
                <a:schemeClr val="dk1"/>
              </a:solidFill>
              <a:latin typeface="Halant"/>
              <a:ea typeface="Halant"/>
              <a:cs typeface="Halant"/>
              <a:sym typeface="Halant"/>
            </a:endParaRPr>
          </a:p>
          <a:p>
            <a:pPr indent="0" lvl="0" marL="0" rtl="0" algn="l">
              <a:spcBef>
                <a:spcPts val="0"/>
              </a:spcBef>
              <a:spcAft>
                <a:spcPts val="0"/>
              </a:spcAft>
              <a:buNone/>
            </a:pPr>
            <a:r>
              <a:t/>
            </a:r>
            <a:endParaRPr b="1" sz="30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rPr b="1" lang="en-US" sz="2400">
                <a:solidFill>
                  <a:schemeClr val="dk1"/>
                </a:solidFill>
                <a:latin typeface="Inter"/>
                <a:ea typeface="Inter"/>
                <a:cs typeface="Inter"/>
                <a:sym typeface="Inter"/>
              </a:rPr>
              <a:t>Source: </a:t>
            </a:r>
            <a:r>
              <a:rPr lang="en-US" sz="2400">
                <a:solidFill>
                  <a:schemeClr val="dk1"/>
                </a:solidFill>
                <a:latin typeface="Inter"/>
                <a:ea typeface="Inter"/>
                <a:cs typeface="Inter"/>
                <a:sym typeface="Inter"/>
              </a:rPr>
              <a:t>Defaced Relief in the Mortuary Temple of Hatshepsut, Deir el-Bahari.</a:t>
            </a:r>
            <a:endParaRPr sz="2400">
              <a:solidFill>
                <a:schemeClr val="dk1"/>
              </a:solidFill>
              <a:latin typeface="Inter"/>
              <a:ea typeface="Inter"/>
              <a:cs typeface="Inter"/>
              <a:sym typeface="Inter"/>
            </a:endParaRPr>
          </a:p>
          <a:p>
            <a:pPr indent="0" lvl="0" marL="0" rtl="0" algn="l">
              <a:spcBef>
                <a:spcPts val="0"/>
              </a:spcBef>
              <a:spcAft>
                <a:spcPts val="0"/>
              </a:spcAft>
              <a:buClr>
                <a:schemeClr val="dk1"/>
              </a:buClr>
              <a:buSzPts val="2200"/>
              <a:buFont typeface="Arial"/>
              <a:buNone/>
            </a:pPr>
            <a:r>
              <a:t/>
            </a:r>
            <a:endParaRPr sz="2400">
              <a:solidFill>
                <a:schemeClr val="dk1"/>
              </a:solidFill>
              <a:latin typeface="Inter"/>
              <a:ea typeface="Inter"/>
              <a:cs typeface="Inter"/>
              <a:sym typeface="Inter"/>
            </a:endParaRPr>
          </a:p>
          <a:p>
            <a:pPr indent="0" lvl="0" marL="0" rtl="0" algn="l">
              <a:spcBef>
                <a:spcPts val="0"/>
              </a:spcBef>
              <a:spcAft>
                <a:spcPts val="0"/>
              </a:spcAft>
              <a:buNone/>
            </a:pPr>
            <a:r>
              <a:t/>
            </a:r>
            <a:endParaRPr b="1" sz="2400">
              <a:solidFill>
                <a:schemeClr val="dk1"/>
              </a:solidFill>
              <a:latin typeface="Inter"/>
              <a:ea typeface="Inter"/>
              <a:cs typeface="Inter"/>
              <a:sym typeface="Inter"/>
            </a:endParaRPr>
          </a:p>
        </p:txBody>
      </p:sp>
      <p:sp>
        <p:nvSpPr>
          <p:cNvPr id="262" name="Google Shape;262;p20"/>
          <p:cNvSpPr txBox="1"/>
          <p:nvPr/>
        </p:nvSpPr>
        <p:spPr>
          <a:xfrm>
            <a:off x="7855875" y="8155750"/>
            <a:ext cx="46068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solidFill>
                  <a:schemeClr val="dk1"/>
                </a:solidFill>
                <a:latin typeface="Inter"/>
                <a:ea typeface="Inter"/>
                <a:cs typeface="Inter"/>
                <a:sym typeface="Inter"/>
              </a:rPr>
              <a:t>© Ad Meskens, Wikimedia Commons</a:t>
            </a:r>
            <a:endParaRPr sz="1600">
              <a:solidFill>
                <a:schemeClr val="dk1"/>
              </a:solidFill>
              <a:latin typeface="Inter"/>
              <a:ea typeface="Inter"/>
              <a:cs typeface="Inter"/>
              <a:sym typeface="Inter"/>
            </a:endParaRPr>
          </a:p>
          <a:p>
            <a:pPr indent="0" lvl="0" marL="0" rtl="0" algn="l">
              <a:spcBef>
                <a:spcPts val="0"/>
              </a:spcBef>
              <a:spcAft>
                <a:spcPts val="0"/>
              </a:spcAft>
              <a:buNone/>
            </a:pPr>
            <a:r>
              <a:t/>
            </a:r>
            <a:endParaRPr sz="1600">
              <a:solidFill>
                <a:schemeClr val="dk1"/>
              </a:solidFill>
              <a:latin typeface="Inter"/>
              <a:ea typeface="Inter"/>
              <a:cs typeface="Inter"/>
              <a:sym typeface="Inter"/>
            </a:endParaRPr>
          </a:p>
        </p:txBody>
      </p:sp>
      <p:pic>
        <p:nvPicPr>
          <p:cNvPr id="263" name="Google Shape;263;p20"/>
          <p:cNvPicPr preferRelativeResize="0"/>
          <p:nvPr/>
        </p:nvPicPr>
        <p:blipFill>
          <a:blip r:embed="rId4">
            <a:alphaModFix/>
          </a:blip>
          <a:stretch>
            <a:fillRect/>
          </a:stretch>
        </p:blipFill>
        <p:spPr>
          <a:xfrm>
            <a:off x="7650975" y="1214200"/>
            <a:ext cx="9394724" cy="6860950"/>
          </a:xfrm>
          <a:prstGeom prst="rect">
            <a:avLst/>
          </a:prstGeom>
          <a:noFill/>
          <a:ln>
            <a:noFill/>
          </a:ln>
        </p:spPr>
      </p:pic>
      <p:grpSp>
        <p:nvGrpSpPr>
          <p:cNvPr id="264" name="Google Shape;264;p20"/>
          <p:cNvGrpSpPr/>
          <p:nvPr/>
        </p:nvGrpSpPr>
        <p:grpSpPr>
          <a:xfrm>
            <a:off x="15859155" y="-98041"/>
            <a:ext cx="1562625" cy="1771271"/>
            <a:chOff x="0" y="-130721"/>
            <a:chExt cx="2083500" cy="2361695"/>
          </a:xfrm>
        </p:grpSpPr>
        <p:grpSp>
          <p:nvGrpSpPr>
            <p:cNvPr id="265" name="Google Shape;265;p20"/>
            <p:cNvGrpSpPr/>
            <p:nvPr/>
          </p:nvGrpSpPr>
          <p:grpSpPr>
            <a:xfrm>
              <a:off x="75599" y="-130721"/>
              <a:ext cx="1932614" cy="2361695"/>
              <a:chOff x="0" y="-47625"/>
              <a:chExt cx="704100" cy="860425"/>
            </a:xfrm>
          </p:grpSpPr>
          <p:sp>
            <p:nvSpPr>
              <p:cNvPr id="266" name="Google Shape;266;p20"/>
              <p:cNvSpPr/>
              <p:nvPr/>
            </p:nvSpPr>
            <p:spPr>
              <a:xfrm>
                <a:off x="0" y="0"/>
                <a:ext cx="703982" cy="812800"/>
              </a:xfrm>
              <a:custGeom>
                <a:rect b="b" l="l" r="r" t="t"/>
                <a:pathLst>
                  <a:path extrusionOk="0" h="812800" w="703982">
                    <a:moveTo>
                      <a:pt x="234787" y="793731"/>
                    </a:moveTo>
                    <a:cubicBezTo>
                      <a:pt x="270879" y="805245"/>
                      <a:pt x="311910" y="812800"/>
                      <a:pt x="352180" y="812800"/>
                    </a:cubicBezTo>
                    <a:cubicBezTo>
                      <a:pt x="392452" y="812800"/>
                      <a:pt x="431204" y="806323"/>
                      <a:pt x="466915" y="794809"/>
                    </a:cubicBezTo>
                    <a:cubicBezTo>
                      <a:pt x="467675" y="794450"/>
                      <a:pt x="468435" y="794450"/>
                      <a:pt x="469194" y="794090"/>
                    </a:cubicBezTo>
                    <a:cubicBezTo>
                      <a:pt x="603304" y="748035"/>
                      <a:pt x="702082" y="626421"/>
                      <a:pt x="703982" y="484298"/>
                    </a:cubicBezTo>
                    <a:lnTo>
                      <a:pt x="703982" y="0"/>
                    </a:lnTo>
                    <a:lnTo>
                      <a:pt x="0" y="0"/>
                    </a:lnTo>
                    <a:lnTo>
                      <a:pt x="0" y="483939"/>
                    </a:lnTo>
                    <a:cubicBezTo>
                      <a:pt x="1900" y="627140"/>
                      <a:pt x="99158" y="748755"/>
                      <a:pt x="234787" y="793731"/>
                    </a:cubicBezTo>
                    <a:close/>
                  </a:path>
                </a:pathLst>
              </a:custGeom>
              <a:solidFill>
                <a:srgbClr val="231F2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20"/>
              <p:cNvSpPr txBox="1"/>
              <p:nvPr/>
            </p:nvSpPr>
            <p:spPr>
              <a:xfrm>
                <a:off x="0" y="-47625"/>
                <a:ext cx="704100" cy="733500"/>
              </a:xfrm>
              <a:prstGeom prst="rect">
                <a:avLst/>
              </a:prstGeom>
              <a:noFill/>
              <a:ln>
                <a:noFill/>
              </a:ln>
            </p:spPr>
            <p:txBody>
              <a:bodyPr anchorCtr="0" anchor="ctr" bIns="50800" lIns="50800" spcFirstLastPara="1" rIns="50800" wrap="square" tIns="50800">
                <a:noAutofit/>
              </a:bodyPr>
              <a:lstStyle/>
              <a:p>
                <a:pPr indent="0" lvl="0" marL="0" marR="0" rtl="0" algn="ctr">
                  <a:lnSpc>
                    <a:spcPct val="147722"/>
                  </a:lnSpc>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grpSp>
        <p:sp>
          <p:nvSpPr>
            <p:cNvPr id="268" name="Google Shape;268;p20"/>
            <p:cNvSpPr txBox="1"/>
            <p:nvPr/>
          </p:nvSpPr>
          <p:spPr>
            <a:xfrm>
              <a:off x="0" y="447107"/>
              <a:ext cx="2083500" cy="1144200"/>
            </a:xfrm>
            <a:prstGeom prst="rect">
              <a:avLst/>
            </a:prstGeom>
            <a:noFill/>
            <a:ln>
              <a:noFill/>
            </a:ln>
          </p:spPr>
          <p:txBody>
            <a:bodyPr anchorCtr="0" anchor="t" bIns="0" lIns="0" spcFirstLastPara="1" rIns="0" wrap="square" tIns="0">
              <a:spAutoFit/>
            </a:bodyPr>
            <a:lstStyle/>
            <a:p>
              <a:pPr indent="0" lvl="0" marL="0" marR="0" rtl="0" algn="ctr">
                <a:lnSpc>
                  <a:spcPct val="140000"/>
                </a:lnSpc>
                <a:spcBef>
                  <a:spcPts val="0"/>
                </a:spcBef>
                <a:spcAft>
                  <a:spcPts val="0"/>
                </a:spcAft>
                <a:buNone/>
              </a:pPr>
              <a:r>
                <a:rPr b="1" lang="en-US" sz="5575">
                  <a:solidFill>
                    <a:schemeClr val="lt1"/>
                  </a:solidFill>
                  <a:latin typeface="Halant"/>
                  <a:ea typeface="Halant"/>
                  <a:cs typeface="Halant"/>
                  <a:sym typeface="Halant"/>
                </a:rPr>
                <a:t>7</a:t>
              </a:r>
              <a:endParaRPr>
                <a:solidFill>
                  <a:schemeClr val="lt1"/>
                </a:solidFill>
              </a:endParaRPr>
            </a:p>
          </p:txBody>
        </p:sp>
      </p:gr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