
<file path=[Content_Types].xml><?xml version="1.0" encoding="utf-8"?>
<Types xmlns="http://schemas.openxmlformats.org/package/2006/content-types">
  <Default ContentType="application/x-fontdata" Extension="fntdata"/>
  <Default ContentType="application/xml" Extension="xml"/>
  <Default ContentType="image/png" Extension="png"/>
  <Default ContentType="application/vnd.openxmlformats-package.relationships+xml" Extension="rels"/>
  <Override ContentType="application/vnd.openxmlformats-officedocument.presentationml.notesSlide+xml" PartName="/ppt/notesSlides/notesSlide6.xml"/>
  <Override ContentType="application/vnd.openxmlformats-officedocument.presentationml.notesSlide+xml" PartName="/ppt/notesSlides/notesSlide13.xml"/>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9.xml"/>
  <Override ContentType="application/vnd.openxmlformats-officedocument.presentationml.notesSlide+xml" PartName="/ppt/notesSlides/notesSlide15.xml"/>
  <Override ContentType="application/vnd.openxmlformats-officedocument.presentationml.notesSlide+xml" PartName="/ppt/notesSlides/notesSlide7.xml"/>
  <Override ContentType="application/vnd.openxmlformats-officedocument.presentationml.notesSlide+xml" PartName="/ppt/notesSlides/notesSlide11.xml"/>
  <Override ContentType="application/vnd.openxmlformats-officedocument.presentationml.notesSlide+xml" PartName="/ppt/notesSlides/notesSlide5.xml"/>
  <Override ContentType="application/vnd.openxmlformats-officedocument.presentationml.notesSlide+xml" PartName="/ppt/notesSlides/notesSlide12.xml"/>
  <Override ContentType="application/vnd.openxmlformats-officedocument.presentationml.notesSlide+xml" PartName="/ppt/notesSlides/notesSlide16.xml"/>
  <Override ContentType="application/vnd.openxmlformats-officedocument.presentationml.notesSlide+xml" PartName="/ppt/notesSlides/notesSlide8.xml"/>
  <Override ContentType="application/vnd.openxmlformats-officedocument.presentationml.notesSlide+xml" PartName="/ppt/notesSlides/notesSlide14.xml"/>
  <Override ContentType="application/vnd.openxmlformats-officedocument.presentationml.notesSlide+xml" PartName="/ppt/notesSlides/notesSlide2.xml"/>
  <Override ContentType="application/vnd.openxmlformats-officedocument.presentationml.notesSlide+xml" PartName="/ppt/notesSlides/notesSlide4.xml"/>
  <Override ContentType="application/vnd.openxmlformats-officedocument.presentationml.notesSlide+xml" PartName="/ppt/notesSlides/notesSlide10.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4.xml"/>
  <Override ContentType="application/vnd.openxmlformats-officedocument.presentationml.slide+xml" PartName="/ppt/slides/slide11.xml"/>
  <Override ContentType="application/vnd.openxmlformats-officedocument.presentationml.slide+xml" PartName="/ppt/slides/slide1.xml"/>
  <Override ContentType="application/vnd.openxmlformats-officedocument.presentationml.slide+xml" PartName="/ppt/slides/slide3.xml"/>
  <Override ContentType="application/vnd.openxmlformats-officedocument.presentationml.slide+xml" PartName="/ppt/slides/slide9.xml"/>
  <Override ContentType="application/vnd.openxmlformats-officedocument.presentationml.slide+xml" PartName="/ppt/slides/slide13.xml"/>
  <Override ContentType="application/vnd.openxmlformats-officedocument.presentationml.slide+xml" PartName="/ppt/slides/slide5.xml"/>
  <Override ContentType="application/vnd.openxmlformats-officedocument.presentationml.slide+xml" PartName="/ppt/slides/slide7.xml"/>
  <Override ContentType="application/vnd.openxmlformats-officedocument.presentationml.slide+xml" PartName="/ppt/slides/slide15.xml"/>
  <Override ContentType="application/vnd.openxmlformats-officedocument.presentationml.slide+xml" PartName="/ppt/slides/slide12.xml"/>
  <Override ContentType="application/vnd.openxmlformats-officedocument.presentationml.slide+xml" PartName="/ppt/slides/slide10.xml"/>
  <Override ContentType="application/vnd.openxmlformats-officedocument.presentationml.slide+xml" PartName="/ppt/slides/slide2.xml"/>
  <Override ContentType="application/vnd.openxmlformats-officedocument.presentationml.slide+xml" PartName="/ppt/slides/slide6.xml"/>
  <Override ContentType="application/vnd.openxmlformats-officedocument.presentationml.slide+xml" PartName="/ppt/slides/slide16.xml"/>
  <Override ContentType="application/vnd.openxmlformats-officedocument.presentationml.slide+xml" PartName="/ppt/slides/slide8.xml"/>
  <Override ContentType="application/vnd.openxmlformats-officedocument.presentationml.slide+xml" PartName="/ppt/slides/slide14.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59" r:id="rId4"/>
  </p:sldMasterIdLst>
  <p:notesMasterIdLst>
    <p:notesMasterId r:id="rId5"/>
  </p:notesMasterIdLst>
  <p:sldIdLst>
    <p:sldId id="256" r:id="rId6"/>
    <p:sldId id="257" r:id="rId7"/>
    <p:sldId id="258" r:id="rId8"/>
    <p:sldId id="259" r:id="rId9"/>
    <p:sldId id="260" r:id="rId10"/>
    <p:sldId id="261" r:id="rId11"/>
    <p:sldId id="262" r:id="rId12"/>
    <p:sldId id="263" r:id="rId13"/>
    <p:sldId id="264" r:id="rId14"/>
    <p:sldId id="265" r:id="rId15"/>
    <p:sldId id="266" r:id="rId16"/>
    <p:sldId id="267" r:id="rId17"/>
    <p:sldId id="268" r:id="rId18"/>
    <p:sldId id="269" r:id="rId19"/>
    <p:sldId id="270" r:id="rId20"/>
    <p:sldId id="271" r:id="rId21"/>
  </p:sldIdLst>
  <p:sldSz cy="9601200" cx="7315200"/>
  <p:notesSz cx="6858000" cy="9144000"/>
  <p:embeddedFontLst>
    <p:embeddedFont>
      <p:font typeface="Halant"/>
      <p:regular r:id="rId22"/>
      <p:bold r:id="rId23"/>
    </p:embeddedFont>
    <p:embeddedFont>
      <p:font typeface="Inter"/>
      <p:regular r:id="rId24"/>
      <p:bold r:id="rId25"/>
      <p:italic r:id="rId26"/>
      <p:boldItalic r:id="rId27"/>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3024">
          <p15:clr>
            <a:srgbClr val="A4A3A4"/>
          </p15:clr>
        </p15:guide>
        <p15:guide id="2" pos="2304">
          <p15:clr>
            <a:srgbClr val="A4A3A4"/>
          </p15:clr>
        </p15:guide>
        <p15:guide id="3" pos="278">
          <p15:clr>
            <a:srgbClr val="747775"/>
          </p15:clr>
        </p15:guide>
        <p15:guide id="4" pos="4330">
          <p15:clr>
            <a:srgbClr val="747775"/>
          </p15:clr>
        </p15:guide>
        <p15:guide id="5" orient="horz" pos="5880">
          <p15:clr>
            <a:srgbClr val="747775"/>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3024" orient="horz"/>
        <p:guide pos="2304"/>
        <p:guide pos="278"/>
        <p:guide pos="4330"/>
        <p:guide pos="5880" orient="horz"/>
      </p:guideLst>
    </p:cSldViewPr>
  </p:slideViewPr>
</p:viewPr>
</file>

<file path=ppt/_rels/presentation.xml.rels><?xml version="1.0" encoding="UTF-8" standalone="yes"?><Relationships xmlns="http://schemas.openxmlformats.org/package/2006/relationships"><Relationship Id="rId20" Type="http://schemas.openxmlformats.org/officeDocument/2006/relationships/slide" Target="slides/slide15.xml"/><Relationship Id="rId22" Type="http://schemas.openxmlformats.org/officeDocument/2006/relationships/font" Target="fonts/Halant-regular.fntdata"/><Relationship Id="rId21" Type="http://schemas.openxmlformats.org/officeDocument/2006/relationships/slide" Target="slides/slide16.xml"/><Relationship Id="rId24" Type="http://schemas.openxmlformats.org/officeDocument/2006/relationships/font" Target="fonts/Inter-regular.fntdata"/><Relationship Id="rId23" Type="http://schemas.openxmlformats.org/officeDocument/2006/relationships/font" Target="fonts/Halant-bold.fntdata"/><Relationship Id="rId1" Type="http://schemas.openxmlformats.org/officeDocument/2006/relationships/theme" Target="theme/theme2.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slideMaster" Target="slideMasters/slideMaster1.xml"/><Relationship Id="rId9" Type="http://schemas.openxmlformats.org/officeDocument/2006/relationships/slide" Target="slides/slide4.xml"/><Relationship Id="rId26" Type="http://schemas.openxmlformats.org/officeDocument/2006/relationships/font" Target="fonts/Inter-italic.fntdata"/><Relationship Id="rId25" Type="http://schemas.openxmlformats.org/officeDocument/2006/relationships/font" Target="fonts/Inter-bold.fntdata"/><Relationship Id="rId27" Type="http://schemas.openxmlformats.org/officeDocument/2006/relationships/font" Target="fonts/Inter-boldItalic.fntdata"/><Relationship Id="rId5" Type="http://schemas.openxmlformats.org/officeDocument/2006/relationships/notesMaster" Target="notesMasters/notesMaster1.xml"/><Relationship Id="rId6" Type="http://schemas.openxmlformats.org/officeDocument/2006/relationships/slide" Target="slides/slide1.xml"/><Relationship Id="rId7" Type="http://schemas.openxmlformats.org/officeDocument/2006/relationships/slide" Target="slides/slide2.xml"/><Relationship Id="rId8" Type="http://schemas.openxmlformats.org/officeDocument/2006/relationships/slide" Target="slides/slide3.xml"/><Relationship Id="rId11" Type="http://schemas.openxmlformats.org/officeDocument/2006/relationships/slide" Target="slides/slide6.xml"/><Relationship Id="rId10" Type="http://schemas.openxmlformats.org/officeDocument/2006/relationships/slide" Target="slides/slide5.xml"/><Relationship Id="rId13" Type="http://schemas.openxmlformats.org/officeDocument/2006/relationships/slide" Target="slides/slide8.xml"/><Relationship Id="rId12" Type="http://schemas.openxmlformats.org/officeDocument/2006/relationships/slide" Target="slides/slide7.xml"/><Relationship Id="rId15" Type="http://schemas.openxmlformats.org/officeDocument/2006/relationships/slide" Target="slides/slide10.xml"/><Relationship Id="rId14" Type="http://schemas.openxmlformats.org/officeDocument/2006/relationships/slide" Target="slides/slide9.xml"/><Relationship Id="rId17" Type="http://schemas.openxmlformats.org/officeDocument/2006/relationships/slide" Target="slides/slide12.xml"/><Relationship Id="rId16" Type="http://schemas.openxmlformats.org/officeDocument/2006/relationships/slide" Target="slides/slide11.xml"/><Relationship Id="rId19" Type="http://schemas.openxmlformats.org/officeDocument/2006/relationships/slide" Target="slides/slide14.xml"/><Relationship Id="rId18" Type="http://schemas.openxmlformats.org/officeDocument/2006/relationships/slide" Target="slides/slide13.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1.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2123036" y="685800"/>
            <a:ext cx="26127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0" name="Shape 50"/>
        <p:cNvGrpSpPr/>
        <p:nvPr/>
      </p:nvGrpSpPr>
      <p:grpSpPr>
        <a:xfrm>
          <a:off x="0" y="0"/>
          <a:ext cx="0" cy="0"/>
          <a:chOff x="0" y="0"/>
          <a:chExt cx="0" cy="0"/>
        </a:xfrm>
      </p:grpSpPr>
      <p:sp>
        <p:nvSpPr>
          <p:cNvPr id="51" name="Google Shape;51;g351ce2d9f75_0_0:notes"/>
          <p:cNvSpPr/>
          <p:nvPr>
            <p:ph idx="2" type="sldImg"/>
          </p:nvPr>
        </p:nvSpPr>
        <p:spPr>
          <a:xfrm>
            <a:off x="2123036" y="685800"/>
            <a:ext cx="2612700" cy="3429000"/>
          </a:xfrm>
          <a:custGeom>
            <a:rect b="b" l="l" r="r" t="t"/>
            <a:pathLst>
              <a:path extrusionOk="0" h="120000" w="120000">
                <a:moveTo>
                  <a:pt x="0" y="0"/>
                </a:moveTo>
                <a:lnTo>
                  <a:pt x="120000" y="0"/>
                </a:lnTo>
                <a:lnTo>
                  <a:pt x="120000" y="120000"/>
                </a:lnTo>
                <a:lnTo>
                  <a:pt x="0" y="120000"/>
                </a:lnTo>
                <a:close/>
              </a:path>
            </a:pathLst>
          </a:custGeom>
        </p:spPr>
      </p:sp>
      <p:sp>
        <p:nvSpPr>
          <p:cNvPr id="52" name="Google Shape;52;g351ce2d9f75_0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51" name="Shape 151"/>
        <p:cNvGrpSpPr/>
        <p:nvPr/>
      </p:nvGrpSpPr>
      <p:grpSpPr>
        <a:xfrm>
          <a:off x="0" y="0"/>
          <a:ext cx="0" cy="0"/>
          <a:chOff x="0" y="0"/>
          <a:chExt cx="0" cy="0"/>
        </a:xfrm>
      </p:grpSpPr>
      <p:sp>
        <p:nvSpPr>
          <p:cNvPr id="152" name="Google Shape;152;g35d3d37f550_0_109:notes"/>
          <p:cNvSpPr/>
          <p:nvPr>
            <p:ph idx="2" type="sldImg"/>
          </p:nvPr>
        </p:nvSpPr>
        <p:spPr>
          <a:xfrm>
            <a:off x="2123036" y="685800"/>
            <a:ext cx="2612700" cy="3429000"/>
          </a:xfrm>
          <a:custGeom>
            <a:rect b="b" l="l" r="r" t="t"/>
            <a:pathLst>
              <a:path extrusionOk="0" h="120000" w="120000">
                <a:moveTo>
                  <a:pt x="0" y="0"/>
                </a:moveTo>
                <a:lnTo>
                  <a:pt x="120000" y="0"/>
                </a:lnTo>
                <a:lnTo>
                  <a:pt x="120000" y="120000"/>
                </a:lnTo>
                <a:lnTo>
                  <a:pt x="0" y="120000"/>
                </a:lnTo>
                <a:close/>
              </a:path>
            </a:pathLst>
          </a:custGeom>
        </p:spPr>
      </p:sp>
      <p:sp>
        <p:nvSpPr>
          <p:cNvPr id="153" name="Google Shape;153;g35d3d37f550_0_109: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64" name="Shape 164"/>
        <p:cNvGrpSpPr/>
        <p:nvPr/>
      </p:nvGrpSpPr>
      <p:grpSpPr>
        <a:xfrm>
          <a:off x="0" y="0"/>
          <a:ext cx="0" cy="0"/>
          <a:chOff x="0" y="0"/>
          <a:chExt cx="0" cy="0"/>
        </a:xfrm>
      </p:grpSpPr>
      <p:sp>
        <p:nvSpPr>
          <p:cNvPr id="165" name="Google Shape;165;g35d3d37f550_0_119:notes"/>
          <p:cNvSpPr/>
          <p:nvPr>
            <p:ph idx="2" type="sldImg"/>
          </p:nvPr>
        </p:nvSpPr>
        <p:spPr>
          <a:xfrm>
            <a:off x="2123036" y="685800"/>
            <a:ext cx="2612700" cy="3429000"/>
          </a:xfrm>
          <a:custGeom>
            <a:rect b="b" l="l" r="r" t="t"/>
            <a:pathLst>
              <a:path extrusionOk="0" h="120000" w="120000">
                <a:moveTo>
                  <a:pt x="0" y="0"/>
                </a:moveTo>
                <a:lnTo>
                  <a:pt x="120000" y="0"/>
                </a:lnTo>
                <a:lnTo>
                  <a:pt x="120000" y="120000"/>
                </a:lnTo>
                <a:lnTo>
                  <a:pt x="0" y="120000"/>
                </a:lnTo>
                <a:close/>
              </a:path>
            </a:pathLst>
          </a:custGeom>
        </p:spPr>
      </p:sp>
      <p:sp>
        <p:nvSpPr>
          <p:cNvPr id="166" name="Google Shape;166;g35d3d37f550_0_119: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76" name="Shape 176"/>
        <p:cNvGrpSpPr/>
        <p:nvPr/>
      </p:nvGrpSpPr>
      <p:grpSpPr>
        <a:xfrm>
          <a:off x="0" y="0"/>
          <a:ext cx="0" cy="0"/>
          <a:chOff x="0" y="0"/>
          <a:chExt cx="0" cy="0"/>
        </a:xfrm>
      </p:grpSpPr>
      <p:sp>
        <p:nvSpPr>
          <p:cNvPr id="177" name="Google Shape;177;g35d3d37f550_0_129:notes"/>
          <p:cNvSpPr/>
          <p:nvPr>
            <p:ph idx="2" type="sldImg"/>
          </p:nvPr>
        </p:nvSpPr>
        <p:spPr>
          <a:xfrm>
            <a:off x="2123036" y="685800"/>
            <a:ext cx="2612700" cy="3429000"/>
          </a:xfrm>
          <a:custGeom>
            <a:rect b="b" l="l" r="r" t="t"/>
            <a:pathLst>
              <a:path extrusionOk="0" h="120000" w="120000">
                <a:moveTo>
                  <a:pt x="0" y="0"/>
                </a:moveTo>
                <a:lnTo>
                  <a:pt x="120000" y="0"/>
                </a:lnTo>
                <a:lnTo>
                  <a:pt x="120000" y="120000"/>
                </a:lnTo>
                <a:lnTo>
                  <a:pt x="0" y="120000"/>
                </a:lnTo>
                <a:close/>
              </a:path>
            </a:pathLst>
          </a:custGeom>
        </p:spPr>
      </p:sp>
      <p:sp>
        <p:nvSpPr>
          <p:cNvPr id="178" name="Google Shape;178;g35d3d37f550_0_129: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89" name="Shape 189"/>
        <p:cNvGrpSpPr/>
        <p:nvPr/>
      </p:nvGrpSpPr>
      <p:grpSpPr>
        <a:xfrm>
          <a:off x="0" y="0"/>
          <a:ext cx="0" cy="0"/>
          <a:chOff x="0" y="0"/>
          <a:chExt cx="0" cy="0"/>
        </a:xfrm>
      </p:grpSpPr>
      <p:sp>
        <p:nvSpPr>
          <p:cNvPr id="190" name="Google Shape;190;g35d3d37f550_0_139:notes"/>
          <p:cNvSpPr/>
          <p:nvPr>
            <p:ph idx="2" type="sldImg"/>
          </p:nvPr>
        </p:nvSpPr>
        <p:spPr>
          <a:xfrm>
            <a:off x="2123036" y="685800"/>
            <a:ext cx="2612700" cy="3429000"/>
          </a:xfrm>
          <a:custGeom>
            <a:rect b="b" l="l" r="r" t="t"/>
            <a:pathLst>
              <a:path extrusionOk="0" h="120000" w="120000">
                <a:moveTo>
                  <a:pt x="0" y="0"/>
                </a:moveTo>
                <a:lnTo>
                  <a:pt x="120000" y="0"/>
                </a:lnTo>
                <a:lnTo>
                  <a:pt x="120000" y="120000"/>
                </a:lnTo>
                <a:lnTo>
                  <a:pt x="0" y="120000"/>
                </a:lnTo>
                <a:close/>
              </a:path>
            </a:pathLst>
          </a:custGeom>
        </p:spPr>
      </p:sp>
      <p:sp>
        <p:nvSpPr>
          <p:cNvPr id="191" name="Google Shape;191;g35d3d37f550_0_139: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02" name="Shape 202"/>
        <p:cNvGrpSpPr/>
        <p:nvPr/>
      </p:nvGrpSpPr>
      <p:grpSpPr>
        <a:xfrm>
          <a:off x="0" y="0"/>
          <a:ext cx="0" cy="0"/>
          <a:chOff x="0" y="0"/>
          <a:chExt cx="0" cy="0"/>
        </a:xfrm>
      </p:grpSpPr>
      <p:sp>
        <p:nvSpPr>
          <p:cNvPr id="203" name="Google Shape;203;g35d3d37f550_0_149:notes"/>
          <p:cNvSpPr/>
          <p:nvPr>
            <p:ph idx="2" type="sldImg"/>
          </p:nvPr>
        </p:nvSpPr>
        <p:spPr>
          <a:xfrm>
            <a:off x="2123036" y="685800"/>
            <a:ext cx="2612700" cy="3429000"/>
          </a:xfrm>
          <a:custGeom>
            <a:rect b="b" l="l" r="r" t="t"/>
            <a:pathLst>
              <a:path extrusionOk="0" h="120000" w="120000">
                <a:moveTo>
                  <a:pt x="0" y="0"/>
                </a:moveTo>
                <a:lnTo>
                  <a:pt x="120000" y="0"/>
                </a:lnTo>
                <a:lnTo>
                  <a:pt x="120000" y="120000"/>
                </a:lnTo>
                <a:lnTo>
                  <a:pt x="0" y="120000"/>
                </a:lnTo>
                <a:close/>
              </a:path>
            </a:pathLst>
          </a:custGeom>
        </p:spPr>
      </p:sp>
      <p:sp>
        <p:nvSpPr>
          <p:cNvPr id="204" name="Google Shape;204;g35d3d37f550_0_149: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15" name="Shape 215"/>
        <p:cNvGrpSpPr/>
        <p:nvPr/>
      </p:nvGrpSpPr>
      <p:grpSpPr>
        <a:xfrm>
          <a:off x="0" y="0"/>
          <a:ext cx="0" cy="0"/>
          <a:chOff x="0" y="0"/>
          <a:chExt cx="0" cy="0"/>
        </a:xfrm>
      </p:grpSpPr>
      <p:sp>
        <p:nvSpPr>
          <p:cNvPr id="216" name="Google Shape;216;g35d3d37f550_0_159:notes"/>
          <p:cNvSpPr/>
          <p:nvPr>
            <p:ph idx="2" type="sldImg"/>
          </p:nvPr>
        </p:nvSpPr>
        <p:spPr>
          <a:xfrm>
            <a:off x="2123036" y="685800"/>
            <a:ext cx="2612700" cy="3429000"/>
          </a:xfrm>
          <a:custGeom>
            <a:rect b="b" l="l" r="r" t="t"/>
            <a:pathLst>
              <a:path extrusionOk="0" h="120000" w="120000">
                <a:moveTo>
                  <a:pt x="0" y="0"/>
                </a:moveTo>
                <a:lnTo>
                  <a:pt x="120000" y="0"/>
                </a:lnTo>
                <a:lnTo>
                  <a:pt x="120000" y="120000"/>
                </a:lnTo>
                <a:lnTo>
                  <a:pt x="0" y="120000"/>
                </a:lnTo>
                <a:close/>
              </a:path>
            </a:pathLst>
          </a:custGeom>
        </p:spPr>
      </p:sp>
      <p:sp>
        <p:nvSpPr>
          <p:cNvPr id="217" name="Google Shape;217;g35d3d37f550_0_159: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29" name="Shape 229"/>
        <p:cNvGrpSpPr/>
        <p:nvPr/>
      </p:nvGrpSpPr>
      <p:grpSpPr>
        <a:xfrm>
          <a:off x="0" y="0"/>
          <a:ext cx="0" cy="0"/>
          <a:chOff x="0" y="0"/>
          <a:chExt cx="0" cy="0"/>
        </a:xfrm>
      </p:grpSpPr>
      <p:sp>
        <p:nvSpPr>
          <p:cNvPr id="230" name="Google Shape;230;g35d3d37f550_0_169:notes"/>
          <p:cNvSpPr/>
          <p:nvPr>
            <p:ph idx="2" type="sldImg"/>
          </p:nvPr>
        </p:nvSpPr>
        <p:spPr>
          <a:xfrm>
            <a:off x="2123036" y="685800"/>
            <a:ext cx="2612700" cy="3429000"/>
          </a:xfrm>
          <a:custGeom>
            <a:rect b="b" l="l" r="r" t="t"/>
            <a:pathLst>
              <a:path extrusionOk="0" h="120000" w="120000">
                <a:moveTo>
                  <a:pt x="0" y="0"/>
                </a:moveTo>
                <a:lnTo>
                  <a:pt x="120000" y="0"/>
                </a:lnTo>
                <a:lnTo>
                  <a:pt x="120000" y="120000"/>
                </a:lnTo>
                <a:lnTo>
                  <a:pt x="0" y="120000"/>
                </a:lnTo>
                <a:close/>
              </a:path>
            </a:pathLst>
          </a:custGeom>
        </p:spPr>
      </p:sp>
      <p:sp>
        <p:nvSpPr>
          <p:cNvPr id="231" name="Google Shape;231;g35d3d37f550_0_169: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61" name="Shape 61"/>
        <p:cNvGrpSpPr/>
        <p:nvPr/>
      </p:nvGrpSpPr>
      <p:grpSpPr>
        <a:xfrm>
          <a:off x="0" y="0"/>
          <a:ext cx="0" cy="0"/>
          <a:chOff x="0" y="0"/>
          <a:chExt cx="0" cy="0"/>
        </a:xfrm>
      </p:grpSpPr>
      <p:sp>
        <p:nvSpPr>
          <p:cNvPr id="62" name="Google Shape;62;g35d3d37f550_0_2:notes"/>
          <p:cNvSpPr/>
          <p:nvPr>
            <p:ph idx="2" type="sldImg"/>
          </p:nvPr>
        </p:nvSpPr>
        <p:spPr>
          <a:xfrm>
            <a:off x="2123036" y="685800"/>
            <a:ext cx="2612700" cy="3429000"/>
          </a:xfrm>
          <a:custGeom>
            <a:rect b="b" l="l" r="r" t="t"/>
            <a:pathLst>
              <a:path extrusionOk="0" h="120000" w="120000">
                <a:moveTo>
                  <a:pt x="0" y="0"/>
                </a:moveTo>
                <a:lnTo>
                  <a:pt x="120000" y="0"/>
                </a:lnTo>
                <a:lnTo>
                  <a:pt x="120000" y="120000"/>
                </a:lnTo>
                <a:lnTo>
                  <a:pt x="0" y="120000"/>
                </a:lnTo>
                <a:close/>
              </a:path>
            </a:pathLst>
          </a:custGeom>
        </p:spPr>
      </p:sp>
      <p:sp>
        <p:nvSpPr>
          <p:cNvPr id="63" name="Google Shape;63;g35d3d37f550_0_2: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72" name="Shape 72"/>
        <p:cNvGrpSpPr/>
        <p:nvPr/>
      </p:nvGrpSpPr>
      <p:grpSpPr>
        <a:xfrm>
          <a:off x="0" y="0"/>
          <a:ext cx="0" cy="0"/>
          <a:chOff x="0" y="0"/>
          <a:chExt cx="0" cy="0"/>
        </a:xfrm>
      </p:grpSpPr>
      <p:sp>
        <p:nvSpPr>
          <p:cNvPr id="73" name="Google Shape;73;g35d3d37f550_0_12:notes"/>
          <p:cNvSpPr/>
          <p:nvPr>
            <p:ph idx="2" type="sldImg"/>
          </p:nvPr>
        </p:nvSpPr>
        <p:spPr>
          <a:xfrm>
            <a:off x="2123036" y="685800"/>
            <a:ext cx="2612700" cy="3429000"/>
          </a:xfrm>
          <a:custGeom>
            <a:rect b="b" l="l" r="r" t="t"/>
            <a:pathLst>
              <a:path extrusionOk="0" h="120000" w="120000">
                <a:moveTo>
                  <a:pt x="0" y="0"/>
                </a:moveTo>
                <a:lnTo>
                  <a:pt x="120000" y="0"/>
                </a:lnTo>
                <a:lnTo>
                  <a:pt x="120000" y="120000"/>
                </a:lnTo>
                <a:lnTo>
                  <a:pt x="0" y="120000"/>
                </a:lnTo>
                <a:close/>
              </a:path>
            </a:pathLst>
          </a:custGeom>
        </p:spPr>
      </p:sp>
      <p:sp>
        <p:nvSpPr>
          <p:cNvPr id="74" name="Google Shape;74;g35d3d37f550_0_12: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83" name="Shape 83"/>
        <p:cNvGrpSpPr/>
        <p:nvPr/>
      </p:nvGrpSpPr>
      <p:grpSpPr>
        <a:xfrm>
          <a:off x="0" y="0"/>
          <a:ext cx="0" cy="0"/>
          <a:chOff x="0" y="0"/>
          <a:chExt cx="0" cy="0"/>
        </a:xfrm>
      </p:grpSpPr>
      <p:sp>
        <p:nvSpPr>
          <p:cNvPr id="84" name="Google Shape;84;g35d3d37f550_0_22:notes"/>
          <p:cNvSpPr/>
          <p:nvPr>
            <p:ph idx="2" type="sldImg"/>
          </p:nvPr>
        </p:nvSpPr>
        <p:spPr>
          <a:xfrm>
            <a:off x="2123036" y="685800"/>
            <a:ext cx="2612700" cy="3429000"/>
          </a:xfrm>
          <a:custGeom>
            <a:rect b="b" l="l" r="r" t="t"/>
            <a:pathLst>
              <a:path extrusionOk="0" h="120000" w="120000">
                <a:moveTo>
                  <a:pt x="0" y="0"/>
                </a:moveTo>
                <a:lnTo>
                  <a:pt x="120000" y="0"/>
                </a:lnTo>
                <a:lnTo>
                  <a:pt x="120000" y="120000"/>
                </a:lnTo>
                <a:lnTo>
                  <a:pt x="0" y="120000"/>
                </a:lnTo>
                <a:close/>
              </a:path>
            </a:pathLst>
          </a:custGeom>
        </p:spPr>
      </p:sp>
      <p:sp>
        <p:nvSpPr>
          <p:cNvPr id="85" name="Google Shape;85;g35d3d37f550_0_22: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94" name="Shape 94"/>
        <p:cNvGrpSpPr/>
        <p:nvPr/>
      </p:nvGrpSpPr>
      <p:grpSpPr>
        <a:xfrm>
          <a:off x="0" y="0"/>
          <a:ext cx="0" cy="0"/>
          <a:chOff x="0" y="0"/>
          <a:chExt cx="0" cy="0"/>
        </a:xfrm>
      </p:grpSpPr>
      <p:sp>
        <p:nvSpPr>
          <p:cNvPr id="95" name="Google Shape;95;g35d3d37f550_0_32:notes"/>
          <p:cNvSpPr/>
          <p:nvPr>
            <p:ph idx="2" type="sldImg"/>
          </p:nvPr>
        </p:nvSpPr>
        <p:spPr>
          <a:xfrm>
            <a:off x="2123036" y="685800"/>
            <a:ext cx="2612700" cy="3429000"/>
          </a:xfrm>
          <a:custGeom>
            <a:rect b="b" l="l" r="r" t="t"/>
            <a:pathLst>
              <a:path extrusionOk="0" h="120000" w="120000">
                <a:moveTo>
                  <a:pt x="0" y="0"/>
                </a:moveTo>
                <a:lnTo>
                  <a:pt x="120000" y="0"/>
                </a:lnTo>
                <a:lnTo>
                  <a:pt x="120000" y="120000"/>
                </a:lnTo>
                <a:lnTo>
                  <a:pt x="0" y="120000"/>
                </a:lnTo>
                <a:close/>
              </a:path>
            </a:pathLst>
          </a:custGeom>
        </p:spPr>
      </p:sp>
      <p:sp>
        <p:nvSpPr>
          <p:cNvPr id="96" name="Google Shape;96;g35d3d37f550_0_32: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05" name="Shape 105"/>
        <p:cNvGrpSpPr/>
        <p:nvPr/>
      </p:nvGrpSpPr>
      <p:grpSpPr>
        <a:xfrm>
          <a:off x="0" y="0"/>
          <a:ext cx="0" cy="0"/>
          <a:chOff x="0" y="0"/>
          <a:chExt cx="0" cy="0"/>
        </a:xfrm>
      </p:grpSpPr>
      <p:sp>
        <p:nvSpPr>
          <p:cNvPr id="106" name="Google Shape;106;g35d3d37f550_0_44:notes"/>
          <p:cNvSpPr/>
          <p:nvPr>
            <p:ph idx="2" type="sldImg"/>
          </p:nvPr>
        </p:nvSpPr>
        <p:spPr>
          <a:xfrm>
            <a:off x="2123036" y="685800"/>
            <a:ext cx="2612700" cy="3429000"/>
          </a:xfrm>
          <a:custGeom>
            <a:rect b="b" l="l" r="r" t="t"/>
            <a:pathLst>
              <a:path extrusionOk="0" h="120000" w="120000">
                <a:moveTo>
                  <a:pt x="0" y="0"/>
                </a:moveTo>
                <a:lnTo>
                  <a:pt x="120000" y="0"/>
                </a:lnTo>
                <a:lnTo>
                  <a:pt x="120000" y="120000"/>
                </a:lnTo>
                <a:lnTo>
                  <a:pt x="0" y="120000"/>
                </a:lnTo>
                <a:close/>
              </a:path>
            </a:pathLst>
          </a:custGeom>
        </p:spPr>
      </p:sp>
      <p:sp>
        <p:nvSpPr>
          <p:cNvPr id="107" name="Google Shape;107;g35d3d37f550_0_44: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16" name="Shape 116"/>
        <p:cNvGrpSpPr/>
        <p:nvPr/>
      </p:nvGrpSpPr>
      <p:grpSpPr>
        <a:xfrm>
          <a:off x="0" y="0"/>
          <a:ext cx="0" cy="0"/>
          <a:chOff x="0" y="0"/>
          <a:chExt cx="0" cy="0"/>
        </a:xfrm>
      </p:grpSpPr>
      <p:sp>
        <p:nvSpPr>
          <p:cNvPr id="117" name="Google Shape;117;g35d3d37f550_0_68:notes"/>
          <p:cNvSpPr/>
          <p:nvPr>
            <p:ph idx="2" type="sldImg"/>
          </p:nvPr>
        </p:nvSpPr>
        <p:spPr>
          <a:xfrm>
            <a:off x="2123036" y="685800"/>
            <a:ext cx="2612700" cy="3429000"/>
          </a:xfrm>
          <a:custGeom>
            <a:rect b="b" l="l" r="r" t="t"/>
            <a:pathLst>
              <a:path extrusionOk="0" h="120000" w="120000">
                <a:moveTo>
                  <a:pt x="0" y="0"/>
                </a:moveTo>
                <a:lnTo>
                  <a:pt x="120000" y="0"/>
                </a:lnTo>
                <a:lnTo>
                  <a:pt x="120000" y="120000"/>
                </a:lnTo>
                <a:lnTo>
                  <a:pt x="0" y="120000"/>
                </a:lnTo>
                <a:close/>
              </a:path>
            </a:pathLst>
          </a:custGeom>
        </p:spPr>
      </p:sp>
      <p:sp>
        <p:nvSpPr>
          <p:cNvPr id="118" name="Google Shape;118;g35d3d37f550_0_68: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27" name="Shape 127"/>
        <p:cNvGrpSpPr/>
        <p:nvPr/>
      </p:nvGrpSpPr>
      <p:grpSpPr>
        <a:xfrm>
          <a:off x="0" y="0"/>
          <a:ext cx="0" cy="0"/>
          <a:chOff x="0" y="0"/>
          <a:chExt cx="0" cy="0"/>
        </a:xfrm>
      </p:grpSpPr>
      <p:sp>
        <p:nvSpPr>
          <p:cNvPr id="128" name="Google Shape;128;g35d3d37f550_0_88:notes"/>
          <p:cNvSpPr/>
          <p:nvPr>
            <p:ph idx="2" type="sldImg"/>
          </p:nvPr>
        </p:nvSpPr>
        <p:spPr>
          <a:xfrm>
            <a:off x="2123036" y="685800"/>
            <a:ext cx="2612700" cy="3429000"/>
          </a:xfrm>
          <a:custGeom>
            <a:rect b="b" l="l" r="r" t="t"/>
            <a:pathLst>
              <a:path extrusionOk="0" h="120000" w="120000">
                <a:moveTo>
                  <a:pt x="0" y="0"/>
                </a:moveTo>
                <a:lnTo>
                  <a:pt x="120000" y="0"/>
                </a:lnTo>
                <a:lnTo>
                  <a:pt x="120000" y="120000"/>
                </a:lnTo>
                <a:lnTo>
                  <a:pt x="0" y="120000"/>
                </a:lnTo>
                <a:close/>
              </a:path>
            </a:pathLst>
          </a:custGeom>
        </p:spPr>
      </p:sp>
      <p:sp>
        <p:nvSpPr>
          <p:cNvPr id="129" name="Google Shape;129;g35d3d37f550_0_88: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38" name="Shape 138"/>
        <p:cNvGrpSpPr/>
        <p:nvPr/>
      </p:nvGrpSpPr>
      <p:grpSpPr>
        <a:xfrm>
          <a:off x="0" y="0"/>
          <a:ext cx="0" cy="0"/>
          <a:chOff x="0" y="0"/>
          <a:chExt cx="0" cy="0"/>
        </a:xfrm>
      </p:grpSpPr>
      <p:sp>
        <p:nvSpPr>
          <p:cNvPr id="139" name="Google Shape;139;g35d3d37f550_0_99:notes"/>
          <p:cNvSpPr/>
          <p:nvPr>
            <p:ph idx="2" type="sldImg"/>
          </p:nvPr>
        </p:nvSpPr>
        <p:spPr>
          <a:xfrm>
            <a:off x="2123036" y="685800"/>
            <a:ext cx="2612700" cy="3429000"/>
          </a:xfrm>
          <a:custGeom>
            <a:rect b="b" l="l" r="r" t="t"/>
            <a:pathLst>
              <a:path extrusionOk="0" h="120000" w="120000">
                <a:moveTo>
                  <a:pt x="0" y="0"/>
                </a:moveTo>
                <a:lnTo>
                  <a:pt x="120000" y="0"/>
                </a:lnTo>
                <a:lnTo>
                  <a:pt x="120000" y="120000"/>
                </a:lnTo>
                <a:lnTo>
                  <a:pt x="0" y="120000"/>
                </a:lnTo>
                <a:close/>
              </a:path>
            </a:pathLst>
          </a:custGeom>
        </p:spPr>
      </p:sp>
      <p:sp>
        <p:nvSpPr>
          <p:cNvPr id="140" name="Google Shape;140;g35d3d37f550_0_99: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249367" y="1389873"/>
            <a:ext cx="6816600" cy="3831600"/>
          </a:xfrm>
          <a:prstGeom prst="rect">
            <a:avLst/>
          </a:prstGeom>
        </p:spPr>
        <p:txBody>
          <a:bodyPr anchorCtr="0" anchor="b" bIns="91425" lIns="91425" spcFirstLastPara="1" rIns="91425" wrap="square" tIns="91425">
            <a:no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249360" y="5290367"/>
            <a:ext cx="6816600" cy="1479600"/>
          </a:xfrm>
          <a:prstGeom prst="rect">
            <a:avLst/>
          </a:prstGeom>
        </p:spPr>
        <p:txBody>
          <a:bodyPr anchorCtr="0" anchor="t" bIns="91425" lIns="91425" spcFirstLastPara="1" rIns="91425" wrap="square" tIns="91425">
            <a:no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6777966" y="8704671"/>
            <a:ext cx="438900" cy="7347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249360" y="2064767"/>
            <a:ext cx="6816600" cy="3665100"/>
          </a:xfrm>
          <a:prstGeom prst="rect">
            <a:avLst/>
          </a:prstGeom>
        </p:spPr>
        <p:txBody>
          <a:bodyPr anchorCtr="0" anchor="b" bIns="91425" lIns="91425" spcFirstLastPara="1" rIns="91425" wrap="square" tIns="91425">
            <a:no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p:nvPr>
            <p:ph idx="1" type="body"/>
          </p:nvPr>
        </p:nvSpPr>
        <p:spPr>
          <a:xfrm>
            <a:off x="249360" y="5884153"/>
            <a:ext cx="6816600" cy="2428200"/>
          </a:xfrm>
          <a:prstGeom prst="rect">
            <a:avLst/>
          </a:prstGeom>
        </p:spPr>
        <p:txBody>
          <a:bodyPr anchorCtr="0" anchor="t" bIns="91425" lIns="91425" spcFirstLastPara="1" rIns="91425" wrap="square" tIns="91425">
            <a:noAutofit/>
          </a:bodyPr>
          <a:lstStyle>
            <a:lvl1pPr indent="-342900" lvl="0" marL="457200" algn="ctr">
              <a:spcBef>
                <a:spcPts val="0"/>
              </a:spcBef>
              <a:spcAft>
                <a:spcPts val="0"/>
              </a:spcAft>
              <a:buSzPts val="1800"/>
              <a:buChar char="●"/>
              <a:defRPr/>
            </a:lvl1pPr>
            <a:lvl2pPr indent="-317500" lvl="1" marL="914400" algn="ctr">
              <a:spcBef>
                <a:spcPts val="1600"/>
              </a:spcBef>
              <a:spcAft>
                <a:spcPts val="0"/>
              </a:spcAft>
              <a:buSzPts val="1400"/>
              <a:buChar char="○"/>
              <a:defRPr/>
            </a:lvl2pPr>
            <a:lvl3pPr indent="-317500" lvl="2" marL="1371600" algn="ctr">
              <a:spcBef>
                <a:spcPts val="1600"/>
              </a:spcBef>
              <a:spcAft>
                <a:spcPts val="0"/>
              </a:spcAft>
              <a:buSzPts val="1400"/>
              <a:buChar char="■"/>
              <a:defRPr/>
            </a:lvl3pPr>
            <a:lvl4pPr indent="-317500" lvl="3" marL="1828800" algn="ctr">
              <a:spcBef>
                <a:spcPts val="1600"/>
              </a:spcBef>
              <a:spcAft>
                <a:spcPts val="0"/>
              </a:spcAft>
              <a:buSzPts val="1400"/>
              <a:buChar char="●"/>
              <a:defRPr/>
            </a:lvl4pPr>
            <a:lvl5pPr indent="-317500" lvl="4" marL="2286000" algn="ctr">
              <a:spcBef>
                <a:spcPts val="1600"/>
              </a:spcBef>
              <a:spcAft>
                <a:spcPts val="0"/>
              </a:spcAft>
              <a:buSzPts val="1400"/>
              <a:buChar char="○"/>
              <a:defRPr/>
            </a:lvl5pPr>
            <a:lvl6pPr indent="-317500" lvl="5" marL="2743200" algn="ctr">
              <a:spcBef>
                <a:spcPts val="1600"/>
              </a:spcBef>
              <a:spcAft>
                <a:spcPts val="0"/>
              </a:spcAft>
              <a:buSzPts val="1400"/>
              <a:buChar char="■"/>
              <a:defRPr/>
            </a:lvl6pPr>
            <a:lvl7pPr indent="-317500" lvl="6" marL="3200400" algn="ctr">
              <a:spcBef>
                <a:spcPts val="1600"/>
              </a:spcBef>
              <a:spcAft>
                <a:spcPts val="0"/>
              </a:spcAft>
              <a:buSzPts val="1400"/>
              <a:buChar char="●"/>
              <a:defRPr/>
            </a:lvl7pPr>
            <a:lvl8pPr indent="-317500" lvl="7" marL="3657600" algn="ctr">
              <a:spcBef>
                <a:spcPts val="1600"/>
              </a:spcBef>
              <a:spcAft>
                <a:spcPts val="0"/>
              </a:spcAft>
              <a:buSzPts val="1400"/>
              <a:buChar char="○"/>
              <a:defRPr/>
            </a:lvl8pPr>
            <a:lvl9pPr indent="-317500" lvl="8" marL="4114800" algn="ctr">
              <a:spcBef>
                <a:spcPts val="1600"/>
              </a:spcBef>
              <a:spcAft>
                <a:spcPts val="1600"/>
              </a:spcAft>
              <a:buSzPts val="1400"/>
              <a:buChar char="■"/>
              <a:defRPr/>
            </a:lvl9pPr>
          </a:lstStyle>
          <a:p/>
        </p:txBody>
      </p:sp>
      <p:sp>
        <p:nvSpPr>
          <p:cNvPr id="47" name="Google Shape;47;p11"/>
          <p:cNvSpPr txBox="1"/>
          <p:nvPr>
            <p:ph idx="12" type="sldNum"/>
          </p:nvPr>
        </p:nvSpPr>
        <p:spPr>
          <a:xfrm>
            <a:off x="6777966" y="8704671"/>
            <a:ext cx="438900" cy="7347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6777966" y="8704671"/>
            <a:ext cx="438900" cy="7347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249360" y="4014920"/>
            <a:ext cx="6816600" cy="1571400"/>
          </a:xfrm>
          <a:prstGeom prst="rect">
            <a:avLst/>
          </a:prstGeom>
        </p:spPr>
        <p:txBody>
          <a:bodyPr anchorCtr="0" anchor="ctr" bIns="91425" lIns="91425" spcFirstLastPara="1" rIns="91425" wrap="square" tIns="91425">
            <a:no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Google Shape;15;p3"/>
          <p:cNvSpPr txBox="1"/>
          <p:nvPr>
            <p:ph idx="12" type="sldNum"/>
          </p:nvPr>
        </p:nvSpPr>
        <p:spPr>
          <a:xfrm>
            <a:off x="6777966" y="8704671"/>
            <a:ext cx="438900" cy="7347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249360" y="830713"/>
            <a:ext cx="6816600" cy="1068900"/>
          </a:xfrm>
          <a:prstGeom prst="rect">
            <a:avLst/>
          </a:prstGeom>
        </p:spPr>
        <p:txBody>
          <a:bodyPr anchorCtr="0" anchor="t" bIns="91425" lIns="91425" spcFirstLastPara="1" rIns="91425" wrap="square" tIns="91425">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Google Shape;18;p4"/>
          <p:cNvSpPr txBox="1"/>
          <p:nvPr>
            <p:ph idx="1" type="body"/>
          </p:nvPr>
        </p:nvSpPr>
        <p:spPr>
          <a:xfrm>
            <a:off x="249360" y="2151287"/>
            <a:ext cx="6816600" cy="6377400"/>
          </a:xfrm>
          <a:prstGeom prst="rect">
            <a:avLst/>
          </a:prstGeom>
        </p:spPr>
        <p:txBody>
          <a:bodyPr anchorCtr="0" anchor="t" bIns="91425" lIns="91425" spcFirstLastPara="1" rIns="91425" wrap="square" tIns="91425">
            <a:noAutofit/>
          </a:bodyPr>
          <a:lstStyle>
            <a:lvl1pPr indent="-342900" lvl="0" marL="457200">
              <a:spcBef>
                <a:spcPts val="0"/>
              </a:spcBef>
              <a:spcAft>
                <a:spcPts val="0"/>
              </a:spcAft>
              <a:buSzPts val="1800"/>
              <a:buChar char="●"/>
              <a:defRPr/>
            </a:lvl1pPr>
            <a:lvl2pPr indent="-317500" lvl="1" marL="914400">
              <a:spcBef>
                <a:spcPts val="1600"/>
              </a:spcBef>
              <a:spcAft>
                <a:spcPts val="0"/>
              </a:spcAft>
              <a:buSzPts val="1400"/>
              <a:buChar char="○"/>
              <a:defRPr/>
            </a:lvl2pPr>
            <a:lvl3pPr indent="-317500" lvl="2" marL="1371600">
              <a:spcBef>
                <a:spcPts val="1600"/>
              </a:spcBef>
              <a:spcAft>
                <a:spcPts val="0"/>
              </a:spcAft>
              <a:buSzPts val="1400"/>
              <a:buChar char="■"/>
              <a:defRPr/>
            </a:lvl3pPr>
            <a:lvl4pPr indent="-317500" lvl="3" marL="1828800">
              <a:spcBef>
                <a:spcPts val="1600"/>
              </a:spcBef>
              <a:spcAft>
                <a:spcPts val="0"/>
              </a:spcAft>
              <a:buSzPts val="1400"/>
              <a:buChar char="●"/>
              <a:defRPr/>
            </a:lvl4pPr>
            <a:lvl5pPr indent="-317500" lvl="4" marL="2286000">
              <a:spcBef>
                <a:spcPts val="1600"/>
              </a:spcBef>
              <a:spcAft>
                <a:spcPts val="0"/>
              </a:spcAft>
              <a:buSzPts val="1400"/>
              <a:buChar char="○"/>
              <a:defRPr/>
            </a:lvl5pPr>
            <a:lvl6pPr indent="-317500" lvl="5" marL="2743200">
              <a:spcBef>
                <a:spcPts val="1600"/>
              </a:spcBef>
              <a:spcAft>
                <a:spcPts val="0"/>
              </a:spcAft>
              <a:buSzPts val="1400"/>
              <a:buChar char="■"/>
              <a:defRPr/>
            </a:lvl6pPr>
            <a:lvl7pPr indent="-317500" lvl="6" marL="3200400">
              <a:spcBef>
                <a:spcPts val="1600"/>
              </a:spcBef>
              <a:spcAft>
                <a:spcPts val="0"/>
              </a:spcAft>
              <a:buSzPts val="1400"/>
              <a:buChar char="●"/>
              <a:defRPr/>
            </a:lvl7pPr>
            <a:lvl8pPr indent="-317500" lvl="7" marL="3657600">
              <a:spcBef>
                <a:spcPts val="1600"/>
              </a:spcBef>
              <a:spcAft>
                <a:spcPts val="0"/>
              </a:spcAft>
              <a:buSzPts val="1400"/>
              <a:buChar char="○"/>
              <a:defRPr/>
            </a:lvl8pPr>
            <a:lvl9pPr indent="-317500" lvl="8" marL="4114800">
              <a:spcBef>
                <a:spcPts val="1600"/>
              </a:spcBef>
              <a:spcAft>
                <a:spcPts val="1600"/>
              </a:spcAft>
              <a:buSzPts val="1400"/>
              <a:buChar char="■"/>
              <a:defRPr/>
            </a:lvl9pPr>
          </a:lstStyle>
          <a:p/>
        </p:txBody>
      </p:sp>
      <p:sp>
        <p:nvSpPr>
          <p:cNvPr id="19" name="Google Shape;19;p4"/>
          <p:cNvSpPr txBox="1"/>
          <p:nvPr>
            <p:ph idx="12" type="sldNum"/>
          </p:nvPr>
        </p:nvSpPr>
        <p:spPr>
          <a:xfrm>
            <a:off x="6777966" y="8704671"/>
            <a:ext cx="438900" cy="7347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249360" y="830713"/>
            <a:ext cx="6816600" cy="1068900"/>
          </a:xfrm>
          <a:prstGeom prst="rect">
            <a:avLst/>
          </a:prstGeom>
        </p:spPr>
        <p:txBody>
          <a:bodyPr anchorCtr="0" anchor="t" bIns="91425" lIns="91425" spcFirstLastPara="1" rIns="91425" wrap="square" tIns="91425">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Google Shape;22;p5"/>
          <p:cNvSpPr txBox="1"/>
          <p:nvPr>
            <p:ph idx="1" type="body"/>
          </p:nvPr>
        </p:nvSpPr>
        <p:spPr>
          <a:xfrm>
            <a:off x="249360" y="2151287"/>
            <a:ext cx="3199800" cy="6377400"/>
          </a:xfrm>
          <a:prstGeom prst="rect">
            <a:avLst/>
          </a:prstGeom>
        </p:spPr>
        <p:txBody>
          <a:bodyPr anchorCtr="0" anchor="t" bIns="91425" lIns="91425" spcFirstLastPara="1" rIns="91425" wrap="square" tIns="91425">
            <a:noAutofit/>
          </a:bodyPr>
          <a:lstStyle>
            <a:lvl1pPr indent="-317500" lvl="0" marL="457200">
              <a:spcBef>
                <a:spcPts val="0"/>
              </a:spcBef>
              <a:spcAft>
                <a:spcPts val="0"/>
              </a:spcAft>
              <a:buSzPts val="1400"/>
              <a:buChar char="●"/>
              <a:defRPr sz="1400"/>
            </a:lvl1pPr>
            <a:lvl2pPr indent="-304800" lvl="1" marL="914400">
              <a:spcBef>
                <a:spcPts val="1600"/>
              </a:spcBef>
              <a:spcAft>
                <a:spcPts val="0"/>
              </a:spcAft>
              <a:buSzPts val="1200"/>
              <a:buChar char="○"/>
              <a:defRPr sz="1200"/>
            </a:lvl2pPr>
            <a:lvl3pPr indent="-304800" lvl="2" marL="1371600">
              <a:spcBef>
                <a:spcPts val="1600"/>
              </a:spcBef>
              <a:spcAft>
                <a:spcPts val="0"/>
              </a:spcAft>
              <a:buSzPts val="1200"/>
              <a:buChar char="■"/>
              <a:defRPr sz="1200"/>
            </a:lvl3pPr>
            <a:lvl4pPr indent="-304800" lvl="3" marL="1828800">
              <a:spcBef>
                <a:spcPts val="1600"/>
              </a:spcBef>
              <a:spcAft>
                <a:spcPts val="0"/>
              </a:spcAft>
              <a:buSzPts val="1200"/>
              <a:buChar char="●"/>
              <a:defRPr sz="1200"/>
            </a:lvl4pPr>
            <a:lvl5pPr indent="-304800" lvl="4" marL="2286000">
              <a:spcBef>
                <a:spcPts val="1600"/>
              </a:spcBef>
              <a:spcAft>
                <a:spcPts val="0"/>
              </a:spcAft>
              <a:buSzPts val="1200"/>
              <a:buChar char="○"/>
              <a:defRPr sz="1200"/>
            </a:lvl5pPr>
            <a:lvl6pPr indent="-304800" lvl="5" marL="2743200">
              <a:spcBef>
                <a:spcPts val="1600"/>
              </a:spcBef>
              <a:spcAft>
                <a:spcPts val="0"/>
              </a:spcAft>
              <a:buSzPts val="1200"/>
              <a:buChar char="■"/>
              <a:defRPr sz="1200"/>
            </a:lvl6pPr>
            <a:lvl7pPr indent="-304800" lvl="6" marL="3200400">
              <a:spcBef>
                <a:spcPts val="1600"/>
              </a:spcBef>
              <a:spcAft>
                <a:spcPts val="0"/>
              </a:spcAft>
              <a:buSzPts val="1200"/>
              <a:buChar char="●"/>
              <a:defRPr sz="1200"/>
            </a:lvl7pPr>
            <a:lvl8pPr indent="-304800" lvl="7" marL="3657600">
              <a:spcBef>
                <a:spcPts val="1600"/>
              </a:spcBef>
              <a:spcAft>
                <a:spcPts val="0"/>
              </a:spcAft>
              <a:buSzPts val="1200"/>
              <a:buChar char="○"/>
              <a:defRPr sz="1200"/>
            </a:lvl8pPr>
            <a:lvl9pPr indent="-304800" lvl="8" marL="4114800">
              <a:spcBef>
                <a:spcPts val="1600"/>
              </a:spcBef>
              <a:spcAft>
                <a:spcPts val="1600"/>
              </a:spcAft>
              <a:buSzPts val="1200"/>
              <a:buChar char="■"/>
              <a:defRPr sz="1200"/>
            </a:lvl9pPr>
          </a:lstStyle>
          <a:p/>
        </p:txBody>
      </p:sp>
      <p:sp>
        <p:nvSpPr>
          <p:cNvPr id="23" name="Google Shape;23;p5"/>
          <p:cNvSpPr txBox="1"/>
          <p:nvPr>
            <p:ph idx="2" type="body"/>
          </p:nvPr>
        </p:nvSpPr>
        <p:spPr>
          <a:xfrm>
            <a:off x="3865920" y="2151287"/>
            <a:ext cx="3199800" cy="6377400"/>
          </a:xfrm>
          <a:prstGeom prst="rect">
            <a:avLst/>
          </a:prstGeom>
        </p:spPr>
        <p:txBody>
          <a:bodyPr anchorCtr="0" anchor="t" bIns="91425" lIns="91425" spcFirstLastPara="1" rIns="91425" wrap="square" tIns="91425">
            <a:noAutofit/>
          </a:bodyPr>
          <a:lstStyle>
            <a:lvl1pPr indent="-317500" lvl="0" marL="457200">
              <a:spcBef>
                <a:spcPts val="0"/>
              </a:spcBef>
              <a:spcAft>
                <a:spcPts val="0"/>
              </a:spcAft>
              <a:buSzPts val="1400"/>
              <a:buChar char="●"/>
              <a:defRPr sz="1400"/>
            </a:lvl1pPr>
            <a:lvl2pPr indent="-304800" lvl="1" marL="914400">
              <a:spcBef>
                <a:spcPts val="1600"/>
              </a:spcBef>
              <a:spcAft>
                <a:spcPts val="0"/>
              </a:spcAft>
              <a:buSzPts val="1200"/>
              <a:buChar char="○"/>
              <a:defRPr sz="1200"/>
            </a:lvl2pPr>
            <a:lvl3pPr indent="-304800" lvl="2" marL="1371600">
              <a:spcBef>
                <a:spcPts val="1600"/>
              </a:spcBef>
              <a:spcAft>
                <a:spcPts val="0"/>
              </a:spcAft>
              <a:buSzPts val="1200"/>
              <a:buChar char="■"/>
              <a:defRPr sz="1200"/>
            </a:lvl3pPr>
            <a:lvl4pPr indent="-304800" lvl="3" marL="1828800">
              <a:spcBef>
                <a:spcPts val="1600"/>
              </a:spcBef>
              <a:spcAft>
                <a:spcPts val="0"/>
              </a:spcAft>
              <a:buSzPts val="1200"/>
              <a:buChar char="●"/>
              <a:defRPr sz="1200"/>
            </a:lvl4pPr>
            <a:lvl5pPr indent="-304800" lvl="4" marL="2286000">
              <a:spcBef>
                <a:spcPts val="1600"/>
              </a:spcBef>
              <a:spcAft>
                <a:spcPts val="0"/>
              </a:spcAft>
              <a:buSzPts val="1200"/>
              <a:buChar char="○"/>
              <a:defRPr sz="1200"/>
            </a:lvl5pPr>
            <a:lvl6pPr indent="-304800" lvl="5" marL="2743200">
              <a:spcBef>
                <a:spcPts val="1600"/>
              </a:spcBef>
              <a:spcAft>
                <a:spcPts val="0"/>
              </a:spcAft>
              <a:buSzPts val="1200"/>
              <a:buChar char="■"/>
              <a:defRPr sz="1200"/>
            </a:lvl6pPr>
            <a:lvl7pPr indent="-304800" lvl="6" marL="3200400">
              <a:spcBef>
                <a:spcPts val="1600"/>
              </a:spcBef>
              <a:spcAft>
                <a:spcPts val="0"/>
              </a:spcAft>
              <a:buSzPts val="1200"/>
              <a:buChar char="●"/>
              <a:defRPr sz="1200"/>
            </a:lvl7pPr>
            <a:lvl8pPr indent="-304800" lvl="7" marL="3657600">
              <a:spcBef>
                <a:spcPts val="1600"/>
              </a:spcBef>
              <a:spcAft>
                <a:spcPts val="0"/>
              </a:spcAft>
              <a:buSzPts val="1200"/>
              <a:buChar char="○"/>
              <a:defRPr sz="1200"/>
            </a:lvl8pPr>
            <a:lvl9pPr indent="-304800" lvl="8" marL="4114800">
              <a:spcBef>
                <a:spcPts val="1600"/>
              </a:spcBef>
              <a:spcAft>
                <a:spcPts val="1600"/>
              </a:spcAft>
              <a:buSzPts val="1200"/>
              <a:buChar char="■"/>
              <a:defRPr sz="1200"/>
            </a:lvl9pPr>
          </a:lstStyle>
          <a:p/>
        </p:txBody>
      </p:sp>
      <p:sp>
        <p:nvSpPr>
          <p:cNvPr id="24" name="Google Shape;24;p5"/>
          <p:cNvSpPr txBox="1"/>
          <p:nvPr>
            <p:ph idx="12" type="sldNum"/>
          </p:nvPr>
        </p:nvSpPr>
        <p:spPr>
          <a:xfrm>
            <a:off x="6777966" y="8704671"/>
            <a:ext cx="438900" cy="7347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249360" y="830713"/>
            <a:ext cx="6816600" cy="1068900"/>
          </a:xfrm>
          <a:prstGeom prst="rect">
            <a:avLst/>
          </a:prstGeom>
        </p:spPr>
        <p:txBody>
          <a:bodyPr anchorCtr="0" anchor="t" bIns="91425" lIns="91425" spcFirstLastPara="1" rIns="91425" wrap="square" tIns="91425">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Google Shape;27;p6"/>
          <p:cNvSpPr txBox="1"/>
          <p:nvPr>
            <p:ph idx="12" type="sldNum"/>
          </p:nvPr>
        </p:nvSpPr>
        <p:spPr>
          <a:xfrm>
            <a:off x="6777966" y="8704671"/>
            <a:ext cx="438900" cy="7347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249360" y="1037120"/>
            <a:ext cx="2246400" cy="1410600"/>
          </a:xfrm>
          <a:prstGeom prst="rect">
            <a:avLst/>
          </a:prstGeom>
        </p:spPr>
        <p:txBody>
          <a:bodyPr anchorCtr="0" anchor="b" bIns="91425" lIns="91425" spcFirstLastPara="1" rIns="91425" wrap="square" tIns="91425">
            <a:no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Google Shape;30;p7"/>
          <p:cNvSpPr txBox="1"/>
          <p:nvPr>
            <p:ph idx="1" type="body"/>
          </p:nvPr>
        </p:nvSpPr>
        <p:spPr>
          <a:xfrm>
            <a:off x="249360" y="2593920"/>
            <a:ext cx="2246400" cy="5934900"/>
          </a:xfrm>
          <a:prstGeom prst="rect">
            <a:avLst/>
          </a:prstGeom>
        </p:spPr>
        <p:txBody>
          <a:bodyPr anchorCtr="0" anchor="t" bIns="91425" lIns="91425" spcFirstLastPara="1" rIns="91425" wrap="square" tIns="91425">
            <a:noAutofit/>
          </a:bodyPr>
          <a:lstStyle>
            <a:lvl1pPr indent="-304800" lvl="0" marL="457200">
              <a:spcBef>
                <a:spcPts val="0"/>
              </a:spcBef>
              <a:spcAft>
                <a:spcPts val="0"/>
              </a:spcAft>
              <a:buSzPts val="1200"/>
              <a:buChar char="●"/>
              <a:defRPr sz="1200"/>
            </a:lvl1pPr>
            <a:lvl2pPr indent="-304800" lvl="1" marL="914400">
              <a:spcBef>
                <a:spcPts val="1600"/>
              </a:spcBef>
              <a:spcAft>
                <a:spcPts val="0"/>
              </a:spcAft>
              <a:buSzPts val="1200"/>
              <a:buChar char="○"/>
              <a:defRPr sz="1200"/>
            </a:lvl2pPr>
            <a:lvl3pPr indent="-304800" lvl="2" marL="1371600">
              <a:spcBef>
                <a:spcPts val="1600"/>
              </a:spcBef>
              <a:spcAft>
                <a:spcPts val="0"/>
              </a:spcAft>
              <a:buSzPts val="1200"/>
              <a:buChar char="■"/>
              <a:defRPr sz="1200"/>
            </a:lvl3pPr>
            <a:lvl4pPr indent="-304800" lvl="3" marL="1828800">
              <a:spcBef>
                <a:spcPts val="1600"/>
              </a:spcBef>
              <a:spcAft>
                <a:spcPts val="0"/>
              </a:spcAft>
              <a:buSzPts val="1200"/>
              <a:buChar char="●"/>
              <a:defRPr sz="1200"/>
            </a:lvl4pPr>
            <a:lvl5pPr indent="-304800" lvl="4" marL="2286000">
              <a:spcBef>
                <a:spcPts val="1600"/>
              </a:spcBef>
              <a:spcAft>
                <a:spcPts val="0"/>
              </a:spcAft>
              <a:buSzPts val="1200"/>
              <a:buChar char="○"/>
              <a:defRPr sz="1200"/>
            </a:lvl5pPr>
            <a:lvl6pPr indent="-304800" lvl="5" marL="2743200">
              <a:spcBef>
                <a:spcPts val="1600"/>
              </a:spcBef>
              <a:spcAft>
                <a:spcPts val="0"/>
              </a:spcAft>
              <a:buSzPts val="1200"/>
              <a:buChar char="■"/>
              <a:defRPr sz="1200"/>
            </a:lvl6pPr>
            <a:lvl7pPr indent="-304800" lvl="6" marL="3200400">
              <a:spcBef>
                <a:spcPts val="1600"/>
              </a:spcBef>
              <a:spcAft>
                <a:spcPts val="0"/>
              </a:spcAft>
              <a:buSzPts val="1200"/>
              <a:buChar char="●"/>
              <a:defRPr sz="1200"/>
            </a:lvl7pPr>
            <a:lvl8pPr indent="-304800" lvl="7" marL="3657600">
              <a:spcBef>
                <a:spcPts val="1600"/>
              </a:spcBef>
              <a:spcAft>
                <a:spcPts val="0"/>
              </a:spcAft>
              <a:buSzPts val="1200"/>
              <a:buChar char="○"/>
              <a:defRPr sz="1200"/>
            </a:lvl8pPr>
            <a:lvl9pPr indent="-304800" lvl="8" marL="4114800">
              <a:spcBef>
                <a:spcPts val="1600"/>
              </a:spcBef>
              <a:spcAft>
                <a:spcPts val="1600"/>
              </a:spcAft>
              <a:buSzPts val="1200"/>
              <a:buChar char="■"/>
              <a:defRPr sz="1200"/>
            </a:lvl9pPr>
          </a:lstStyle>
          <a:p/>
        </p:txBody>
      </p:sp>
      <p:sp>
        <p:nvSpPr>
          <p:cNvPr id="31" name="Google Shape;31;p7"/>
          <p:cNvSpPr txBox="1"/>
          <p:nvPr>
            <p:ph idx="12" type="sldNum"/>
          </p:nvPr>
        </p:nvSpPr>
        <p:spPr>
          <a:xfrm>
            <a:off x="6777966" y="8704671"/>
            <a:ext cx="438900" cy="7347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392200" y="840280"/>
            <a:ext cx="5094300" cy="7636200"/>
          </a:xfrm>
          <a:prstGeom prst="rect">
            <a:avLst/>
          </a:prstGeom>
        </p:spPr>
        <p:txBody>
          <a:bodyPr anchorCtr="0" anchor="ctr" bIns="91425" lIns="91425" spcFirstLastPara="1" rIns="91425" wrap="square" tIns="91425">
            <a:no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Google Shape;34;p8"/>
          <p:cNvSpPr txBox="1"/>
          <p:nvPr>
            <p:ph idx="12" type="sldNum"/>
          </p:nvPr>
        </p:nvSpPr>
        <p:spPr>
          <a:xfrm>
            <a:off x="6777966" y="8704671"/>
            <a:ext cx="438900" cy="7347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3657600" y="-233"/>
            <a:ext cx="3657600" cy="96012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12400" y="2301927"/>
            <a:ext cx="3236100" cy="2766900"/>
          </a:xfrm>
          <a:prstGeom prst="rect">
            <a:avLst/>
          </a:prstGeom>
        </p:spPr>
        <p:txBody>
          <a:bodyPr anchorCtr="0" anchor="b" bIns="91425" lIns="91425" spcFirstLastPara="1" rIns="91425" wrap="square" tIns="91425">
            <a:no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Google Shape;38;p9"/>
          <p:cNvSpPr txBox="1"/>
          <p:nvPr>
            <p:ph idx="1" type="subTitle"/>
          </p:nvPr>
        </p:nvSpPr>
        <p:spPr>
          <a:xfrm>
            <a:off x="212400" y="5232407"/>
            <a:ext cx="3236100" cy="2305500"/>
          </a:xfrm>
          <a:prstGeom prst="rect">
            <a:avLst/>
          </a:prstGeom>
        </p:spPr>
        <p:txBody>
          <a:bodyPr anchorCtr="0" anchor="t" bIns="91425" lIns="91425" spcFirstLastPara="1" rIns="91425" wrap="square" tIns="91425">
            <a:no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9"/>
          <p:cNvSpPr txBox="1"/>
          <p:nvPr>
            <p:ph idx="2" type="body"/>
          </p:nvPr>
        </p:nvSpPr>
        <p:spPr>
          <a:xfrm>
            <a:off x="3951600" y="1351607"/>
            <a:ext cx="3069600" cy="6897600"/>
          </a:xfrm>
          <a:prstGeom prst="rect">
            <a:avLst/>
          </a:prstGeom>
        </p:spPr>
        <p:txBody>
          <a:bodyPr anchorCtr="0" anchor="ctr" bIns="91425" lIns="91425" spcFirstLastPara="1" rIns="91425" wrap="square" tIns="91425">
            <a:noAutofit/>
          </a:bodyPr>
          <a:lstStyle>
            <a:lvl1pPr indent="-342900" lvl="0" marL="457200">
              <a:spcBef>
                <a:spcPts val="0"/>
              </a:spcBef>
              <a:spcAft>
                <a:spcPts val="0"/>
              </a:spcAft>
              <a:buSzPts val="1800"/>
              <a:buChar char="●"/>
              <a:defRPr/>
            </a:lvl1pPr>
            <a:lvl2pPr indent="-317500" lvl="1" marL="914400">
              <a:spcBef>
                <a:spcPts val="1600"/>
              </a:spcBef>
              <a:spcAft>
                <a:spcPts val="0"/>
              </a:spcAft>
              <a:buSzPts val="1400"/>
              <a:buChar char="○"/>
              <a:defRPr/>
            </a:lvl2pPr>
            <a:lvl3pPr indent="-317500" lvl="2" marL="1371600">
              <a:spcBef>
                <a:spcPts val="1600"/>
              </a:spcBef>
              <a:spcAft>
                <a:spcPts val="0"/>
              </a:spcAft>
              <a:buSzPts val="1400"/>
              <a:buChar char="■"/>
              <a:defRPr/>
            </a:lvl3pPr>
            <a:lvl4pPr indent="-317500" lvl="3" marL="1828800">
              <a:spcBef>
                <a:spcPts val="1600"/>
              </a:spcBef>
              <a:spcAft>
                <a:spcPts val="0"/>
              </a:spcAft>
              <a:buSzPts val="1400"/>
              <a:buChar char="●"/>
              <a:defRPr/>
            </a:lvl4pPr>
            <a:lvl5pPr indent="-317500" lvl="4" marL="2286000">
              <a:spcBef>
                <a:spcPts val="1600"/>
              </a:spcBef>
              <a:spcAft>
                <a:spcPts val="0"/>
              </a:spcAft>
              <a:buSzPts val="1400"/>
              <a:buChar char="○"/>
              <a:defRPr/>
            </a:lvl5pPr>
            <a:lvl6pPr indent="-317500" lvl="5" marL="2743200">
              <a:spcBef>
                <a:spcPts val="1600"/>
              </a:spcBef>
              <a:spcAft>
                <a:spcPts val="0"/>
              </a:spcAft>
              <a:buSzPts val="1400"/>
              <a:buChar char="■"/>
              <a:defRPr/>
            </a:lvl6pPr>
            <a:lvl7pPr indent="-317500" lvl="6" marL="3200400">
              <a:spcBef>
                <a:spcPts val="1600"/>
              </a:spcBef>
              <a:spcAft>
                <a:spcPts val="0"/>
              </a:spcAft>
              <a:buSzPts val="1400"/>
              <a:buChar char="●"/>
              <a:defRPr/>
            </a:lvl7pPr>
            <a:lvl8pPr indent="-317500" lvl="7" marL="3657600">
              <a:spcBef>
                <a:spcPts val="1600"/>
              </a:spcBef>
              <a:spcAft>
                <a:spcPts val="0"/>
              </a:spcAft>
              <a:buSzPts val="1400"/>
              <a:buChar char="○"/>
              <a:defRPr/>
            </a:lvl8pPr>
            <a:lvl9pPr indent="-317500" lvl="8" marL="4114800">
              <a:spcBef>
                <a:spcPts val="1600"/>
              </a:spcBef>
              <a:spcAft>
                <a:spcPts val="1600"/>
              </a:spcAft>
              <a:buSzPts val="1400"/>
              <a:buChar char="■"/>
              <a:defRPr/>
            </a:lvl9pPr>
          </a:lstStyle>
          <a:p/>
        </p:txBody>
      </p:sp>
      <p:sp>
        <p:nvSpPr>
          <p:cNvPr id="40" name="Google Shape;40;p9"/>
          <p:cNvSpPr txBox="1"/>
          <p:nvPr>
            <p:ph idx="12" type="sldNum"/>
          </p:nvPr>
        </p:nvSpPr>
        <p:spPr>
          <a:xfrm>
            <a:off x="6777966" y="8704671"/>
            <a:ext cx="438900" cy="7347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249360" y="7897073"/>
            <a:ext cx="4799100" cy="1129500"/>
          </a:xfrm>
          <a:prstGeom prst="rect">
            <a:avLst/>
          </a:prstGeom>
        </p:spPr>
        <p:txBody>
          <a:bodyPr anchorCtr="0" anchor="ctr" bIns="91425" lIns="91425" spcFirstLastPara="1" rIns="91425" wrap="square" tIns="91425">
            <a:noAutofit/>
          </a:bodyPr>
          <a:lstStyle>
            <a:lvl1pPr indent="-228600" lvl="0" marL="457200">
              <a:lnSpc>
                <a:spcPct val="100000"/>
              </a:lnSpc>
              <a:spcBef>
                <a:spcPts val="0"/>
              </a:spcBef>
              <a:spcAft>
                <a:spcPts val="0"/>
              </a:spcAft>
              <a:buSzPts val="1800"/>
              <a:buNone/>
              <a:defRPr/>
            </a:lvl1pPr>
          </a:lstStyle>
          <a:p/>
        </p:txBody>
      </p:sp>
      <p:sp>
        <p:nvSpPr>
          <p:cNvPr id="43" name="Google Shape;43;p10"/>
          <p:cNvSpPr txBox="1"/>
          <p:nvPr>
            <p:ph idx="12" type="sldNum"/>
          </p:nvPr>
        </p:nvSpPr>
        <p:spPr>
          <a:xfrm>
            <a:off x="6777966" y="8704671"/>
            <a:ext cx="438900" cy="7347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2.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249360" y="830713"/>
            <a:ext cx="6816600" cy="1068900"/>
          </a:xfrm>
          <a:prstGeom prst="rect">
            <a:avLst/>
          </a:prstGeom>
          <a:noFill/>
          <a:ln>
            <a:noFill/>
          </a:ln>
        </p:spPr>
        <p:txBody>
          <a:bodyPr anchorCtr="0" anchor="t" bIns="91425" lIns="91425" spcFirstLastPara="1" rIns="91425" wrap="square" tIns="91425">
            <a:no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249360" y="2151287"/>
            <a:ext cx="6816600" cy="6377400"/>
          </a:xfrm>
          <a:prstGeom prst="rect">
            <a:avLst/>
          </a:prstGeom>
          <a:noFill/>
          <a:ln>
            <a:noFill/>
          </a:ln>
        </p:spPr>
        <p:txBody>
          <a:bodyPr anchorCtr="0" anchor="t" bIns="91425" lIns="91425" spcFirstLastPara="1" rIns="91425" wrap="square" tIns="91425">
            <a:noAutofit/>
          </a:bodyPr>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1600"/>
              </a:spcBef>
              <a:spcAft>
                <a:spcPts val="0"/>
              </a:spcAft>
              <a:buClr>
                <a:schemeClr val="dk2"/>
              </a:buClr>
              <a:buSzPts val="1400"/>
              <a:buChar char="○"/>
              <a:defRPr sz="1400">
                <a:solidFill>
                  <a:schemeClr val="dk2"/>
                </a:solidFill>
              </a:defRPr>
            </a:lvl2pPr>
            <a:lvl3pPr indent="-317500" lvl="2" marL="1371600">
              <a:lnSpc>
                <a:spcPct val="115000"/>
              </a:lnSpc>
              <a:spcBef>
                <a:spcPts val="1600"/>
              </a:spcBef>
              <a:spcAft>
                <a:spcPts val="0"/>
              </a:spcAft>
              <a:buClr>
                <a:schemeClr val="dk2"/>
              </a:buClr>
              <a:buSzPts val="1400"/>
              <a:buChar char="■"/>
              <a:defRPr sz="1400">
                <a:solidFill>
                  <a:schemeClr val="dk2"/>
                </a:solidFill>
              </a:defRPr>
            </a:lvl3pPr>
            <a:lvl4pPr indent="-317500" lvl="3" marL="1828800">
              <a:lnSpc>
                <a:spcPct val="115000"/>
              </a:lnSpc>
              <a:spcBef>
                <a:spcPts val="1600"/>
              </a:spcBef>
              <a:spcAft>
                <a:spcPts val="0"/>
              </a:spcAft>
              <a:buClr>
                <a:schemeClr val="dk2"/>
              </a:buClr>
              <a:buSzPts val="1400"/>
              <a:buChar char="●"/>
              <a:defRPr sz="1400">
                <a:solidFill>
                  <a:schemeClr val="dk2"/>
                </a:solidFill>
              </a:defRPr>
            </a:lvl4pPr>
            <a:lvl5pPr indent="-317500" lvl="4" marL="2286000">
              <a:lnSpc>
                <a:spcPct val="115000"/>
              </a:lnSpc>
              <a:spcBef>
                <a:spcPts val="1600"/>
              </a:spcBef>
              <a:spcAft>
                <a:spcPts val="0"/>
              </a:spcAft>
              <a:buClr>
                <a:schemeClr val="dk2"/>
              </a:buClr>
              <a:buSzPts val="1400"/>
              <a:buChar char="○"/>
              <a:defRPr sz="1400">
                <a:solidFill>
                  <a:schemeClr val="dk2"/>
                </a:solidFill>
              </a:defRPr>
            </a:lvl5pPr>
            <a:lvl6pPr indent="-317500" lvl="5" marL="2743200">
              <a:lnSpc>
                <a:spcPct val="115000"/>
              </a:lnSpc>
              <a:spcBef>
                <a:spcPts val="1600"/>
              </a:spcBef>
              <a:spcAft>
                <a:spcPts val="0"/>
              </a:spcAft>
              <a:buClr>
                <a:schemeClr val="dk2"/>
              </a:buClr>
              <a:buSzPts val="1400"/>
              <a:buChar char="■"/>
              <a:defRPr sz="1400">
                <a:solidFill>
                  <a:schemeClr val="dk2"/>
                </a:solidFill>
              </a:defRPr>
            </a:lvl6pPr>
            <a:lvl7pPr indent="-317500" lvl="6" marL="3200400">
              <a:lnSpc>
                <a:spcPct val="115000"/>
              </a:lnSpc>
              <a:spcBef>
                <a:spcPts val="1600"/>
              </a:spcBef>
              <a:spcAft>
                <a:spcPts val="0"/>
              </a:spcAft>
              <a:buClr>
                <a:schemeClr val="dk2"/>
              </a:buClr>
              <a:buSzPts val="1400"/>
              <a:buChar char="●"/>
              <a:defRPr sz="1400">
                <a:solidFill>
                  <a:schemeClr val="dk2"/>
                </a:solidFill>
              </a:defRPr>
            </a:lvl7pPr>
            <a:lvl8pPr indent="-317500" lvl="7" marL="3657600">
              <a:lnSpc>
                <a:spcPct val="115000"/>
              </a:lnSpc>
              <a:spcBef>
                <a:spcPts val="1600"/>
              </a:spcBef>
              <a:spcAft>
                <a:spcPts val="0"/>
              </a:spcAft>
              <a:buClr>
                <a:schemeClr val="dk2"/>
              </a:buClr>
              <a:buSzPts val="1400"/>
              <a:buChar char="○"/>
              <a:defRPr sz="1400">
                <a:solidFill>
                  <a:schemeClr val="dk2"/>
                </a:solidFill>
              </a:defRPr>
            </a:lvl8pPr>
            <a:lvl9pPr indent="-317500" lvl="8" marL="4114800">
              <a:lnSpc>
                <a:spcPct val="115000"/>
              </a:lnSpc>
              <a:spcBef>
                <a:spcPts val="1600"/>
              </a:spcBef>
              <a:spcAft>
                <a:spcPts val="1600"/>
              </a:spcAft>
              <a:buClr>
                <a:schemeClr val="dk2"/>
              </a:buClr>
              <a:buSzPts val="1400"/>
              <a:buChar char="■"/>
              <a:defRPr sz="1400">
                <a:solidFill>
                  <a:schemeClr val="dk2"/>
                </a:solidFill>
              </a:defRPr>
            </a:lvl9pPr>
          </a:lstStyle>
          <a:p/>
        </p:txBody>
      </p:sp>
      <p:sp>
        <p:nvSpPr>
          <p:cNvPr id="8" name="Google Shape;8;p1"/>
          <p:cNvSpPr txBox="1"/>
          <p:nvPr>
            <p:ph idx="12" type="sldNum"/>
          </p:nvPr>
        </p:nvSpPr>
        <p:spPr>
          <a:xfrm>
            <a:off x="6777966" y="8704671"/>
            <a:ext cx="438900" cy="734700"/>
          </a:xfrm>
          <a:prstGeom prst="rect">
            <a:avLst/>
          </a:prstGeom>
          <a:noFill/>
          <a:ln>
            <a:noFill/>
          </a:ln>
        </p:spPr>
        <p:txBody>
          <a:bodyPr anchorCtr="0" anchor="ctr" bIns="91425" lIns="91425" spcFirstLastPara="1" rIns="91425" wrap="square" tIns="91425">
            <a:no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 Id="rId3" Type="http://schemas.openxmlformats.org/officeDocument/2006/relationships/image" Target="../media/image1.png"/></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0.xml"/><Relationship Id="rId3" Type="http://schemas.openxmlformats.org/officeDocument/2006/relationships/image" Target="../media/image1.png"/></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1.xml"/><Relationship Id="rId3" Type="http://schemas.openxmlformats.org/officeDocument/2006/relationships/image" Target="../media/image1.png"/></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2.xml"/><Relationship Id="rId3" Type="http://schemas.openxmlformats.org/officeDocument/2006/relationships/image" Target="../media/image1.png"/></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3.xml"/><Relationship Id="rId3" Type="http://schemas.openxmlformats.org/officeDocument/2006/relationships/image" Target="../media/image1.png"/></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4.xml"/><Relationship Id="rId3" Type="http://schemas.openxmlformats.org/officeDocument/2006/relationships/image" Target="../media/image1.png"/></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5.xml"/><Relationship Id="rId3" Type="http://schemas.openxmlformats.org/officeDocument/2006/relationships/image" Target="../media/image1.png"/></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6.xml"/><Relationship Id="rId3" Type="http://schemas.openxmlformats.org/officeDocument/2006/relationships/image" Target="../media/image1.png"/></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xml"/><Relationship Id="rId3" Type="http://schemas.openxmlformats.org/officeDocument/2006/relationships/image" Target="../media/image1.png"/></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3.xml"/><Relationship Id="rId3" Type="http://schemas.openxmlformats.org/officeDocument/2006/relationships/image" Target="../media/image1.png"/></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4.xml"/><Relationship Id="rId3" Type="http://schemas.openxmlformats.org/officeDocument/2006/relationships/image" Target="../media/image1.png"/></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5.xml"/><Relationship Id="rId3" Type="http://schemas.openxmlformats.org/officeDocument/2006/relationships/image" Target="../media/image1.png"/></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6.xml"/><Relationship Id="rId3" Type="http://schemas.openxmlformats.org/officeDocument/2006/relationships/image" Target="../media/image1.png"/></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7.xml"/><Relationship Id="rId3" Type="http://schemas.openxmlformats.org/officeDocument/2006/relationships/image" Target="../media/image1.png"/></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8.xml"/><Relationship Id="rId3" Type="http://schemas.openxmlformats.org/officeDocument/2006/relationships/image" Target="../media/image1.png"/></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9.xml"/><Relationship Id="rId3" Type="http://schemas.openxmlformats.org/officeDocument/2006/relationships/image" Target="../media/image1.png"/></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53" name="Shape 53"/>
        <p:cNvGrpSpPr/>
        <p:nvPr/>
      </p:nvGrpSpPr>
      <p:grpSpPr>
        <a:xfrm>
          <a:off x="0" y="0"/>
          <a:ext cx="0" cy="0"/>
          <a:chOff x="0" y="0"/>
          <a:chExt cx="0" cy="0"/>
        </a:xfrm>
      </p:grpSpPr>
      <p:pic>
        <p:nvPicPr>
          <p:cNvPr id="54" name="Google Shape;54;p13"/>
          <p:cNvPicPr preferRelativeResize="0"/>
          <p:nvPr/>
        </p:nvPicPr>
        <p:blipFill>
          <a:blip r:embed="rId3">
            <a:alphaModFix/>
          </a:blip>
          <a:stretch>
            <a:fillRect/>
          </a:stretch>
        </p:blipFill>
        <p:spPr>
          <a:xfrm>
            <a:off x="359100" y="8923350"/>
            <a:ext cx="405811" cy="405811"/>
          </a:xfrm>
          <a:prstGeom prst="rect">
            <a:avLst/>
          </a:prstGeom>
          <a:noFill/>
          <a:ln>
            <a:noFill/>
          </a:ln>
        </p:spPr>
      </p:pic>
      <p:sp>
        <p:nvSpPr>
          <p:cNvPr id="55" name="Google Shape;55;p13"/>
          <p:cNvSpPr txBox="1"/>
          <p:nvPr/>
        </p:nvSpPr>
        <p:spPr>
          <a:xfrm>
            <a:off x="5208250" y="9041525"/>
            <a:ext cx="1731600" cy="293400"/>
          </a:xfrm>
          <a:prstGeom prst="rect">
            <a:avLst/>
          </a:prstGeom>
          <a:noFill/>
          <a:ln>
            <a:noFill/>
          </a:ln>
        </p:spPr>
        <p:txBody>
          <a:bodyPr anchorCtr="0" anchor="t" bIns="91425" lIns="91425" spcFirstLastPara="1" rIns="91425" wrap="square" tIns="91425">
            <a:noAutofit/>
          </a:bodyPr>
          <a:lstStyle/>
          <a:p>
            <a:pPr indent="0" lvl="0" marL="0" rtl="0" algn="r">
              <a:spcBef>
                <a:spcPts val="0"/>
              </a:spcBef>
              <a:spcAft>
                <a:spcPts val="0"/>
              </a:spcAft>
              <a:buNone/>
            </a:pPr>
            <a:r>
              <a:rPr lang="en" sz="1000">
                <a:solidFill>
                  <a:srgbClr val="666666"/>
                </a:solidFill>
                <a:latin typeface="Inter"/>
                <a:ea typeface="Inter"/>
                <a:cs typeface="Inter"/>
                <a:sym typeface="Inter"/>
              </a:rPr>
              <a:t> ©2025 Thinking Nation</a:t>
            </a:r>
            <a:endParaRPr sz="1000">
              <a:solidFill>
                <a:srgbClr val="666666"/>
              </a:solidFill>
              <a:latin typeface="Inter"/>
              <a:ea typeface="Inter"/>
              <a:cs typeface="Inter"/>
              <a:sym typeface="Inter"/>
            </a:endParaRPr>
          </a:p>
          <a:p>
            <a:pPr indent="0" lvl="0" marL="0" rtl="0" algn="l">
              <a:spcBef>
                <a:spcPts val="0"/>
              </a:spcBef>
              <a:spcAft>
                <a:spcPts val="0"/>
              </a:spcAft>
              <a:buNone/>
            </a:pPr>
            <a:r>
              <a:t/>
            </a:r>
            <a:endParaRPr sz="1400">
              <a:solidFill>
                <a:srgbClr val="666666"/>
              </a:solidFill>
              <a:latin typeface="Inter"/>
              <a:ea typeface="Inter"/>
              <a:cs typeface="Inter"/>
              <a:sym typeface="Inter"/>
            </a:endParaRPr>
          </a:p>
        </p:txBody>
      </p:sp>
      <p:sp>
        <p:nvSpPr>
          <p:cNvPr id="56" name="Google Shape;56;p13"/>
          <p:cNvSpPr txBox="1"/>
          <p:nvPr/>
        </p:nvSpPr>
        <p:spPr>
          <a:xfrm>
            <a:off x="2791800" y="9041525"/>
            <a:ext cx="1731600" cy="2934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lang="en" sz="1000">
                <a:solidFill>
                  <a:srgbClr val="666666"/>
                </a:solidFill>
                <a:latin typeface="Inter"/>
                <a:ea typeface="Inter"/>
                <a:cs typeface="Inter"/>
                <a:sym typeface="Inter"/>
              </a:rPr>
              <a:t>thinkingnation.org</a:t>
            </a:r>
            <a:endParaRPr sz="1400">
              <a:solidFill>
                <a:srgbClr val="666666"/>
              </a:solidFill>
              <a:latin typeface="Inter"/>
              <a:ea typeface="Inter"/>
              <a:cs typeface="Inter"/>
              <a:sym typeface="Inter"/>
            </a:endParaRPr>
          </a:p>
        </p:txBody>
      </p:sp>
      <p:sp>
        <p:nvSpPr>
          <p:cNvPr id="57" name="Google Shape;57;p13"/>
          <p:cNvSpPr txBox="1"/>
          <p:nvPr/>
        </p:nvSpPr>
        <p:spPr>
          <a:xfrm>
            <a:off x="0" y="0"/>
            <a:ext cx="7315200" cy="469500"/>
          </a:xfrm>
          <a:prstGeom prst="rect">
            <a:avLst/>
          </a:prstGeom>
          <a:solidFill>
            <a:srgbClr val="38E0A4"/>
          </a:solidFill>
          <a:ln>
            <a:noFill/>
          </a:ln>
        </p:spPr>
        <p:txBody>
          <a:bodyPr anchorCtr="0" anchor="ctr" bIns="91425" lIns="91425" spcFirstLastPara="1" rIns="91425" wrap="square" tIns="91425">
            <a:noAutofit/>
          </a:bodyPr>
          <a:lstStyle/>
          <a:p>
            <a:pPr indent="0" lvl="0" marL="0" rtl="0" algn="ctr">
              <a:spcBef>
                <a:spcPts val="0"/>
              </a:spcBef>
              <a:spcAft>
                <a:spcPts val="0"/>
              </a:spcAft>
              <a:buClr>
                <a:schemeClr val="dk1"/>
              </a:buClr>
              <a:buSzPts val="1100"/>
              <a:buFont typeface="Arial"/>
              <a:buNone/>
            </a:pPr>
            <a:r>
              <a:rPr lang="en" sz="1800">
                <a:solidFill>
                  <a:schemeClr val="dk1"/>
                </a:solidFill>
                <a:latin typeface="Halant"/>
                <a:ea typeface="Halant"/>
                <a:cs typeface="Halant"/>
                <a:sym typeface="Halant"/>
              </a:rPr>
              <a:t>Classroom Mingle Source 1</a:t>
            </a:r>
            <a:endParaRPr sz="1800">
              <a:solidFill>
                <a:schemeClr val="dk1"/>
              </a:solidFill>
              <a:latin typeface="Halant"/>
              <a:ea typeface="Halant"/>
              <a:cs typeface="Halant"/>
              <a:sym typeface="Halant"/>
            </a:endParaRPr>
          </a:p>
        </p:txBody>
      </p:sp>
      <p:sp>
        <p:nvSpPr>
          <p:cNvPr id="58" name="Google Shape;58;p13"/>
          <p:cNvSpPr/>
          <p:nvPr/>
        </p:nvSpPr>
        <p:spPr>
          <a:xfrm>
            <a:off x="431550" y="724150"/>
            <a:ext cx="6452100" cy="1907100"/>
          </a:xfrm>
          <a:prstGeom prst="wedgeRectCallout">
            <a:avLst>
              <a:gd fmla="val -15743" name="adj1"/>
              <a:gd fmla="val 72426" name="adj2"/>
            </a:avLst>
          </a:prstGeom>
          <a:solidFill>
            <a:schemeClr val="accent5"/>
          </a:solidFill>
          <a:ln cap="flat" cmpd="sng" w="9525">
            <a:solidFill>
              <a:srgbClr val="595959"/>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rPr b="1" lang="en">
                <a:solidFill>
                  <a:schemeClr val="dk1"/>
                </a:solidFill>
                <a:latin typeface="Inter"/>
                <a:ea typeface="Inter"/>
                <a:cs typeface="Inter"/>
                <a:sym typeface="Inter"/>
              </a:rPr>
              <a:t>“</a:t>
            </a:r>
            <a:r>
              <a:rPr b="1" lang="en">
                <a:solidFill>
                  <a:srgbClr val="222222"/>
                </a:solidFill>
                <a:latin typeface="Inter"/>
                <a:ea typeface="Inter"/>
                <a:cs typeface="Inter"/>
                <a:sym typeface="Inter"/>
              </a:rPr>
              <a:t>The whole Continent of North-America appears to me destined by Divine Providence to be people by one </a:t>
            </a:r>
            <a:r>
              <a:rPr b="1" i="1" lang="en">
                <a:solidFill>
                  <a:srgbClr val="222222"/>
                </a:solidFill>
                <a:latin typeface="Inter"/>
                <a:ea typeface="Inter"/>
                <a:cs typeface="Inter"/>
                <a:sym typeface="Inter"/>
              </a:rPr>
              <a:t>Nation</a:t>
            </a:r>
            <a:r>
              <a:rPr b="1" lang="en">
                <a:solidFill>
                  <a:srgbClr val="222222"/>
                </a:solidFill>
                <a:latin typeface="Inter"/>
                <a:ea typeface="Inter"/>
                <a:cs typeface="Inter"/>
                <a:sym typeface="Inter"/>
              </a:rPr>
              <a:t>—speaking one language—professing one general System of religious and political principles and accustomed to one general tenor of social usages and customs…”</a:t>
            </a:r>
            <a:endParaRPr b="1">
              <a:latin typeface="Inter"/>
              <a:ea typeface="Inter"/>
              <a:cs typeface="Inter"/>
              <a:sym typeface="Inter"/>
            </a:endParaRPr>
          </a:p>
          <a:p>
            <a:pPr indent="0" lvl="0" marL="0" rtl="0" algn="ctr">
              <a:spcBef>
                <a:spcPts val="0"/>
              </a:spcBef>
              <a:spcAft>
                <a:spcPts val="0"/>
              </a:spcAft>
              <a:buNone/>
            </a:pPr>
            <a:r>
              <a:t/>
            </a:r>
            <a:endParaRPr b="1" sz="1000">
              <a:solidFill>
                <a:srgbClr val="000000"/>
              </a:solidFill>
              <a:latin typeface="Inter"/>
              <a:ea typeface="Inter"/>
              <a:cs typeface="Inter"/>
              <a:sym typeface="Inter"/>
            </a:endParaRPr>
          </a:p>
        </p:txBody>
      </p:sp>
      <p:sp>
        <p:nvSpPr>
          <p:cNvPr id="59" name="Google Shape;59;p13"/>
          <p:cNvSpPr txBox="1"/>
          <p:nvPr/>
        </p:nvSpPr>
        <p:spPr>
          <a:xfrm>
            <a:off x="2568425" y="3104225"/>
            <a:ext cx="4112700" cy="5304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Clr>
                <a:schemeClr val="dk1"/>
              </a:buClr>
              <a:buSzPts val="1100"/>
              <a:buFont typeface="Arial"/>
              <a:buNone/>
            </a:pPr>
            <a:r>
              <a:rPr lang="en" sz="1200">
                <a:solidFill>
                  <a:srgbClr val="222222"/>
                </a:solidFill>
                <a:latin typeface="Inter"/>
                <a:ea typeface="Inter"/>
                <a:cs typeface="Inter"/>
                <a:sym typeface="Inter"/>
              </a:rPr>
              <a:t>Source: John Quincy Adams, future President, “Letter to John Adams,” August 31, 1811.</a:t>
            </a:r>
            <a:endParaRPr sz="1200">
              <a:solidFill>
                <a:srgbClr val="000000"/>
              </a:solidFill>
              <a:latin typeface="Inter"/>
              <a:ea typeface="Inter"/>
              <a:cs typeface="Inter"/>
              <a:sym typeface="Inter"/>
            </a:endParaRPr>
          </a:p>
        </p:txBody>
      </p:sp>
      <p:sp>
        <p:nvSpPr>
          <p:cNvPr id="60" name="Google Shape;60;p13"/>
          <p:cNvSpPr txBox="1"/>
          <p:nvPr/>
        </p:nvSpPr>
        <p:spPr>
          <a:xfrm>
            <a:off x="441450" y="3994925"/>
            <a:ext cx="6432300" cy="32370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Which causes of expansion are mentioned or implied? (Circle all that apply)</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457200" lvl="0" marL="914400" rtl="0" algn="l">
              <a:spcBef>
                <a:spcPts val="0"/>
              </a:spcBef>
              <a:spcAft>
                <a:spcPts val="0"/>
              </a:spcAft>
              <a:buNone/>
            </a:pPr>
            <a:r>
              <a:rPr lang="en" sz="1200">
                <a:solidFill>
                  <a:schemeClr val="dk1"/>
                </a:solidFill>
                <a:latin typeface="Inter"/>
                <a:ea typeface="Inter"/>
                <a:cs typeface="Inter"/>
                <a:sym typeface="Inter"/>
              </a:rPr>
              <a:t>Economic		Political		Social</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How does the quote support the causes you selected? Use evidence from the text to to explain your thinking.</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does this quote reveal about American attitudes towards westward expansion?</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Say-it-in-Six:</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p:txBody>
      </p:sp>
    </p:spTree>
  </p:cSld>
  <p:clrMapOvr>
    <a:masterClrMapping/>
  </p:clrMapOvr>
</p:sld>
</file>

<file path=ppt/slides/slide1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154" name="Shape 154"/>
        <p:cNvGrpSpPr/>
        <p:nvPr/>
      </p:nvGrpSpPr>
      <p:grpSpPr>
        <a:xfrm>
          <a:off x="0" y="0"/>
          <a:ext cx="0" cy="0"/>
          <a:chOff x="0" y="0"/>
          <a:chExt cx="0" cy="0"/>
        </a:xfrm>
      </p:grpSpPr>
      <p:pic>
        <p:nvPicPr>
          <p:cNvPr id="155" name="Google Shape;155;p22"/>
          <p:cNvPicPr preferRelativeResize="0"/>
          <p:nvPr/>
        </p:nvPicPr>
        <p:blipFill>
          <a:blip r:embed="rId3">
            <a:alphaModFix/>
          </a:blip>
          <a:stretch>
            <a:fillRect/>
          </a:stretch>
        </p:blipFill>
        <p:spPr>
          <a:xfrm>
            <a:off x="359100" y="8923350"/>
            <a:ext cx="405811" cy="405811"/>
          </a:xfrm>
          <a:prstGeom prst="rect">
            <a:avLst/>
          </a:prstGeom>
          <a:noFill/>
          <a:ln>
            <a:noFill/>
          </a:ln>
        </p:spPr>
      </p:pic>
      <p:sp>
        <p:nvSpPr>
          <p:cNvPr id="156" name="Google Shape;156;p22"/>
          <p:cNvSpPr txBox="1"/>
          <p:nvPr/>
        </p:nvSpPr>
        <p:spPr>
          <a:xfrm>
            <a:off x="5208250" y="9041525"/>
            <a:ext cx="1731600" cy="293400"/>
          </a:xfrm>
          <a:prstGeom prst="rect">
            <a:avLst/>
          </a:prstGeom>
          <a:noFill/>
          <a:ln>
            <a:noFill/>
          </a:ln>
        </p:spPr>
        <p:txBody>
          <a:bodyPr anchorCtr="0" anchor="t" bIns="91425" lIns="91425" spcFirstLastPara="1" rIns="91425" wrap="square" tIns="91425">
            <a:noAutofit/>
          </a:bodyPr>
          <a:lstStyle/>
          <a:p>
            <a:pPr indent="0" lvl="0" marL="0" rtl="0" algn="r">
              <a:spcBef>
                <a:spcPts val="0"/>
              </a:spcBef>
              <a:spcAft>
                <a:spcPts val="0"/>
              </a:spcAft>
              <a:buNone/>
            </a:pPr>
            <a:r>
              <a:rPr lang="en" sz="1000">
                <a:solidFill>
                  <a:srgbClr val="666666"/>
                </a:solidFill>
                <a:latin typeface="Inter"/>
                <a:ea typeface="Inter"/>
                <a:cs typeface="Inter"/>
                <a:sym typeface="Inter"/>
              </a:rPr>
              <a:t> ©2025 Thinking Nation</a:t>
            </a:r>
            <a:endParaRPr sz="1000">
              <a:solidFill>
                <a:srgbClr val="666666"/>
              </a:solidFill>
              <a:latin typeface="Inter"/>
              <a:ea typeface="Inter"/>
              <a:cs typeface="Inter"/>
              <a:sym typeface="Inter"/>
            </a:endParaRPr>
          </a:p>
          <a:p>
            <a:pPr indent="0" lvl="0" marL="0" rtl="0" algn="l">
              <a:spcBef>
                <a:spcPts val="0"/>
              </a:spcBef>
              <a:spcAft>
                <a:spcPts val="0"/>
              </a:spcAft>
              <a:buNone/>
            </a:pPr>
            <a:r>
              <a:t/>
            </a:r>
            <a:endParaRPr sz="1400">
              <a:solidFill>
                <a:srgbClr val="666666"/>
              </a:solidFill>
              <a:latin typeface="Inter"/>
              <a:ea typeface="Inter"/>
              <a:cs typeface="Inter"/>
              <a:sym typeface="Inter"/>
            </a:endParaRPr>
          </a:p>
        </p:txBody>
      </p:sp>
      <p:sp>
        <p:nvSpPr>
          <p:cNvPr id="157" name="Google Shape;157;p22"/>
          <p:cNvSpPr txBox="1"/>
          <p:nvPr/>
        </p:nvSpPr>
        <p:spPr>
          <a:xfrm>
            <a:off x="2791800" y="9041525"/>
            <a:ext cx="1731600" cy="2934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lang="en" sz="1000">
                <a:solidFill>
                  <a:srgbClr val="666666"/>
                </a:solidFill>
                <a:latin typeface="Inter"/>
                <a:ea typeface="Inter"/>
                <a:cs typeface="Inter"/>
                <a:sym typeface="Inter"/>
              </a:rPr>
              <a:t>thinkingnation.org</a:t>
            </a:r>
            <a:endParaRPr sz="1400">
              <a:solidFill>
                <a:srgbClr val="666666"/>
              </a:solidFill>
              <a:latin typeface="Inter"/>
              <a:ea typeface="Inter"/>
              <a:cs typeface="Inter"/>
              <a:sym typeface="Inter"/>
            </a:endParaRPr>
          </a:p>
        </p:txBody>
      </p:sp>
      <p:sp>
        <p:nvSpPr>
          <p:cNvPr id="158" name="Google Shape;158;p22"/>
          <p:cNvSpPr txBox="1"/>
          <p:nvPr/>
        </p:nvSpPr>
        <p:spPr>
          <a:xfrm>
            <a:off x="0" y="0"/>
            <a:ext cx="7315200" cy="469500"/>
          </a:xfrm>
          <a:prstGeom prst="rect">
            <a:avLst/>
          </a:prstGeom>
          <a:solidFill>
            <a:srgbClr val="38E0A4"/>
          </a:solidFill>
          <a:ln>
            <a:noFill/>
          </a:ln>
        </p:spPr>
        <p:txBody>
          <a:bodyPr anchorCtr="0" anchor="ctr" bIns="91425" lIns="91425" spcFirstLastPara="1" rIns="91425" wrap="square" tIns="91425">
            <a:noAutofit/>
          </a:bodyPr>
          <a:lstStyle/>
          <a:p>
            <a:pPr indent="0" lvl="0" marL="0" rtl="0" algn="ctr">
              <a:spcBef>
                <a:spcPts val="0"/>
              </a:spcBef>
              <a:spcAft>
                <a:spcPts val="0"/>
              </a:spcAft>
              <a:buClr>
                <a:schemeClr val="dk1"/>
              </a:buClr>
              <a:buSzPts val="1100"/>
              <a:buFont typeface="Arial"/>
              <a:buNone/>
            </a:pPr>
            <a:r>
              <a:rPr lang="en" sz="1800">
                <a:solidFill>
                  <a:schemeClr val="dk1"/>
                </a:solidFill>
                <a:latin typeface="Halant"/>
                <a:ea typeface="Halant"/>
                <a:cs typeface="Halant"/>
                <a:sym typeface="Halant"/>
              </a:rPr>
              <a:t>Classroom Mingle Source 2 (Exemplar)</a:t>
            </a:r>
            <a:endParaRPr sz="1800">
              <a:solidFill>
                <a:schemeClr val="dk1"/>
              </a:solidFill>
              <a:latin typeface="Halant"/>
              <a:ea typeface="Halant"/>
              <a:cs typeface="Halant"/>
              <a:sym typeface="Halant"/>
            </a:endParaRPr>
          </a:p>
        </p:txBody>
      </p:sp>
      <p:sp>
        <p:nvSpPr>
          <p:cNvPr id="159" name="Google Shape;159;p22"/>
          <p:cNvSpPr/>
          <p:nvPr/>
        </p:nvSpPr>
        <p:spPr>
          <a:xfrm>
            <a:off x="431550" y="724150"/>
            <a:ext cx="6452100" cy="2259600"/>
          </a:xfrm>
          <a:prstGeom prst="wedgeRectCallout">
            <a:avLst>
              <a:gd fmla="val -15743" name="adj1"/>
              <a:gd fmla="val 72426" name="adj2"/>
            </a:avLst>
          </a:prstGeom>
          <a:solidFill>
            <a:schemeClr val="accent5"/>
          </a:solidFill>
          <a:ln cap="flat" cmpd="sng" w="9525">
            <a:solidFill>
              <a:srgbClr val="595959"/>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rPr b="1" lang="en">
                <a:solidFill>
                  <a:srgbClr val="000000"/>
                </a:solidFill>
                <a:latin typeface="Inter"/>
                <a:ea typeface="Inter"/>
                <a:cs typeface="Inter"/>
                <a:sym typeface="Inter"/>
              </a:rPr>
              <a:t>"Away, away with all these cobweb tissues of rights of discovery, exploration, settlement, contiguity, etc. The American claim is by the right of our manifest destiny to overspread and to possess the whole of the continent which Providence has given us for the development of the great experiment of liberty and federative self-government entrusted to us. It is a right such as that of the tree to the space of air and earth suitable for the full expansion of its principle and destiny of growth. ...It is in our future far more than in the past history of Spanish exploration or French colonial rights, that our True Title is to be found."</a:t>
            </a:r>
            <a:endParaRPr b="1">
              <a:solidFill>
                <a:srgbClr val="000000"/>
              </a:solidFill>
              <a:latin typeface="Inter"/>
              <a:ea typeface="Inter"/>
              <a:cs typeface="Inter"/>
              <a:sym typeface="Inter"/>
            </a:endParaRPr>
          </a:p>
          <a:p>
            <a:pPr indent="0" lvl="0" marL="0" rtl="0" algn="ctr">
              <a:spcBef>
                <a:spcPts val="0"/>
              </a:spcBef>
              <a:spcAft>
                <a:spcPts val="0"/>
              </a:spcAft>
              <a:buNone/>
            </a:pPr>
            <a:r>
              <a:t/>
            </a:r>
            <a:endParaRPr b="1" sz="1000">
              <a:solidFill>
                <a:srgbClr val="000000"/>
              </a:solidFill>
              <a:latin typeface="Inter"/>
              <a:ea typeface="Inter"/>
              <a:cs typeface="Inter"/>
              <a:sym typeface="Inter"/>
            </a:endParaRPr>
          </a:p>
        </p:txBody>
      </p:sp>
      <p:sp>
        <p:nvSpPr>
          <p:cNvPr id="160" name="Google Shape;160;p22"/>
          <p:cNvSpPr txBox="1"/>
          <p:nvPr/>
        </p:nvSpPr>
        <p:spPr>
          <a:xfrm>
            <a:off x="2558300" y="3605350"/>
            <a:ext cx="4204500" cy="5304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lang="en" sz="1200">
                <a:latin typeface="Inter"/>
                <a:ea typeface="Inter"/>
                <a:cs typeface="Inter"/>
                <a:sym typeface="Inter"/>
              </a:rPr>
              <a:t>Source: </a:t>
            </a:r>
            <a:r>
              <a:rPr lang="en" sz="1200">
                <a:solidFill>
                  <a:srgbClr val="000000"/>
                </a:solidFill>
                <a:latin typeface="Inter"/>
                <a:ea typeface="Inter"/>
                <a:cs typeface="Inter"/>
                <a:sym typeface="Inter"/>
              </a:rPr>
              <a:t>John L. O’ Sullivan, editor </a:t>
            </a:r>
            <a:r>
              <a:rPr i="1" lang="en" sz="1200">
                <a:solidFill>
                  <a:srgbClr val="000000"/>
                </a:solidFill>
                <a:highlight>
                  <a:srgbClr val="FFFFFF"/>
                </a:highlight>
                <a:latin typeface="Inter"/>
                <a:ea typeface="Inter"/>
                <a:cs typeface="Inter"/>
                <a:sym typeface="Inter"/>
              </a:rPr>
              <a:t>United States Magazine and Democratic Review, 1845</a:t>
            </a:r>
            <a:endParaRPr sz="1200">
              <a:solidFill>
                <a:srgbClr val="000000"/>
              </a:solidFill>
              <a:latin typeface="Inter"/>
              <a:ea typeface="Inter"/>
              <a:cs typeface="Inter"/>
              <a:sym typeface="Inter"/>
            </a:endParaRPr>
          </a:p>
        </p:txBody>
      </p:sp>
      <p:sp>
        <p:nvSpPr>
          <p:cNvPr id="161" name="Google Shape;161;p22"/>
          <p:cNvSpPr txBox="1"/>
          <p:nvPr/>
        </p:nvSpPr>
        <p:spPr>
          <a:xfrm>
            <a:off x="441450" y="4452125"/>
            <a:ext cx="6432300" cy="32370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Which causes of expansion are mentioned or implied? (Circle all that apply)</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457200" lvl="0" marL="914400" rtl="0" algn="l">
              <a:spcBef>
                <a:spcPts val="0"/>
              </a:spcBef>
              <a:spcAft>
                <a:spcPts val="0"/>
              </a:spcAft>
              <a:buNone/>
            </a:pPr>
            <a:r>
              <a:rPr lang="en" sz="1200">
                <a:solidFill>
                  <a:schemeClr val="dk1"/>
                </a:solidFill>
                <a:latin typeface="Inter"/>
                <a:ea typeface="Inter"/>
                <a:cs typeface="Inter"/>
                <a:sym typeface="Inter"/>
              </a:rPr>
              <a:t>Economic		Political		Social</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How does the quote support the causes you selected? Use evidence from the text to to explain your thinking.</a:t>
            </a:r>
            <a:endParaRPr sz="1200">
              <a:solidFill>
                <a:schemeClr val="dk1"/>
              </a:solidFill>
              <a:latin typeface="Inter"/>
              <a:ea typeface="Inter"/>
              <a:cs typeface="Inter"/>
              <a:sym typeface="Inter"/>
            </a:endParaRPr>
          </a:p>
          <a:p>
            <a:pPr indent="0" lvl="0" marL="457200" rtl="0" algn="l">
              <a:spcBef>
                <a:spcPts val="0"/>
              </a:spcBef>
              <a:spcAft>
                <a:spcPts val="0"/>
              </a:spcAft>
              <a:buNone/>
            </a:pPr>
            <a:r>
              <a:rPr b="1" lang="en" sz="1200">
                <a:solidFill>
                  <a:srgbClr val="E95C3D"/>
                </a:solidFill>
                <a:latin typeface="Inter"/>
                <a:ea typeface="Inter"/>
                <a:cs typeface="Inter"/>
                <a:sym typeface="Inter"/>
              </a:rPr>
              <a:t>He says it’s America’s "destiny" to take over the continent and spread freedom, not based on old claims. That shows a belief in their right to rule.</a:t>
            </a:r>
            <a:endParaRPr b="1" sz="1200">
              <a:solidFill>
                <a:srgbClr val="E95C3D"/>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does this quote reveal about American attitudes towards westward expansion?</a:t>
            </a:r>
            <a:endParaRPr sz="1200">
              <a:solidFill>
                <a:schemeClr val="dk1"/>
              </a:solidFill>
              <a:latin typeface="Inter"/>
              <a:ea typeface="Inter"/>
              <a:cs typeface="Inter"/>
              <a:sym typeface="Inter"/>
            </a:endParaRPr>
          </a:p>
          <a:p>
            <a:pPr indent="0" lvl="0" marL="457200" rtl="0" algn="l">
              <a:spcBef>
                <a:spcPts val="0"/>
              </a:spcBef>
              <a:spcAft>
                <a:spcPts val="0"/>
              </a:spcAft>
              <a:buNone/>
            </a:pPr>
            <a:r>
              <a:rPr b="1" lang="en" sz="1200">
                <a:solidFill>
                  <a:srgbClr val="E95C3D"/>
                </a:solidFill>
                <a:latin typeface="Inter"/>
                <a:ea typeface="Inter"/>
                <a:cs typeface="Inter"/>
                <a:sym typeface="Inter"/>
              </a:rPr>
              <a:t>Many Americans thought they deserved the land more than others because of their government and beliefs.</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Say-it-in-Six:</a:t>
            </a:r>
            <a:endParaRPr sz="1200">
              <a:solidFill>
                <a:schemeClr val="dk1"/>
              </a:solidFill>
              <a:latin typeface="Inter"/>
              <a:ea typeface="Inter"/>
              <a:cs typeface="Inter"/>
              <a:sym typeface="Inter"/>
            </a:endParaRPr>
          </a:p>
          <a:p>
            <a:pPr indent="0" lvl="0" marL="457200" rtl="0" algn="l">
              <a:spcBef>
                <a:spcPts val="0"/>
              </a:spcBef>
              <a:spcAft>
                <a:spcPts val="0"/>
              </a:spcAft>
              <a:buNone/>
            </a:pPr>
            <a:r>
              <a:rPr b="1" lang="en" sz="1200">
                <a:solidFill>
                  <a:srgbClr val="E95C3D"/>
                </a:solidFill>
                <a:latin typeface="Inter"/>
                <a:ea typeface="Inter"/>
                <a:cs typeface="Inter"/>
                <a:sym typeface="Inter"/>
              </a:rPr>
              <a:t>America must grow, others must move.</a:t>
            </a:r>
            <a:endParaRPr b="1" sz="1200">
              <a:solidFill>
                <a:srgbClr val="E95C3D"/>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p:txBody>
      </p:sp>
      <p:sp>
        <p:nvSpPr>
          <p:cNvPr id="162" name="Google Shape;162;p22"/>
          <p:cNvSpPr/>
          <p:nvPr/>
        </p:nvSpPr>
        <p:spPr>
          <a:xfrm>
            <a:off x="3073650" y="4978150"/>
            <a:ext cx="972900" cy="405900"/>
          </a:xfrm>
          <a:prstGeom prst="ellipse">
            <a:avLst/>
          </a:prstGeom>
          <a:noFill/>
          <a:ln cap="flat" cmpd="sng" w="19050">
            <a:solidFill>
              <a:schemeClr val="accent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p>
        </p:txBody>
      </p:sp>
      <p:sp>
        <p:nvSpPr>
          <p:cNvPr id="163" name="Google Shape;163;p22"/>
          <p:cNvSpPr/>
          <p:nvPr/>
        </p:nvSpPr>
        <p:spPr>
          <a:xfrm>
            <a:off x="4391350" y="4978150"/>
            <a:ext cx="972900" cy="405900"/>
          </a:xfrm>
          <a:prstGeom prst="ellipse">
            <a:avLst/>
          </a:prstGeom>
          <a:noFill/>
          <a:ln cap="flat" cmpd="sng" w="19050">
            <a:solidFill>
              <a:schemeClr val="accent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p>
        </p:txBody>
      </p:sp>
    </p:spTree>
  </p:cSld>
  <p:clrMapOvr>
    <a:masterClrMapping/>
  </p:clrMapOvr>
</p:sld>
</file>

<file path=ppt/slides/slide1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167" name="Shape 167"/>
        <p:cNvGrpSpPr/>
        <p:nvPr/>
      </p:nvGrpSpPr>
      <p:grpSpPr>
        <a:xfrm>
          <a:off x="0" y="0"/>
          <a:ext cx="0" cy="0"/>
          <a:chOff x="0" y="0"/>
          <a:chExt cx="0" cy="0"/>
        </a:xfrm>
      </p:grpSpPr>
      <p:pic>
        <p:nvPicPr>
          <p:cNvPr id="168" name="Google Shape;168;p23"/>
          <p:cNvPicPr preferRelativeResize="0"/>
          <p:nvPr/>
        </p:nvPicPr>
        <p:blipFill>
          <a:blip r:embed="rId3">
            <a:alphaModFix/>
          </a:blip>
          <a:stretch>
            <a:fillRect/>
          </a:stretch>
        </p:blipFill>
        <p:spPr>
          <a:xfrm>
            <a:off x="359100" y="8923350"/>
            <a:ext cx="405811" cy="405811"/>
          </a:xfrm>
          <a:prstGeom prst="rect">
            <a:avLst/>
          </a:prstGeom>
          <a:noFill/>
          <a:ln>
            <a:noFill/>
          </a:ln>
        </p:spPr>
      </p:pic>
      <p:sp>
        <p:nvSpPr>
          <p:cNvPr id="169" name="Google Shape;169;p23"/>
          <p:cNvSpPr txBox="1"/>
          <p:nvPr/>
        </p:nvSpPr>
        <p:spPr>
          <a:xfrm>
            <a:off x="5208250" y="9041525"/>
            <a:ext cx="1731600" cy="293400"/>
          </a:xfrm>
          <a:prstGeom prst="rect">
            <a:avLst/>
          </a:prstGeom>
          <a:noFill/>
          <a:ln>
            <a:noFill/>
          </a:ln>
        </p:spPr>
        <p:txBody>
          <a:bodyPr anchorCtr="0" anchor="t" bIns="91425" lIns="91425" spcFirstLastPara="1" rIns="91425" wrap="square" tIns="91425">
            <a:noAutofit/>
          </a:bodyPr>
          <a:lstStyle/>
          <a:p>
            <a:pPr indent="0" lvl="0" marL="0" rtl="0" algn="r">
              <a:spcBef>
                <a:spcPts val="0"/>
              </a:spcBef>
              <a:spcAft>
                <a:spcPts val="0"/>
              </a:spcAft>
              <a:buNone/>
            </a:pPr>
            <a:r>
              <a:rPr lang="en" sz="1000">
                <a:solidFill>
                  <a:srgbClr val="666666"/>
                </a:solidFill>
                <a:latin typeface="Inter"/>
                <a:ea typeface="Inter"/>
                <a:cs typeface="Inter"/>
                <a:sym typeface="Inter"/>
              </a:rPr>
              <a:t> ©2025 Thinking Nation</a:t>
            </a:r>
            <a:endParaRPr sz="1000">
              <a:solidFill>
                <a:srgbClr val="666666"/>
              </a:solidFill>
              <a:latin typeface="Inter"/>
              <a:ea typeface="Inter"/>
              <a:cs typeface="Inter"/>
              <a:sym typeface="Inter"/>
            </a:endParaRPr>
          </a:p>
          <a:p>
            <a:pPr indent="0" lvl="0" marL="0" rtl="0" algn="l">
              <a:spcBef>
                <a:spcPts val="0"/>
              </a:spcBef>
              <a:spcAft>
                <a:spcPts val="0"/>
              </a:spcAft>
              <a:buNone/>
            </a:pPr>
            <a:r>
              <a:t/>
            </a:r>
            <a:endParaRPr sz="1400">
              <a:solidFill>
                <a:srgbClr val="666666"/>
              </a:solidFill>
              <a:latin typeface="Inter"/>
              <a:ea typeface="Inter"/>
              <a:cs typeface="Inter"/>
              <a:sym typeface="Inter"/>
            </a:endParaRPr>
          </a:p>
        </p:txBody>
      </p:sp>
      <p:sp>
        <p:nvSpPr>
          <p:cNvPr id="170" name="Google Shape;170;p23"/>
          <p:cNvSpPr txBox="1"/>
          <p:nvPr/>
        </p:nvSpPr>
        <p:spPr>
          <a:xfrm>
            <a:off x="2791800" y="9041525"/>
            <a:ext cx="1731600" cy="2934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lang="en" sz="1000">
                <a:solidFill>
                  <a:srgbClr val="666666"/>
                </a:solidFill>
                <a:latin typeface="Inter"/>
                <a:ea typeface="Inter"/>
                <a:cs typeface="Inter"/>
                <a:sym typeface="Inter"/>
              </a:rPr>
              <a:t>thinkingnation.org</a:t>
            </a:r>
            <a:endParaRPr sz="1400">
              <a:solidFill>
                <a:srgbClr val="666666"/>
              </a:solidFill>
              <a:latin typeface="Inter"/>
              <a:ea typeface="Inter"/>
              <a:cs typeface="Inter"/>
              <a:sym typeface="Inter"/>
            </a:endParaRPr>
          </a:p>
        </p:txBody>
      </p:sp>
      <p:sp>
        <p:nvSpPr>
          <p:cNvPr id="171" name="Google Shape;171;p23"/>
          <p:cNvSpPr txBox="1"/>
          <p:nvPr/>
        </p:nvSpPr>
        <p:spPr>
          <a:xfrm>
            <a:off x="0" y="0"/>
            <a:ext cx="7315200" cy="469500"/>
          </a:xfrm>
          <a:prstGeom prst="rect">
            <a:avLst/>
          </a:prstGeom>
          <a:solidFill>
            <a:srgbClr val="38E0A4"/>
          </a:solidFill>
          <a:ln>
            <a:noFill/>
          </a:ln>
        </p:spPr>
        <p:txBody>
          <a:bodyPr anchorCtr="0" anchor="ctr" bIns="91425" lIns="91425" spcFirstLastPara="1" rIns="91425" wrap="square" tIns="91425">
            <a:noAutofit/>
          </a:bodyPr>
          <a:lstStyle/>
          <a:p>
            <a:pPr indent="0" lvl="0" marL="0" rtl="0" algn="ctr">
              <a:spcBef>
                <a:spcPts val="0"/>
              </a:spcBef>
              <a:spcAft>
                <a:spcPts val="0"/>
              </a:spcAft>
              <a:buClr>
                <a:schemeClr val="dk1"/>
              </a:buClr>
              <a:buSzPts val="1100"/>
              <a:buFont typeface="Arial"/>
              <a:buNone/>
            </a:pPr>
            <a:r>
              <a:rPr lang="en" sz="1800">
                <a:solidFill>
                  <a:schemeClr val="dk1"/>
                </a:solidFill>
                <a:latin typeface="Halant"/>
                <a:ea typeface="Halant"/>
                <a:cs typeface="Halant"/>
                <a:sym typeface="Halant"/>
              </a:rPr>
              <a:t>Classroom Mingle Source 3 (Exemplar)</a:t>
            </a:r>
            <a:endParaRPr sz="1800">
              <a:solidFill>
                <a:schemeClr val="dk1"/>
              </a:solidFill>
              <a:latin typeface="Halant"/>
              <a:ea typeface="Halant"/>
              <a:cs typeface="Halant"/>
              <a:sym typeface="Halant"/>
            </a:endParaRPr>
          </a:p>
        </p:txBody>
      </p:sp>
      <p:sp>
        <p:nvSpPr>
          <p:cNvPr id="172" name="Google Shape;172;p23"/>
          <p:cNvSpPr/>
          <p:nvPr/>
        </p:nvSpPr>
        <p:spPr>
          <a:xfrm>
            <a:off x="431550" y="724150"/>
            <a:ext cx="6452100" cy="1643700"/>
          </a:xfrm>
          <a:prstGeom prst="wedgeRectCallout">
            <a:avLst>
              <a:gd fmla="val -15743" name="adj1"/>
              <a:gd fmla="val 72426" name="adj2"/>
            </a:avLst>
          </a:prstGeom>
          <a:solidFill>
            <a:schemeClr val="accent5"/>
          </a:solidFill>
          <a:ln cap="flat" cmpd="sng" w="9525">
            <a:solidFill>
              <a:srgbClr val="595959"/>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rPr b="1" lang="en">
                <a:solidFill>
                  <a:schemeClr val="dk1"/>
                </a:solidFill>
                <a:latin typeface="Inter"/>
                <a:ea typeface="Inter"/>
                <a:cs typeface="Inter"/>
                <a:sym typeface="Inter"/>
              </a:rPr>
              <a:t>‘God knows best…It is, without doubt, this spirit of restlessness, and unsatisfied longing, or ambition- if you please- which is implanted in our nature by an all-wise Creator that has peopled the whole earth.’</a:t>
            </a:r>
            <a:endParaRPr b="1" sz="1600">
              <a:solidFill>
                <a:srgbClr val="000000"/>
              </a:solidFill>
              <a:latin typeface="Inter"/>
              <a:ea typeface="Inter"/>
              <a:cs typeface="Inter"/>
              <a:sym typeface="Inter"/>
            </a:endParaRPr>
          </a:p>
          <a:p>
            <a:pPr indent="0" lvl="0" marL="0" rtl="0" algn="ctr">
              <a:spcBef>
                <a:spcPts val="0"/>
              </a:spcBef>
              <a:spcAft>
                <a:spcPts val="0"/>
              </a:spcAft>
              <a:buNone/>
            </a:pPr>
            <a:r>
              <a:t/>
            </a:r>
            <a:endParaRPr b="1" sz="1000">
              <a:solidFill>
                <a:srgbClr val="000000"/>
              </a:solidFill>
              <a:latin typeface="Inter"/>
              <a:ea typeface="Inter"/>
              <a:cs typeface="Inter"/>
              <a:sym typeface="Inter"/>
            </a:endParaRPr>
          </a:p>
        </p:txBody>
      </p:sp>
      <p:sp>
        <p:nvSpPr>
          <p:cNvPr id="173" name="Google Shape;173;p23"/>
          <p:cNvSpPr txBox="1"/>
          <p:nvPr/>
        </p:nvSpPr>
        <p:spPr>
          <a:xfrm>
            <a:off x="2558300" y="2843350"/>
            <a:ext cx="4204500" cy="8160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Source: Sarah Herndon, Oregon Trail traveler, 1865, in Katie Hickman, </a:t>
            </a:r>
            <a:r>
              <a:rPr i="1" lang="en" sz="1200">
                <a:solidFill>
                  <a:schemeClr val="dk1"/>
                </a:solidFill>
                <a:latin typeface="Inter"/>
                <a:ea typeface="Inter"/>
                <a:cs typeface="Inter"/>
                <a:sym typeface="Inter"/>
              </a:rPr>
              <a:t>Brave Hearted: The Women of the American West, 1836-1880</a:t>
            </a:r>
            <a:r>
              <a:rPr lang="en" sz="1200">
                <a:solidFill>
                  <a:schemeClr val="dk1"/>
                </a:solidFill>
                <a:latin typeface="Inter"/>
                <a:ea typeface="Inter"/>
                <a:cs typeface="Inter"/>
                <a:sym typeface="Inter"/>
              </a:rPr>
              <a:t>, 2022.</a:t>
            </a:r>
            <a:endParaRPr sz="1200">
              <a:solidFill>
                <a:schemeClr val="dk1"/>
              </a:solidFill>
              <a:latin typeface="Inter"/>
              <a:ea typeface="Inter"/>
              <a:cs typeface="Inter"/>
              <a:sym typeface="Inter"/>
            </a:endParaRPr>
          </a:p>
          <a:p>
            <a:pPr indent="0" lvl="0" marL="0" rtl="0" algn="ctr">
              <a:spcBef>
                <a:spcPts val="0"/>
              </a:spcBef>
              <a:spcAft>
                <a:spcPts val="0"/>
              </a:spcAft>
              <a:buClr>
                <a:srgbClr val="000000"/>
              </a:buClr>
              <a:buSzPts val="1100"/>
              <a:buFont typeface="Arial"/>
              <a:buNone/>
            </a:pPr>
            <a:r>
              <a:t/>
            </a:r>
            <a:endParaRPr sz="1200">
              <a:latin typeface="Inter"/>
              <a:ea typeface="Inter"/>
              <a:cs typeface="Inter"/>
              <a:sym typeface="Inter"/>
            </a:endParaRPr>
          </a:p>
        </p:txBody>
      </p:sp>
      <p:sp>
        <p:nvSpPr>
          <p:cNvPr id="174" name="Google Shape;174;p23"/>
          <p:cNvSpPr txBox="1"/>
          <p:nvPr/>
        </p:nvSpPr>
        <p:spPr>
          <a:xfrm>
            <a:off x="441450" y="3766325"/>
            <a:ext cx="6432300" cy="32370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Which causes of expansion are mentioned or implied? (Circle all that apply)</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457200" lvl="0" marL="914400" rtl="0" algn="l">
              <a:spcBef>
                <a:spcPts val="0"/>
              </a:spcBef>
              <a:spcAft>
                <a:spcPts val="0"/>
              </a:spcAft>
              <a:buNone/>
            </a:pPr>
            <a:r>
              <a:rPr lang="en" sz="1200">
                <a:solidFill>
                  <a:schemeClr val="dk1"/>
                </a:solidFill>
                <a:latin typeface="Inter"/>
                <a:ea typeface="Inter"/>
                <a:cs typeface="Inter"/>
                <a:sym typeface="Inter"/>
              </a:rPr>
              <a:t>Economic		Political		Social</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How does the quote support the causes you selected? Use evidence from the text to to explain your thinking.</a:t>
            </a:r>
            <a:endParaRPr sz="1200">
              <a:solidFill>
                <a:schemeClr val="dk1"/>
              </a:solidFill>
              <a:latin typeface="Inter"/>
              <a:ea typeface="Inter"/>
              <a:cs typeface="Inter"/>
              <a:sym typeface="Inter"/>
            </a:endParaRPr>
          </a:p>
          <a:p>
            <a:pPr indent="0" lvl="0" marL="457200" rtl="0" algn="l">
              <a:spcBef>
                <a:spcPts val="0"/>
              </a:spcBef>
              <a:spcAft>
                <a:spcPts val="0"/>
              </a:spcAft>
              <a:buNone/>
            </a:pPr>
            <a:r>
              <a:rPr b="1" lang="en" sz="1200">
                <a:solidFill>
                  <a:srgbClr val="E95C3D"/>
                </a:solidFill>
                <a:latin typeface="Inter"/>
                <a:ea typeface="Inter"/>
                <a:cs typeface="Inter"/>
                <a:sym typeface="Inter"/>
              </a:rPr>
              <a:t>She talks about a strong feeling that people were meant to move and explore, even if they didn’t know why.</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does this quote reveal about American attitudes towards westward expansion?</a:t>
            </a:r>
            <a:endParaRPr sz="1200">
              <a:solidFill>
                <a:schemeClr val="dk1"/>
              </a:solidFill>
              <a:latin typeface="Inter"/>
              <a:ea typeface="Inter"/>
              <a:cs typeface="Inter"/>
              <a:sym typeface="Inter"/>
            </a:endParaRPr>
          </a:p>
          <a:p>
            <a:pPr indent="0" lvl="0" marL="457200" rtl="0" algn="l">
              <a:spcBef>
                <a:spcPts val="0"/>
              </a:spcBef>
              <a:spcAft>
                <a:spcPts val="0"/>
              </a:spcAft>
              <a:buNone/>
            </a:pPr>
            <a:r>
              <a:rPr b="1" lang="en" sz="1200">
                <a:solidFill>
                  <a:srgbClr val="E95C3D"/>
                </a:solidFill>
                <a:latin typeface="Inter"/>
                <a:ea typeface="Inter"/>
                <a:cs typeface="Inter"/>
                <a:sym typeface="Inter"/>
              </a:rPr>
              <a:t>Some Americans felt called to move west, like it was part of who they were.</a:t>
            </a:r>
            <a:endParaRPr b="1" sz="1200">
              <a:solidFill>
                <a:srgbClr val="E95C3D"/>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Say-it-in-Six:</a:t>
            </a:r>
            <a:endParaRPr sz="1200">
              <a:solidFill>
                <a:schemeClr val="dk1"/>
              </a:solidFill>
              <a:latin typeface="Inter"/>
              <a:ea typeface="Inter"/>
              <a:cs typeface="Inter"/>
              <a:sym typeface="Inter"/>
            </a:endParaRPr>
          </a:p>
          <a:p>
            <a:pPr indent="0" lvl="0" marL="457200" rtl="0" algn="l">
              <a:spcBef>
                <a:spcPts val="0"/>
              </a:spcBef>
              <a:spcAft>
                <a:spcPts val="0"/>
              </a:spcAft>
              <a:buNone/>
            </a:pPr>
            <a:r>
              <a:rPr b="1" lang="en" sz="1200">
                <a:solidFill>
                  <a:srgbClr val="E95C3D"/>
                </a:solidFill>
                <a:latin typeface="Inter"/>
                <a:ea typeface="Inter"/>
                <a:cs typeface="Inter"/>
                <a:sym typeface="Inter"/>
              </a:rPr>
              <a:t>Restless hearts pushed people out west</a:t>
            </a:r>
            <a:endParaRPr b="1" sz="1200">
              <a:solidFill>
                <a:srgbClr val="E95C3D"/>
              </a:solidFill>
              <a:latin typeface="Inter"/>
              <a:ea typeface="Inter"/>
              <a:cs typeface="Inter"/>
              <a:sym typeface="Inter"/>
            </a:endParaRPr>
          </a:p>
        </p:txBody>
      </p:sp>
      <p:sp>
        <p:nvSpPr>
          <p:cNvPr id="175" name="Google Shape;175;p23"/>
          <p:cNvSpPr/>
          <p:nvPr/>
        </p:nvSpPr>
        <p:spPr>
          <a:xfrm>
            <a:off x="4411225" y="4299250"/>
            <a:ext cx="972900" cy="405900"/>
          </a:xfrm>
          <a:prstGeom prst="ellipse">
            <a:avLst/>
          </a:prstGeom>
          <a:noFill/>
          <a:ln cap="flat" cmpd="sng" w="19050">
            <a:solidFill>
              <a:schemeClr val="accent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p>
        </p:txBody>
      </p:sp>
    </p:spTree>
  </p:cSld>
  <p:clrMapOvr>
    <a:masterClrMapping/>
  </p:clrMapOvr>
</p:sld>
</file>

<file path=ppt/slides/slide1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179" name="Shape 179"/>
        <p:cNvGrpSpPr/>
        <p:nvPr/>
      </p:nvGrpSpPr>
      <p:grpSpPr>
        <a:xfrm>
          <a:off x="0" y="0"/>
          <a:ext cx="0" cy="0"/>
          <a:chOff x="0" y="0"/>
          <a:chExt cx="0" cy="0"/>
        </a:xfrm>
      </p:grpSpPr>
      <p:pic>
        <p:nvPicPr>
          <p:cNvPr id="180" name="Google Shape;180;p24"/>
          <p:cNvPicPr preferRelativeResize="0"/>
          <p:nvPr/>
        </p:nvPicPr>
        <p:blipFill>
          <a:blip r:embed="rId3">
            <a:alphaModFix/>
          </a:blip>
          <a:stretch>
            <a:fillRect/>
          </a:stretch>
        </p:blipFill>
        <p:spPr>
          <a:xfrm>
            <a:off x="359100" y="8923350"/>
            <a:ext cx="405811" cy="405811"/>
          </a:xfrm>
          <a:prstGeom prst="rect">
            <a:avLst/>
          </a:prstGeom>
          <a:noFill/>
          <a:ln>
            <a:noFill/>
          </a:ln>
        </p:spPr>
      </p:pic>
      <p:sp>
        <p:nvSpPr>
          <p:cNvPr id="181" name="Google Shape;181;p24"/>
          <p:cNvSpPr txBox="1"/>
          <p:nvPr/>
        </p:nvSpPr>
        <p:spPr>
          <a:xfrm>
            <a:off x="5208250" y="9041525"/>
            <a:ext cx="1731600" cy="293400"/>
          </a:xfrm>
          <a:prstGeom prst="rect">
            <a:avLst/>
          </a:prstGeom>
          <a:noFill/>
          <a:ln>
            <a:noFill/>
          </a:ln>
        </p:spPr>
        <p:txBody>
          <a:bodyPr anchorCtr="0" anchor="t" bIns="91425" lIns="91425" spcFirstLastPara="1" rIns="91425" wrap="square" tIns="91425">
            <a:noAutofit/>
          </a:bodyPr>
          <a:lstStyle/>
          <a:p>
            <a:pPr indent="0" lvl="0" marL="0" rtl="0" algn="r">
              <a:spcBef>
                <a:spcPts val="0"/>
              </a:spcBef>
              <a:spcAft>
                <a:spcPts val="0"/>
              </a:spcAft>
              <a:buNone/>
            </a:pPr>
            <a:r>
              <a:rPr lang="en" sz="1000">
                <a:solidFill>
                  <a:srgbClr val="666666"/>
                </a:solidFill>
                <a:latin typeface="Inter"/>
                <a:ea typeface="Inter"/>
                <a:cs typeface="Inter"/>
                <a:sym typeface="Inter"/>
              </a:rPr>
              <a:t> ©2025 Thinking Nation</a:t>
            </a:r>
            <a:endParaRPr sz="1000">
              <a:solidFill>
                <a:srgbClr val="666666"/>
              </a:solidFill>
              <a:latin typeface="Inter"/>
              <a:ea typeface="Inter"/>
              <a:cs typeface="Inter"/>
              <a:sym typeface="Inter"/>
            </a:endParaRPr>
          </a:p>
          <a:p>
            <a:pPr indent="0" lvl="0" marL="0" rtl="0" algn="l">
              <a:spcBef>
                <a:spcPts val="0"/>
              </a:spcBef>
              <a:spcAft>
                <a:spcPts val="0"/>
              </a:spcAft>
              <a:buNone/>
            </a:pPr>
            <a:r>
              <a:t/>
            </a:r>
            <a:endParaRPr sz="1400">
              <a:solidFill>
                <a:srgbClr val="666666"/>
              </a:solidFill>
              <a:latin typeface="Inter"/>
              <a:ea typeface="Inter"/>
              <a:cs typeface="Inter"/>
              <a:sym typeface="Inter"/>
            </a:endParaRPr>
          </a:p>
        </p:txBody>
      </p:sp>
      <p:sp>
        <p:nvSpPr>
          <p:cNvPr id="182" name="Google Shape;182;p24"/>
          <p:cNvSpPr txBox="1"/>
          <p:nvPr/>
        </p:nvSpPr>
        <p:spPr>
          <a:xfrm>
            <a:off x="2791800" y="9041525"/>
            <a:ext cx="1731600" cy="2934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lang="en" sz="1000">
                <a:solidFill>
                  <a:srgbClr val="666666"/>
                </a:solidFill>
                <a:latin typeface="Inter"/>
                <a:ea typeface="Inter"/>
                <a:cs typeface="Inter"/>
                <a:sym typeface="Inter"/>
              </a:rPr>
              <a:t>thinkingnation.org</a:t>
            </a:r>
            <a:endParaRPr sz="1400">
              <a:solidFill>
                <a:srgbClr val="666666"/>
              </a:solidFill>
              <a:latin typeface="Inter"/>
              <a:ea typeface="Inter"/>
              <a:cs typeface="Inter"/>
              <a:sym typeface="Inter"/>
            </a:endParaRPr>
          </a:p>
        </p:txBody>
      </p:sp>
      <p:sp>
        <p:nvSpPr>
          <p:cNvPr id="183" name="Google Shape;183;p24"/>
          <p:cNvSpPr txBox="1"/>
          <p:nvPr/>
        </p:nvSpPr>
        <p:spPr>
          <a:xfrm>
            <a:off x="0" y="0"/>
            <a:ext cx="7315200" cy="469500"/>
          </a:xfrm>
          <a:prstGeom prst="rect">
            <a:avLst/>
          </a:prstGeom>
          <a:solidFill>
            <a:srgbClr val="38E0A4"/>
          </a:solidFill>
          <a:ln>
            <a:noFill/>
          </a:ln>
        </p:spPr>
        <p:txBody>
          <a:bodyPr anchorCtr="0" anchor="ctr" bIns="91425" lIns="91425" spcFirstLastPara="1" rIns="91425" wrap="square" tIns="91425">
            <a:noAutofit/>
          </a:bodyPr>
          <a:lstStyle/>
          <a:p>
            <a:pPr indent="0" lvl="0" marL="0" rtl="0" algn="ctr">
              <a:spcBef>
                <a:spcPts val="0"/>
              </a:spcBef>
              <a:spcAft>
                <a:spcPts val="0"/>
              </a:spcAft>
              <a:buClr>
                <a:schemeClr val="dk1"/>
              </a:buClr>
              <a:buSzPts val="1100"/>
              <a:buFont typeface="Arial"/>
              <a:buNone/>
            </a:pPr>
            <a:r>
              <a:rPr lang="en" sz="1800">
                <a:solidFill>
                  <a:schemeClr val="dk1"/>
                </a:solidFill>
                <a:latin typeface="Halant"/>
                <a:ea typeface="Halant"/>
                <a:cs typeface="Halant"/>
                <a:sym typeface="Halant"/>
              </a:rPr>
              <a:t>Classroom Mingle Source 4 (Exemplar)</a:t>
            </a:r>
            <a:endParaRPr sz="1800">
              <a:solidFill>
                <a:schemeClr val="dk1"/>
              </a:solidFill>
              <a:latin typeface="Halant"/>
              <a:ea typeface="Halant"/>
              <a:cs typeface="Halant"/>
              <a:sym typeface="Halant"/>
            </a:endParaRPr>
          </a:p>
        </p:txBody>
      </p:sp>
      <p:sp>
        <p:nvSpPr>
          <p:cNvPr id="184" name="Google Shape;184;p24"/>
          <p:cNvSpPr/>
          <p:nvPr/>
        </p:nvSpPr>
        <p:spPr>
          <a:xfrm>
            <a:off x="431550" y="724150"/>
            <a:ext cx="6452100" cy="1957800"/>
          </a:xfrm>
          <a:prstGeom prst="wedgeRectCallout">
            <a:avLst>
              <a:gd fmla="val -15743" name="adj1"/>
              <a:gd fmla="val 72426" name="adj2"/>
            </a:avLst>
          </a:prstGeom>
          <a:solidFill>
            <a:schemeClr val="accent5"/>
          </a:solidFill>
          <a:ln cap="flat" cmpd="sng" w="9525">
            <a:solidFill>
              <a:srgbClr val="595959"/>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rPr b="1" lang="en">
                <a:solidFill>
                  <a:schemeClr val="dk1"/>
                </a:solidFill>
                <a:latin typeface="Inter"/>
                <a:ea typeface="Inter"/>
                <a:cs typeface="Inter"/>
                <a:sym typeface="Inter"/>
              </a:rPr>
              <a:t>“I think by 1851 our tribes are still in a state of shock and recovery.  The loss of buffalo, the encroachment by that time- westward expansion was occurring.  Forts were being established.  The fur trade was thriving.  Life was changing for them; no longer were they able to go to their hunting grounds and bring home enough buffalo.”</a:t>
            </a:r>
            <a:endParaRPr b="1" sz="1800">
              <a:solidFill>
                <a:srgbClr val="000000"/>
              </a:solidFill>
              <a:latin typeface="Inter"/>
              <a:ea typeface="Inter"/>
              <a:cs typeface="Inter"/>
              <a:sym typeface="Inter"/>
            </a:endParaRPr>
          </a:p>
          <a:p>
            <a:pPr indent="0" lvl="0" marL="0" rtl="0" algn="ctr">
              <a:spcBef>
                <a:spcPts val="0"/>
              </a:spcBef>
              <a:spcAft>
                <a:spcPts val="0"/>
              </a:spcAft>
              <a:buNone/>
            </a:pPr>
            <a:r>
              <a:t/>
            </a:r>
            <a:endParaRPr b="1" sz="1000">
              <a:solidFill>
                <a:srgbClr val="000000"/>
              </a:solidFill>
              <a:latin typeface="Inter"/>
              <a:ea typeface="Inter"/>
              <a:cs typeface="Inter"/>
              <a:sym typeface="Inter"/>
            </a:endParaRPr>
          </a:p>
        </p:txBody>
      </p:sp>
      <p:sp>
        <p:nvSpPr>
          <p:cNvPr id="185" name="Google Shape;185;p24"/>
          <p:cNvSpPr txBox="1"/>
          <p:nvPr/>
        </p:nvSpPr>
        <p:spPr>
          <a:xfrm>
            <a:off x="2558300" y="3376750"/>
            <a:ext cx="4204500" cy="5304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Source: Marilyn Hudson, elder and tribal historian of the Mandan, Hidatsa, and Arikara tribes, National Museum of the American Indian, “Smithsonian Institution Interview,” 2016.</a:t>
            </a:r>
            <a:endParaRPr>
              <a:solidFill>
                <a:schemeClr val="dk1"/>
              </a:solidFill>
              <a:latin typeface="Inter"/>
              <a:ea typeface="Inter"/>
              <a:cs typeface="Inter"/>
              <a:sym typeface="Inter"/>
            </a:endParaRPr>
          </a:p>
          <a:p>
            <a:pPr indent="0" lvl="0" marL="0" rtl="0" algn="ctr">
              <a:spcBef>
                <a:spcPts val="0"/>
              </a:spcBef>
              <a:spcAft>
                <a:spcPts val="0"/>
              </a:spcAft>
              <a:buClr>
                <a:srgbClr val="000000"/>
              </a:buClr>
              <a:buSzPts val="1100"/>
              <a:buFont typeface="Arial"/>
              <a:buNone/>
            </a:pPr>
            <a:r>
              <a:t/>
            </a:r>
            <a:endParaRPr sz="1200">
              <a:latin typeface="Inter"/>
              <a:ea typeface="Inter"/>
              <a:cs typeface="Inter"/>
              <a:sym typeface="Inter"/>
            </a:endParaRPr>
          </a:p>
        </p:txBody>
      </p:sp>
      <p:sp>
        <p:nvSpPr>
          <p:cNvPr id="186" name="Google Shape;186;p24"/>
          <p:cNvSpPr txBox="1"/>
          <p:nvPr/>
        </p:nvSpPr>
        <p:spPr>
          <a:xfrm>
            <a:off x="441450" y="4604525"/>
            <a:ext cx="6432300" cy="32370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Which causes of expansion are mentioned or implied? (Circle all that apply)</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457200" lvl="0" marL="914400" rtl="0" algn="l">
              <a:spcBef>
                <a:spcPts val="0"/>
              </a:spcBef>
              <a:spcAft>
                <a:spcPts val="0"/>
              </a:spcAft>
              <a:buNone/>
            </a:pPr>
            <a:r>
              <a:rPr lang="en" sz="1200">
                <a:solidFill>
                  <a:schemeClr val="dk1"/>
                </a:solidFill>
                <a:latin typeface="Inter"/>
                <a:ea typeface="Inter"/>
                <a:cs typeface="Inter"/>
                <a:sym typeface="Inter"/>
              </a:rPr>
              <a:t>Economic		Political		Social</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How does the quote support the causes you selected? Use evidence from the text to to explain your thinking.</a:t>
            </a:r>
            <a:endParaRPr sz="1200">
              <a:solidFill>
                <a:schemeClr val="dk1"/>
              </a:solidFill>
              <a:latin typeface="Inter"/>
              <a:ea typeface="Inter"/>
              <a:cs typeface="Inter"/>
              <a:sym typeface="Inter"/>
            </a:endParaRPr>
          </a:p>
          <a:p>
            <a:pPr indent="0" lvl="0" marL="457200" rtl="0" algn="l">
              <a:spcBef>
                <a:spcPts val="0"/>
              </a:spcBef>
              <a:spcAft>
                <a:spcPts val="0"/>
              </a:spcAft>
              <a:buNone/>
            </a:pPr>
            <a:r>
              <a:rPr b="1" lang="en" sz="1200">
                <a:solidFill>
                  <a:srgbClr val="E95C3D"/>
                </a:solidFill>
                <a:latin typeface="Inter"/>
                <a:ea typeface="Inter"/>
                <a:cs typeface="Inter"/>
                <a:sym typeface="Inter"/>
              </a:rPr>
              <a:t>She talks about the fur trade, buffalo loss, and forts being built—those things changed Native life.</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does this quote reveal about American attitudes towards westward expansion?</a:t>
            </a:r>
            <a:endParaRPr sz="1200">
              <a:solidFill>
                <a:schemeClr val="dk1"/>
              </a:solidFill>
              <a:latin typeface="Inter"/>
              <a:ea typeface="Inter"/>
              <a:cs typeface="Inter"/>
              <a:sym typeface="Inter"/>
            </a:endParaRPr>
          </a:p>
          <a:p>
            <a:pPr indent="0" lvl="0" marL="457200" rtl="0" algn="l">
              <a:spcBef>
                <a:spcPts val="0"/>
              </a:spcBef>
              <a:spcAft>
                <a:spcPts val="0"/>
              </a:spcAft>
              <a:buNone/>
            </a:pPr>
            <a:r>
              <a:rPr b="1" lang="en" sz="1200">
                <a:solidFill>
                  <a:srgbClr val="E95C3D"/>
                </a:solidFill>
                <a:latin typeface="Inter"/>
                <a:ea typeface="Inter"/>
                <a:cs typeface="Inter"/>
                <a:sym typeface="Inter"/>
              </a:rPr>
              <a:t>Expansion hurt Native people and took away the land and animals they needed.</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Say-it-in-Six:</a:t>
            </a:r>
            <a:endParaRPr sz="1200">
              <a:solidFill>
                <a:schemeClr val="dk1"/>
              </a:solidFill>
              <a:latin typeface="Inter"/>
              <a:ea typeface="Inter"/>
              <a:cs typeface="Inter"/>
              <a:sym typeface="Inter"/>
            </a:endParaRPr>
          </a:p>
          <a:p>
            <a:pPr indent="0" lvl="0" marL="457200" rtl="0" algn="l">
              <a:spcBef>
                <a:spcPts val="0"/>
              </a:spcBef>
              <a:spcAft>
                <a:spcPts val="0"/>
              </a:spcAft>
              <a:buNone/>
            </a:pPr>
            <a:r>
              <a:rPr b="1" lang="en" sz="1200">
                <a:solidFill>
                  <a:srgbClr val="E95C3D"/>
                </a:solidFill>
                <a:latin typeface="Inter"/>
                <a:ea typeface="Inter"/>
                <a:cs typeface="Inter"/>
                <a:sym typeface="Inter"/>
              </a:rPr>
              <a:t>Expansion </a:t>
            </a:r>
            <a:r>
              <a:rPr b="1" lang="en" sz="1200">
                <a:solidFill>
                  <a:srgbClr val="E95C3D"/>
                </a:solidFill>
                <a:latin typeface="Inter"/>
                <a:ea typeface="Inter"/>
                <a:cs typeface="Inter"/>
                <a:sym typeface="Inter"/>
              </a:rPr>
              <a:t>brought change, not always good</a:t>
            </a:r>
            <a:endParaRPr b="1" sz="1200">
              <a:solidFill>
                <a:srgbClr val="E95C3D"/>
              </a:solidFill>
              <a:latin typeface="Inter"/>
              <a:ea typeface="Inter"/>
              <a:cs typeface="Inter"/>
              <a:sym typeface="Inter"/>
            </a:endParaRPr>
          </a:p>
        </p:txBody>
      </p:sp>
      <p:sp>
        <p:nvSpPr>
          <p:cNvPr id="187" name="Google Shape;187;p24"/>
          <p:cNvSpPr/>
          <p:nvPr/>
        </p:nvSpPr>
        <p:spPr>
          <a:xfrm>
            <a:off x="1756375" y="5140300"/>
            <a:ext cx="972900" cy="405900"/>
          </a:xfrm>
          <a:prstGeom prst="ellipse">
            <a:avLst/>
          </a:prstGeom>
          <a:noFill/>
          <a:ln cap="flat" cmpd="sng" w="19050">
            <a:solidFill>
              <a:schemeClr val="accent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p>
        </p:txBody>
      </p:sp>
      <p:sp>
        <p:nvSpPr>
          <p:cNvPr id="188" name="Google Shape;188;p24"/>
          <p:cNvSpPr/>
          <p:nvPr/>
        </p:nvSpPr>
        <p:spPr>
          <a:xfrm>
            <a:off x="3063925" y="5140300"/>
            <a:ext cx="972900" cy="405900"/>
          </a:xfrm>
          <a:prstGeom prst="ellipse">
            <a:avLst/>
          </a:prstGeom>
          <a:noFill/>
          <a:ln cap="flat" cmpd="sng" w="19050">
            <a:solidFill>
              <a:schemeClr val="accent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p>
        </p:txBody>
      </p:sp>
    </p:spTree>
  </p:cSld>
  <p:clrMapOvr>
    <a:masterClrMapping/>
  </p:clrMapOvr>
</p:sld>
</file>

<file path=ppt/slides/slide1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192" name="Shape 192"/>
        <p:cNvGrpSpPr/>
        <p:nvPr/>
      </p:nvGrpSpPr>
      <p:grpSpPr>
        <a:xfrm>
          <a:off x="0" y="0"/>
          <a:ext cx="0" cy="0"/>
          <a:chOff x="0" y="0"/>
          <a:chExt cx="0" cy="0"/>
        </a:xfrm>
      </p:grpSpPr>
      <p:pic>
        <p:nvPicPr>
          <p:cNvPr id="193" name="Google Shape;193;p25"/>
          <p:cNvPicPr preferRelativeResize="0"/>
          <p:nvPr/>
        </p:nvPicPr>
        <p:blipFill>
          <a:blip r:embed="rId3">
            <a:alphaModFix/>
          </a:blip>
          <a:stretch>
            <a:fillRect/>
          </a:stretch>
        </p:blipFill>
        <p:spPr>
          <a:xfrm>
            <a:off x="359100" y="8923350"/>
            <a:ext cx="405811" cy="405811"/>
          </a:xfrm>
          <a:prstGeom prst="rect">
            <a:avLst/>
          </a:prstGeom>
          <a:noFill/>
          <a:ln>
            <a:noFill/>
          </a:ln>
        </p:spPr>
      </p:pic>
      <p:sp>
        <p:nvSpPr>
          <p:cNvPr id="194" name="Google Shape;194;p25"/>
          <p:cNvSpPr txBox="1"/>
          <p:nvPr/>
        </p:nvSpPr>
        <p:spPr>
          <a:xfrm>
            <a:off x="5208250" y="9041525"/>
            <a:ext cx="1731600" cy="293400"/>
          </a:xfrm>
          <a:prstGeom prst="rect">
            <a:avLst/>
          </a:prstGeom>
          <a:noFill/>
          <a:ln>
            <a:noFill/>
          </a:ln>
        </p:spPr>
        <p:txBody>
          <a:bodyPr anchorCtr="0" anchor="t" bIns="91425" lIns="91425" spcFirstLastPara="1" rIns="91425" wrap="square" tIns="91425">
            <a:noAutofit/>
          </a:bodyPr>
          <a:lstStyle/>
          <a:p>
            <a:pPr indent="0" lvl="0" marL="0" rtl="0" algn="r">
              <a:spcBef>
                <a:spcPts val="0"/>
              </a:spcBef>
              <a:spcAft>
                <a:spcPts val="0"/>
              </a:spcAft>
              <a:buNone/>
            </a:pPr>
            <a:r>
              <a:rPr lang="en" sz="1000">
                <a:solidFill>
                  <a:srgbClr val="666666"/>
                </a:solidFill>
                <a:latin typeface="Inter"/>
                <a:ea typeface="Inter"/>
                <a:cs typeface="Inter"/>
                <a:sym typeface="Inter"/>
              </a:rPr>
              <a:t> ©2025 Thinking Nation</a:t>
            </a:r>
            <a:endParaRPr sz="1000">
              <a:solidFill>
                <a:srgbClr val="666666"/>
              </a:solidFill>
              <a:latin typeface="Inter"/>
              <a:ea typeface="Inter"/>
              <a:cs typeface="Inter"/>
              <a:sym typeface="Inter"/>
            </a:endParaRPr>
          </a:p>
          <a:p>
            <a:pPr indent="0" lvl="0" marL="0" rtl="0" algn="l">
              <a:spcBef>
                <a:spcPts val="0"/>
              </a:spcBef>
              <a:spcAft>
                <a:spcPts val="0"/>
              </a:spcAft>
              <a:buNone/>
            </a:pPr>
            <a:r>
              <a:t/>
            </a:r>
            <a:endParaRPr sz="1400">
              <a:solidFill>
                <a:srgbClr val="666666"/>
              </a:solidFill>
              <a:latin typeface="Inter"/>
              <a:ea typeface="Inter"/>
              <a:cs typeface="Inter"/>
              <a:sym typeface="Inter"/>
            </a:endParaRPr>
          </a:p>
        </p:txBody>
      </p:sp>
      <p:sp>
        <p:nvSpPr>
          <p:cNvPr id="195" name="Google Shape;195;p25"/>
          <p:cNvSpPr txBox="1"/>
          <p:nvPr/>
        </p:nvSpPr>
        <p:spPr>
          <a:xfrm>
            <a:off x="2791800" y="9041525"/>
            <a:ext cx="1731600" cy="2934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lang="en" sz="1000">
                <a:solidFill>
                  <a:srgbClr val="666666"/>
                </a:solidFill>
                <a:latin typeface="Inter"/>
                <a:ea typeface="Inter"/>
                <a:cs typeface="Inter"/>
                <a:sym typeface="Inter"/>
              </a:rPr>
              <a:t>thinkingnation.org</a:t>
            </a:r>
            <a:endParaRPr sz="1400">
              <a:solidFill>
                <a:srgbClr val="666666"/>
              </a:solidFill>
              <a:latin typeface="Inter"/>
              <a:ea typeface="Inter"/>
              <a:cs typeface="Inter"/>
              <a:sym typeface="Inter"/>
            </a:endParaRPr>
          </a:p>
        </p:txBody>
      </p:sp>
      <p:sp>
        <p:nvSpPr>
          <p:cNvPr id="196" name="Google Shape;196;p25"/>
          <p:cNvSpPr txBox="1"/>
          <p:nvPr/>
        </p:nvSpPr>
        <p:spPr>
          <a:xfrm>
            <a:off x="0" y="0"/>
            <a:ext cx="7315200" cy="469500"/>
          </a:xfrm>
          <a:prstGeom prst="rect">
            <a:avLst/>
          </a:prstGeom>
          <a:solidFill>
            <a:srgbClr val="38E0A4"/>
          </a:solidFill>
          <a:ln>
            <a:noFill/>
          </a:ln>
        </p:spPr>
        <p:txBody>
          <a:bodyPr anchorCtr="0" anchor="ctr" bIns="91425" lIns="91425" spcFirstLastPara="1" rIns="91425" wrap="square" tIns="91425">
            <a:noAutofit/>
          </a:bodyPr>
          <a:lstStyle/>
          <a:p>
            <a:pPr indent="0" lvl="0" marL="0" rtl="0" algn="ctr">
              <a:spcBef>
                <a:spcPts val="0"/>
              </a:spcBef>
              <a:spcAft>
                <a:spcPts val="0"/>
              </a:spcAft>
              <a:buClr>
                <a:schemeClr val="dk1"/>
              </a:buClr>
              <a:buSzPts val="1100"/>
              <a:buFont typeface="Arial"/>
              <a:buNone/>
            </a:pPr>
            <a:r>
              <a:rPr lang="en" sz="1800">
                <a:solidFill>
                  <a:schemeClr val="dk1"/>
                </a:solidFill>
                <a:latin typeface="Halant"/>
                <a:ea typeface="Halant"/>
                <a:cs typeface="Halant"/>
                <a:sym typeface="Halant"/>
              </a:rPr>
              <a:t>Classroom Mingle Source 5 (Exemplar)</a:t>
            </a:r>
            <a:endParaRPr sz="1800">
              <a:solidFill>
                <a:schemeClr val="dk1"/>
              </a:solidFill>
              <a:latin typeface="Halant"/>
              <a:ea typeface="Halant"/>
              <a:cs typeface="Halant"/>
              <a:sym typeface="Halant"/>
            </a:endParaRPr>
          </a:p>
        </p:txBody>
      </p:sp>
      <p:sp>
        <p:nvSpPr>
          <p:cNvPr id="197" name="Google Shape;197;p25"/>
          <p:cNvSpPr/>
          <p:nvPr/>
        </p:nvSpPr>
        <p:spPr>
          <a:xfrm>
            <a:off x="431550" y="724150"/>
            <a:ext cx="6452100" cy="2259600"/>
          </a:xfrm>
          <a:prstGeom prst="wedgeRectCallout">
            <a:avLst>
              <a:gd fmla="val -15743" name="adj1"/>
              <a:gd fmla="val 72426" name="adj2"/>
            </a:avLst>
          </a:prstGeom>
          <a:solidFill>
            <a:schemeClr val="accent5"/>
          </a:solidFill>
          <a:ln cap="flat" cmpd="sng" w="9525">
            <a:solidFill>
              <a:srgbClr val="595959"/>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rPr b="1" lang="en">
                <a:solidFill>
                  <a:schemeClr val="dk1"/>
                </a:solidFill>
                <a:latin typeface="Inter"/>
                <a:ea typeface="Inter"/>
                <a:cs typeface="Inter"/>
                <a:sym typeface="Inter"/>
              </a:rPr>
              <a:t>The whole enterprise of this nation, which is not an upward, but a westward one, toward Oregon, California, etc., is totally devoid of interest to me, whether performed on foot, or by a Pacific railroad.... It is perfectly heathenish,-a filibustering toward heaven by the great western route. No; they may go their way to their manifest destiny, which I trust is not mine.... I would rather be a captive knight, and let them all pass by, than be free only to go whither they are bound. What aims more lofty have they than the prairie dogs?</a:t>
            </a:r>
            <a:endParaRPr b="1" sz="1800">
              <a:solidFill>
                <a:srgbClr val="000000"/>
              </a:solidFill>
              <a:latin typeface="Inter"/>
              <a:ea typeface="Inter"/>
              <a:cs typeface="Inter"/>
              <a:sym typeface="Inter"/>
            </a:endParaRPr>
          </a:p>
          <a:p>
            <a:pPr indent="0" lvl="0" marL="0" rtl="0" algn="ctr">
              <a:spcBef>
                <a:spcPts val="0"/>
              </a:spcBef>
              <a:spcAft>
                <a:spcPts val="0"/>
              </a:spcAft>
              <a:buNone/>
            </a:pPr>
            <a:r>
              <a:t/>
            </a:r>
            <a:endParaRPr b="1" sz="1000">
              <a:solidFill>
                <a:srgbClr val="000000"/>
              </a:solidFill>
              <a:latin typeface="Inter"/>
              <a:ea typeface="Inter"/>
              <a:cs typeface="Inter"/>
              <a:sym typeface="Inter"/>
            </a:endParaRPr>
          </a:p>
        </p:txBody>
      </p:sp>
      <p:sp>
        <p:nvSpPr>
          <p:cNvPr id="198" name="Google Shape;198;p25"/>
          <p:cNvSpPr txBox="1"/>
          <p:nvPr/>
        </p:nvSpPr>
        <p:spPr>
          <a:xfrm>
            <a:off x="2558300" y="3605350"/>
            <a:ext cx="4204500" cy="5304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Source: Henry David Thoreau, American essayist, poet, philosopher, and naturalist, “Letter to Harrison Blake,” February 17, 1853.</a:t>
            </a:r>
            <a:endParaRPr sz="1200">
              <a:latin typeface="Inter"/>
              <a:ea typeface="Inter"/>
              <a:cs typeface="Inter"/>
              <a:sym typeface="Inter"/>
            </a:endParaRPr>
          </a:p>
        </p:txBody>
      </p:sp>
      <p:sp>
        <p:nvSpPr>
          <p:cNvPr id="199" name="Google Shape;199;p25"/>
          <p:cNvSpPr txBox="1"/>
          <p:nvPr/>
        </p:nvSpPr>
        <p:spPr>
          <a:xfrm>
            <a:off x="441450" y="4604525"/>
            <a:ext cx="6432300" cy="32370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Which causes of expansion are mentioned or implied? (Circle all that apply)</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457200" lvl="0" marL="914400" rtl="0" algn="l">
              <a:spcBef>
                <a:spcPts val="0"/>
              </a:spcBef>
              <a:spcAft>
                <a:spcPts val="0"/>
              </a:spcAft>
              <a:buNone/>
            </a:pPr>
            <a:r>
              <a:rPr lang="en" sz="1200">
                <a:solidFill>
                  <a:schemeClr val="dk1"/>
                </a:solidFill>
                <a:latin typeface="Inter"/>
                <a:ea typeface="Inter"/>
                <a:cs typeface="Inter"/>
                <a:sym typeface="Inter"/>
              </a:rPr>
              <a:t>Economic		Political		Social</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How does the quote support the causes you selected? Use evidence from the text to to explain your thinking.</a:t>
            </a:r>
            <a:endParaRPr sz="1200">
              <a:solidFill>
                <a:schemeClr val="dk1"/>
              </a:solidFill>
              <a:latin typeface="Inter"/>
              <a:ea typeface="Inter"/>
              <a:cs typeface="Inter"/>
              <a:sym typeface="Inter"/>
            </a:endParaRPr>
          </a:p>
          <a:p>
            <a:pPr indent="0" lvl="0" marL="457200" rtl="0" algn="l">
              <a:spcBef>
                <a:spcPts val="0"/>
              </a:spcBef>
              <a:spcAft>
                <a:spcPts val="0"/>
              </a:spcAft>
              <a:buNone/>
            </a:pPr>
            <a:r>
              <a:rPr b="1" lang="en" sz="1200">
                <a:solidFill>
                  <a:srgbClr val="E95C3D"/>
                </a:solidFill>
                <a:latin typeface="Inter"/>
                <a:ea typeface="Inter"/>
                <a:cs typeface="Inter"/>
                <a:sym typeface="Inter"/>
              </a:rPr>
              <a:t>He makes fun of Manifest Destiny and says it’s not something he believes in.</a:t>
            </a:r>
            <a:endParaRPr b="1" sz="1200">
              <a:solidFill>
                <a:srgbClr val="E95C3D"/>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does this quote reveal about American attitudes towards westward expansion?</a:t>
            </a:r>
            <a:endParaRPr sz="1200">
              <a:solidFill>
                <a:schemeClr val="dk1"/>
              </a:solidFill>
              <a:latin typeface="Inter"/>
              <a:ea typeface="Inter"/>
              <a:cs typeface="Inter"/>
              <a:sym typeface="Inter"/>
            </a:endParaRPr>
          </a:p>
          <a:p>
            <a:pPr indent="0" lvl="0" marL="457200" rtl="0" algn="l">
              <a:spcBef>
                <a:spcPts val="0"/>
              </a:spcBef>
              <a:spcAft>
                <a:spcPts val="0"/>
              </a:spcAft>
              <a:buNone/>
            </a:pPr>
            <a:r>
              <a:rPr b="1" lang="en" sz="1200">
                <a:solidFill>
                  <a:srgbClr val="E95C3D"/>
                </a:solidFill>
                <a:latin typeface="Inter"/>
                <a:ea typeface="Inter"/>
                <a:cs typeface="Inter"/>
                <a:sym typeface="Inter"/>
              </a:rPr>
              <a:t>Not everyone thought expansion was good—some people thought it was greedy or silly.</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Say-it-in-Six:</a:t>
            </a:r>
            <a:endParaRPr sz="1200">
              <a:solidFill>
                <a:schemeClr val="dk1"/>
              </a:solidFill>
              <a:latin typeface="Inter"/>
              <a:ea typeface="Inter"/>
              <a:cs typeface="Inter"/>
              <a:sym typeface="Inter"/>
            </a:endParaRPr>
          </a:p>
          <a:p>
            <a:pPr indent="0" lvl="0" marL="457200" rtl="0" algn="l">
              <a:spcBef>
                <a:spcPts val="0"/>
              </a:spcBef>
              <a:spcAft>
                <a:spcPts val="0"/>
              </a:spcAft>
              <a:buNone/>
            </a:pPr>
            <a:r>
              <a:rPr b="1" lang="en" sz="1200">
                <a:solidFill>
                  <a:srgbClr val="E95C3D"/>
                </a:solidFill>
                <a:latin typeface="Inter"/>
                <a:ea typeface="Inter"/>
                <a:cs typeface="Inter"/>
                <a:sym typeface="Inter"/>
              </a:rPr>
              <a:t>Not everyone believed in going west</a:t>
            </a:r>
            <a:endParaRPr b="1" sz="1200">
              <a:solidFill>
                <a:srgbClr val="E95C3D"/>
              </a:solidFill>
              <a:latin typeface="Inter"/>
              <a:ea typeface="Inter"/>
              <a:cs typeface="Inter"/>
              <a:sym typeface="Inter"/>
            </a:endParaRPr>
          </a:p>
        </p:txBody>
      </p:sp>
      <p:sp>
        <p:nvSpPr>
          <p:cNvPr id="200" name="Google Shape;200;p25"/>
          <p:cNvSpPr/>
          <p:nvPr/>
        </p:nvSpPr>
        <p:spPr>
          <a:xfrm>
            <a:off x="3083775" y="5120000"/>
            <a:ext cx="972900" cy="405900"/>
          </a:xfrm>
          <a:prstGeom prst="ellipse">
            <a:avLst/>
          </a:prstGeom>
          <a:noFill/>
          <a:ln cap="flat" cmpd="sng" w="19050">
            <a:solidFill>
              <a:schemeClr val="accent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p>
        </p:txBody>
      </p:sp>
      <p:sp>
        <p:nvSpPr>
          <p:cNvPr id="201" name="Google Shape;201;p25"/>
          <p:cNvSpPr/>
          <p:nvPr/>
        </p:nvSpPr>
        <p:spPr>
          <a:xfrm>
            <a:off x="4371100" y="5120000"/>
            <a:ext cx="972900" cy="405900"/>
          </a:xfrm>
          <a:prstGeom prst="ellipse">
            <a:avLst/>
          </a:prstGeom>
          <a:noFill/>
          <a:ln cap="flat" cmpd="sng" w="19050">
            <a:solidFill>
              <a:schemeClr val="accent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p>
        </p:txBody>
      </p:sp>
    </p:spTree>
  </p:cSld>
  <p:clrMapOvr>
    <a:masterClrMapping/>
  </p:clrMapOvr>
</p:sld>
</file>

<file path=ppt/slides/slide1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205" name="Shape 205"/>
        <p:cNvGrpSpPr/>
        <p:nvPr/>
      </p:nvGrpSpPr>
      <p:grpSpPr>
        <a:xfrm>
          <a:off x="0" y="0"/>
          <a:ext cx="0" cy="0"/>
          <a:chOff x="0" y="0"/>
          <a:chExt cx="0" cy="0"/>
        </a:xfrm>
      </p:grpSpPr>
      <p:pic>
        <p:nvPicPr>
          <p:cNvPr id="206" name="Google Shape;206;p26"/>
          <p:cNvPicPr preferRelativeResize="0"/>
          <p:nvPr/>
        </p:nvPicPr>
        <p:blipFill>
          <a:blip r:embed="rId3">
            <a:alphaModFix/>
          </a:blip>
          <a:stretch>
            <a:fillRect/>
          </a:stretch>
        </p:blipFill>
        <p:spPr>
          <a:xfrm>
            <a:off x="359100" y="8923350"/>
            <a:ext cx="405811" cy="405811"/>
          </a:xfrm>
          <a:prstGeom prst="rect">
            <a:avLst/>
          </a:prstGeom>
          <a:noFill/>
          <a:ln>
            <a:noFill/>
          </a:ln>
        </p:spPr>
      </p:pic>
      <p:sp>
        <p:nvSpPr>
          <p:cNvPr id="207" name="Google Shape;207;p26"/>
          <p:cNvSpPr txBox="1"/>
          <p:nvPr/>
        </p:nvSpPr>
        <p:spPr>
          <a:xfrm>
            <a:off x="5208250" y="9041525"/>
            <a:ext cx="1731600" cy="293400"/>
          </a:xfrm>
          <a:prstGeom prst="rect">
            <a:avLst/>
          </a:prstGeom>
          <a:noFill/>
          <a:ln>
            <a:noFill/>
          </a:ln>
        </p:spPr>
        <p:txBody>
          <a:bodyPr anchorCtr="0" anchor="t" bIns="91425" lIns="91425" spcFirstLastPara="1" rIns="91425" wrap="square" tIns="91425">
            <a:noAutofit/>
          </a:bodyPr>
          <a:lstStyle/>
          <a:p>
            <a:pPr indent="0" lvl="0" marL="0" rtl="0" algn="r">
              <a:spcBef>
                <a:spcPts val="0"/>
              </a:spcBef>
              <a:spcAft>
                <a:spcPts val="0"/>
              </a:spcAft>
              <a:buNone/>
            </a:pPr>
            <a:r>
              <a:rPr lang="en" sz="1000">
                <a:solidFill>
                  <a:srgbClr val="666666"/>
                </a:solidFill>
                <a:latin typeface="Inter"/>
                <a:ea typeface="Inter"/>
                <a:cs typeface="Inter"/>
                <a:sym typeface="Inter"/>
              </a:rPr>
              <a:t> ©2025 Thinking Nation</a:t>
            </a:r>
            <a:endParaRPr sz="1000">
              <a:solidFill>
                <a:srgbClr val="666666"/>
              </a:solidFill>
              <a:latin typeface="Inter"/>
              <a:ea typeface="Inter"/>
              <a:cs typeface="Inter"/>
              <a:sym typeface="Inter"/>
            </a:endParaRPr>
          </a:p>
          <a:p>
            <a:pPr indent="0" lvl="0" marL="0" rtl="0" algn="l">
              <a:spcBef>
                <a:spcPts val="0"/>
              </a:spcBef>
              <a:spcAft>
                <a:spcPts val="0"/>
              </a:spcAft>
              <a:buNone/>
            </a:pPr>
            <a:r>
              <a:t/>
            </a:r>
            <a:endParaRPr sz="1400">
              <a:solidFill>
                <a:srgbClr val="666666"/>
              </a:solidFill>
              <a:latin typeface="Inter"/>
              <a:ea typeface="Inter"/>
              <a:cs typeface="Inter"/>
              <a:sym typeface="Inter"/>
            </a:endParaRPr>
          </a:p>
        </p:txBody>
      </p:sp>
      <p:sp>
        <p:nvSpPr>
          <p:cNvPr id="208" name="Google Shape;208;p26"/>
          <p:cNvSpPr txBox="1"/>
          <p:nvPr/>
        </p:nvSpPr>
        <p:spPr>
          <a:xfrm>
            <a:off x="2791800" y="9041525"/>
            <a:ext cx="1731600" cy="2934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lang="en" sz="1000">
                <a:solidFill>
                  <a:srgbClr val="666666"/>
                </a:solidFill>
                <a:latin typeface="Inter"/>
                <a:ea typeface="Inter"/>
                <a:cs typeface="Inter"/>
                <a:sym typeface="Inter"/>
              </a:rPr>
              <a:t>thinkingnation.org</a:t>
            </a:r>
            <a:endParaRPr sz="1400">
              <a:solidFill>
                <a:srgbClr val="666666"/>
              </a:solidFill>
              <a:latin typeface="Inter"/>
              <a:ea typeface="Inter"/>
              <a:cs typeface="Inter"/>
              <a:sym typeface="Inter"/>
            </a:endParaRPr>
          </a:p>
        </p:txBody>
      </p:sp>
      <p:sp>
        <p:nvSpPr>
          <p:cNvPr id="209" name="Google Shape;209;p26"/>
          <p:cNvSpPr txBox="1"/>
          <p:nvPr/>
        </p:nvSpPr>
        <p:spPr>
          <a:xfrm>
            <a:off x="0" y="0"/>
            <a:ext cx="7315200" cy="469500"/>
          </a:xfrm>
          <a:prstGeom prst="rect">
            <a:avLst/>
          </a:prstGeom>
          <a:solidFill>
            <a:srgbClr val="38E0A4"/>
          </a:solidFill>
          <a:ln>
            <a:noFill/>
          </a:ln>
        </p:spPr>
        <p:txBody>
          <a:bodyPr anchorCtr="0" anchor="ctr" bIns="91425" lIns="91425" spcFirstLastPara="1" rIns="91425" wrap="square" tIns="91425">
            <a:noAutofit/>
          </a:bodyPr>
          <a:lstStyle/>
          <a:p>
            <a:pPr indent="0" lvl="0" marL="0" rtl="0" algn="ctr">
              <a:spcBef>
                <a:spcPts val="0"/>
              </a:spcBef>
              <a:spcAft>
                <a:spcPts val="0"/>
              </a:spcAft>
              <a:buClr>
                <a:schemeClr val="dk1"/>
              </a:buClr>
              <a:buSzPts val="1100"/>
              <a:buFont typeface="Arial"/>
              <a:buNone/>
            </a:pPr>
            <a:r>
              <a:rPr lang="en" sz="1800">
                <a:solidFill>
                  <a:schemeClr val="dk1"/>
                </a:solidFill>
                <a:latin typeface="Halant"/>
                <a:ea typeface="Halant"/>
                <a:cs typeface="Halant"/>
                <a:sym typeface="Halant"/>
              </a:rPr>
              <a:t>Classroom Mingle Source 6 (Exemplar)</a:t>
            </a:r>
            <a:endParaRPr sz="1800">
              <a:solidFill>
                <a:schemeClr val="dk1"/>
              </a:solidFill>
              <a:latin typeface="Halant"/>
              <a:ea typeface="Halant"/>
              <a:cs typeface="Halant"/>
              <a:sym typeface="Halant"/>
            </a:endParaRPr>
          </a:p>
        </p:txBody>
      </p:sp>
      <p:sp>
        <p:nvSpPr>
          <p:cNvPr id="210" name="Google Shape;210;p26"/>
          <p:cNvSpPr/>
          <p:nvPr/>
        </p:nvSpPr>
        <p:spPr>
          <a:xfrm>
            <a:off x="431550" y="724150"/>
            <a:ext cx="6452100" cy="1370100"/>
          </a:xfrm>
          <a:prstGeom prst="wedgeRectCallout">
            <a:avLst>
              <a:gd fmla="val -15743" name="adj1"/>
              <a:gd fmla="val 72426" name="adj2"/>
            </a:avLst>
          </a:prstGeom>
          <a:solidFill>
            <a:schemeClr val="accent5"/>
          </a:solidFill>
          <a:ln cap="flat" cmpd="sng" w="9525">
            <a:solidFill>
              <a:srgbClr val="595959"/>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rPr b="1" lang="en">
                <a:solidFill>
                  <a:schemeClr val="dk1"/>
                </a:solidFill>
                <a:latin typeface="Inter"/>
                <a:ea typeface="Inter"/>
                <a:cs typeface="Inter"/>
                <a:sym typeface="Inter"/>
              </a:rPr>
              <a:t>It is America's right to stretch from sea to shining sea. Not only do we have a responsibility to our citizens to gain valuable natural resources we also have a responsibility to civilize this beautiful land.</a:t>
            </a:r>
            <a:endParaRPr b="1" sz="1800">
              <a:solidFill>
                <a:srgbClr val="000000"/>
              </a:solidFill>
              <a:latin typeface="Inter"/>
              <a:ea typeface="Inter"/>
              <a:cs typeface="Inter"/>
              <a:sym typeface="Inter"/>
            </a:endParaRPr>
          </a:p>
          <a:p>
            <a:pPr indent="0" lvl="0" marL="0" rtl="0" algn="ctr">
              <a:spcBef>
                <a:spcPts val="0"/>
              </a:spcBef>
              <a:spcAft>
                <a:spcPts val="0"/>
              </a:spcAft>
              <a:buNone/>
            </a:pPr>
            <a:r>
              <a:t/>
            </a:r>
            <a:endParaRPr b="1" sz="1000">
              <a:solidFill>
                <a:srgbClr val="000000"/>
              </a:solidFill>
              <a:latin typeface="Inter"/>
              <a:ea typeface="Inter"/>
              <a:cs typeface="Inter"/>
              <a:sym typeface="Inter"/>
            </a:endParaRPr>
          </a:p>
        </p:txBody>
      </p:sp>
      <p:sp>
        <p:nvSpPr>
          <p:cNvPr id="211" name="Google Shape;211;p26"/>
          <p:cNvSpPr txBox="1"/>
          <p:nvPr/>
        </p:nvSpPr>
        <p:spPr>
          <a:xfrm>
            <a:off x="2558300" y="2462350"/>
            <a:ext cx="4204500" cy="5304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Source: Author unknown, speculated to be Thomas Jefferson (1743-1826).</a:t>
            </a:r>
            <a:endParaRPr>
              <a:solidFill>
                <a:schemeClr val="dk1"/>
              </a:solidFill>
              <a:latin typeface="Inter"/>
              <a:ea typeface="Inter"/>
              <a:cs typeface="Inter"/>
              <a:sym typeface="Inter"/>
            </a:endParaRPr>
          </a:p>
          <a:p>
            <a:pPr indent="0" lvl="0" marL="0" rtl="0" algn="ctr">
              <a:spcBef>
                <a:spcPts val="0"/>
              </a:spcBef>
              <a:spcAft>
                <a:spcPts val="0"/>
              </a:spcAft>
              <a:buClr>
                <a:srgbClr val="000000"/>
              </a:buClr>
              <a:buSzPts val="1100"/>
              <a:buFont typeface="Arial"/>
              <a:buNone/>
            </a:pPr>
            <a:r>
              <a:t/>
            </a:r>
            <a:endParaRPr sz="1200">
              <a:latin typeface="Inter"/>
              <a:ea typeface="Inter"/>
              <a:cs typeface="Inter"/>
              <a:sym typeface="Inter"/>
            </a:endParaRPr>
          </a:p>
        </p:txBody>
      </p:sp>
      <p:sp>
        <p:nvSpPr>
          <p:cNvPr id="212" name="Google Shape;212;p26"/>
          <p:cNvSpPr txBox="1"/>
          <p:nvPr/>
        </p:nvSpPr>
        <p:spPr>
          <a:xfrm>
            <a:off x="441450" y="3309125"/>
            <a:ext cx="6432300" cy="32370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Which causes of expansion are mentioned or implied? (Circle all that apply)</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457200" lvl="0" marL="914400" rtl="0" algn="l">
              <a:spcBef>
                <a:spcPts val="0"/>
              </a:spcBef>
              <a:spcAft>
                <a:spcPts val="0"/>
              </a:spcAft>
              <a:buNone/>
            </a:pPr>
            <a:r>
              <a:rPr lang="en" sz="1200">
                <a:solidFill>
                  <a:schemeClr val="dk1"/>
                </a:solidFill>
                <a:latin typeface="Inter"/>
                <a:ea typeface="Inter"/>
                <a:cs typeface="Inter"/>
                <a:sym typeface="Inter"/>
              </a:rPr>
              <a:t>Economic		Political		Social</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How does the quote support the causes you selected? Use evidence from the text to to explain your thinking.</a:t>
            </a:r>
            <a:endParaRPr sz="1200">
              <a:solidFill>
                <a:schemeClr val="dk1"/>
              </a:solidFill>
              <a:latin typeface="Inter"/>
              <a:ea typeface="Inter"/>
              <a:cs typeface="Inter"/>
              <a:sym typeface="Inter"/>
            </a:endParaRPr>
          </a:p>
          <a:p>
            <a:pPr indent="0" lvl="0" marL="457200" rtl="0" algn="l">
              <a:spcBef>
                <a:spcPts val="0"/>
              </a:spcBef>
              <a:spcAft>
                <a:spcPts val="0"/>
              </a:spcAft>
              <a:buNone/>
            </a:pPr>
            <a:r>
              <a:rPr b="1" lang="en" sz="1200">
                <a:solidFill>
                  <a:srgbClr val="E95C3D"/>
                </a:solidFill>
                <a:latin typeface="Inter"/>
                <a:ea typeface="Inter"/>
                <a:cs typeface="Inter"/>
                <a:sym typeface="Inter"/>
              </a:rPr>
              <a:t>The quote says the U.S. needs land and natural resources and should "civilize" the land.</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does this quote reveal about American attitudes towards westward expansion?</a:t>
            </a:r>
            <a:endParaRPr sz="1200">
              <a:solidFill>
                <a:schemeClr val="dk1"/>
              </a:solidFill>
              <a:latin typeface="Inter"/>
              <a:ea typeface="Inter"/>
              <a:cs typeface="Inter"/>
              <a:sym typeface="Inter"/>
            </a:endParaRPr>
          </a:p>
          <a:p>
            <a:pPr indent="0" lvl="0" marL="457200" rtl="0" algn="l">
              <a:spcBef>
                <a:spcPts val="0"/>
              </a:spcBef>
              <a:spcAft>
                <a:spcPts val="0"/>
              </a:spcAft>
              <a:buNone/>
            </a:pPr>
            <a:r>
              <a:rPr b="1" lang="en" sz="1200">
                <a:solidFill>
                  <a:srgbClr val="E95C3D"/>
                </a:solidFill>
                <a:latin typeface="Inter"/>
                <a:ea typeface="Inter"/>
                <a:cs typeface="Inter"/>
                <a:sym typeface="Inter"/>
              </a:rPr>
              <a:t>Some Americans believed they were helping by taking over, but they also wanted the land for themselves.</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Say-it-in-Six:</a:t>
            </a:r>
            <a:endParaRPr sz="1200">
              <a:solidFill>
                <a:schemeClr val="dk1"/>
              </a:solidFill>
              <a:latin typeface="Inter"/>
              <a:ea typeface="Inter"/>
              <a:cs typeface="Inter"/>
              <a:sym typeface="Inter"/>
            </a:endParaRPr>
          </a:p>
          <a:p>
            <a:pPr indent="0" lvl="0" marL="457200" rtl="0" algn="l">
              <a:spcBef>
                <a:spcPts val="0"/>
              </a:spcBef>
              <a:spcAft>
                <a:spcPts val="0"/>
              </a:spcAft>
              <a:buNone/>
            </a:pPr>
            <a:r>
              <a:rPr b="1" lang="en" sz="1200">
                <a:solidFill>
                  <a:srgbClr val="E95C3D"/>
                </a:solidFill>
                <a:latin typeface="Inter"/>
                <a:ea typeface="Inter"/>
                <a:cs typeface="Inter"/>
                <a:sym typeface="Inter"/>
              </a:rPr>
              <a:t>Across the continent, the U.S. right</a:t>
            </a:r>
            <a:endParaRPr b="1" sz="1200">
              <a:solidFill>
                <a:srgbClr val="E95C3D"/>
              </a:solidFill>
              <a:latin typeface="Inter"/>
              <a:ea typeface="Inter"/>
              <a:cs typeface="Inter"/>
              <a:sym typeface="Inter"/>
            </a:endParaRPr>
          </a:p>
        </p:txBody>
      </p:sp>
      <p:sp>
        <p:nvSpPr>
          <p:cNvPr id="213" name="Google Shape;213;p26"/>
          <p:cNvSpPr/>
          <p:nvPr/>
        </p:nvSpPr>
        <p:spPr>
          <a:xfrm>
            <a:off x="1756350" y="3833100"/>
            <a:ext cx="972900" cy="405900"/>
          </a:xfrm>
          <a:prstGeom prst="ellipse">
            <a:avLst/>
          </a:prstGeom>
          <a:noFill/>
          <a:ln cap="flat" cmpd="sng" w="19050">
            <a:solidFill>
              <a:schemeClr val="accent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p>
        </p:txBody>
      </p:sp>
      <p:sp>
        <p:nvSpPr>
          <p:cNvPr id="214" name="Google Shape;214;p26"/>
          <p:cNvSpPr/>
          <p:nvPr/>
        </p:nvSpPr>
        <p:spPr>
          <a:xfrm>
            <a:off x="4431875" y="3833100"/>
            <a:ext cx="972900" cy="405900"/>
          </a:xfrm>
          <a:prstGeom prst="ellipse">
            <a:avLst/>
          </a:prstGeom>
          <a:noFill/>
          <a:ln cap="flat" cmpd="sng" w="19050">
            <a:solidFill>
              <a:schemeClr val="accent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p>
        </p:txBody>
      </p:sp>
    </p:spTree>
  </p:cSld>
  <p:clrMapOvr>
    <a:masterClrMapping/>
  </p:clrMapOvr>
</p:sld>
</file>

<file path=ppt/slides/slide1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218" name="Shape 218"/>
        <p:cNvGrpSpPr/>
        <p:nvPr/>
      </p:nvGrpSpPr>
      <p:grpSpPr>
        <a:xfrm>
          <a:off x="0" y="0"/>
          <a:ext cx="0" cy="0"/>
          <a:chOff x="0" y="0"/>
          <a:chExt cx="0" cy="0"/>
        </a:xfrm>
      </p:grpSpPr>
      <p:pic>
        <p:nvPicPr>
          <p:cNvPr id="219" name="Google Shape;219;p27"/>
          <p:cNvPicPr preferRelativeResize="0"/>
          <p:nvPr/>
        </p:nvPicPr>
        <p:blipFill>
          <a:blip r:embed="rId3">
            <a:alphaModFix/>
          </a:blip>
          <a:stretch>
            <a:fillRect/>
          </a:stretch>
        </p:blipFill>
        <p:spPr>
          <a:xfrm>
            <a:off x="359100" y="8923350"/>
            <a:ext cx="405811" cy="405811"/>
          </a:xfrm>
          <a:prstGeom prst="rect">
            <a:avLst/>
          </a:prstGeom>
          <a:noFill/>
          <a:ln>
            <a:noFill/>
          </a:ln>
        </p:spPr>
      </p:pic>
      <p:sp>
        <p:nvSpPr>
          <p:cNvPr id="220" name="Google Shape;220;p27"/>
          <p:cNvSpPr txBox="1"/>
          <p:nvPr/>
        </p:nvSpPr>
        <p:spPr>
          <a:xfrm>
            <a:off x="5208250" y="9041525"/>
            <a:ext cx="1731600" cy="293400"/>
          </a:xfrm>
          <a:prstGeom prst="rect">
            <a:avLst/>
          </a:prstGeom>
          <a:noFill/>
          <a:ln>
            <a:noFill/>
          </a:ln>
        </p:spPr>
        <p:txBody>
          <a:bodyPr anchorCtr="0" anchor="t" bIns="91425" lIns="91425" spcFirstLastPara="1" rIns="91425" wrap="square" tIns="91425">
            <a:noAutofit/>
          </a:bodyPr>
          <a:lstStyle/>
          <a:p>
            <a:pPr indent="0" lvl="0" marL="0" rtl="0" algn="r">
              <a:spcBef>
                <a:spcPts val="0"/>
              </a:spcBef>
              <a:spcAft>
                <a:spcPts val="0"/>
              </a:spcAft>
              <a:buNone/>
            </a:pPr>
            <a:r>
              <a:rPr lang="en" sz="1000">
                <a:solidFill>
                  <a:srgbClr val="666666"/>
                </a:solidFill>
                <a:latin typeface="Inter"/>
                <a:ea typeface="Inter"/>
                <a:cs typeface="Inter"/>
                <a:sym typeface="Inter"/>
              </a:rPr>
              <a:t> ©2025 Thinking Nation</a:t>
            </a:r>
            <a:endParaRPr sz="1000">
              <a:solidFill>
                <a:srgbClr val="666666"/>
              </a:solidFill>
              <a:latin typeface="Inter"/>
              <a:ea typeface="Inter"/>
              <a:cs typeface="Inter"/>
              <a:sym typeface="Inter"/>
            </a:endParaRPr>
          </a:p>
          <a:p>
            <a:pPr indent="0" lvl="0" marL="0" rtl="0" algn="l">
              <a:spcBef>
                <a:spcPts val="0"/>
              </a:spcBef>
              <a:spcAft>
                <a:spcPts val="0"/>
              </a:spcAft>
              <a:buNone/>
            </a:pPr>
            <a:r>
              <a:t/>
            </a:r>
            <a:endParaRPr sz="1400">
              <a:solidFill>
                <a:srgbClr val="666666"/>
              </a:solidFill>
              <a:latin typeface="Inter"/>
              <a:ea typeface="Inter"/>
              <a:cs typeface="Inter"/>
              <a:sym typeface="Inter"/>
            </a:endParaRPr>
          </a:p>
        </p:txBody>
      </p:sp>
      <p:sp>
        <p:nvSpPr>
          <p:cNvPr id="221" name="Google Shape;221;p27"/>
          <p:cNvSpPr txBox="1"/>
          <p:nvPr/>
        </p:nvSpPr>
        <p:spPr>
          <a:xfrm>
            <a:off x="2791800" y="9041525"/>
            <a:ext cx="1731600" cy="2934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lang="en" sz="1000">
                <a:solidFill>
                  <a:srgbClr val="666666"/>
                </a:solidFill>
                <a:latin typeface="Inter"/>
                <a:ea typeface="Inter"/>
                <a:cs typeface="Inter"/>
                <a:sym typeface="Inter"/>
              </a:rPr>
              <a:t>thinkingnation.org</a:t>
            </a:r>
            <a:endParaRPr sz="1400">
              <a:solidFill>
                <a:srgbClr val="666666"/>
              </a:solidFill>
              <a:latin typeface="Inter"/>
              <a:ea typeface="Inter"/>
              <a:cs typeface="Inter"/>
              <a:sym typeface="Inter"/>
            </a:endParaRPr>
          </a:p>
        </p:txBody>
      </p:sp>
      <p:sp>
        <p:nvSpPr>
          <p:cNvPr id="222" name="Google Shape;222;p27"/>
          <p:cNvSpPr txBox="1"/>
          <p:nvPr/>
        </p:nvSpPr>
        <p:spPr>
          <a:xfrm>
            <a:off x="0" y="0"/>
            <a:ext cx="7315200" cy="469500"/>
          </a:xfrm>
          <a:prstGeom prst="rect">
            <a:avLst/>
          </a:prstGeom>
          <a:solidFill>
            <a:srgbClr val="38E0A4"/>
          </a:solidFill>
          <a:ln>
            <a:noFill/>
          </a:ln>
        </p:spPr>
        <p:txBody>
          <a:bodyPr anchorCtr="0" anchor="ctr" bIns="91425" lIns="91425" spcFirstLastPara="1" rIns="91425" wrap="square" tIns="91425">
            <a:noAutofit/>
          </a:bodyPr>
          <a:lstStyle/>
          <a:p>
            <a:pPr indent="0" lvl="0" marL="0" rtl="0" algn="ctr">
              <a:spcBef>
                <a:spcPts val="0"/>
              </a:spcBef>
              <a:spcAft>
                <a:spcPts val="0"/>
              </a:spcAft>
              <a:buClr>
                <a:schemeClr val="dk1"/>
              </a:buClr>
              <a:buSzPts val="1100"/>
              <a:buFont typeface="Arial"/>
              <a:buNone/>
            </a:pPr>
            <a:r>
              <a:rPr lang="en" sz="1800">
                <a:solidFill>
                  <a:schemeClr val="dk1"/>
                </a:solidFill>
                <a:latin typeface="Halant"/>
                <a:ea typeface="Halant"/>
                <a:cs typeface="Halant"/>
                <a:sym typeface="Halant"/>
              </a:rPr>
              <a:t>Classroom Mingle Source 7 (Exemplar)</a:t>
            </a:r>
            <a:endParaRPr sz="1800">
              <a:solidFill>
                <a:schemeClr val="dk1"/>
              </a:solidFill>
              <a:latin typeface="Halant"/>
              <a:ea typeface="Halant"/>
              <a:cs typeface="Halant"/>
              <a:sym typeface="Halant"/>
            </a:endParaRPr>
          </a:p>
        </p:txBody>
      </p:sp>
      <p:sp>
        <p:nvSpPr>
          <p:cNvPr id="223" name="Google Shape;223;p27"/>
          <p:cNvSpPr txBox="1"/>
          <p:nvPr/>
        </p:nvSpPr>
        <p:spPr>
          <a:xfrm>
            <a:off x="441450" y="5518925"/>
            <a:ext cx="6432300" cy="32370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Which causes of expansion are mentioned or implied? (Circle all that apply)</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457200" lvl="0" marL="914400" rtl="0" algn="l">
              <a:spcBef>
                <a:spcPts val="0"/>
              </a:spcBef>
              <a:spcAft>
                <a:spcPts val="0"/>
              </a:spcAft>
              <a:buNone/>
            </a:pPr>
            <a:r>
              <a:rPr lang="en" sz="1200">
                <a:solidFill>
                  <a:schemeClr val="dk1"/>
                </a:solidFill>
                <a:latin typeface="Inter"/>
                <a:ea typeface="Inter"/>
                <a:cs typeface="Inter"/>
                <a:sym typeface="Inter"/>
              </a:rPr>
              <a:t>Economic		Political		Social</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How does the quote support the causes you selected? Use evidence from the text to to explain your thinking.</a:t>
            </a:r>
            <a:endParaRPr sz="1200">
              <a:solidFill>
                <a:schemeClr val="dk1"/>
              </a:solidFill>
              <a:latin typeface="Inter"/>
              <a:ea typeface="Inter"/>
              <a:cs typeface="Inter"/>
              <a:sym typeface="Inter"/>
            </a:endParaRPr>
          </a:p>
          <a:p>
            <a:pPr indent="0" lvl="0" marL="457200" rtl="0" algn="l">
              <a:spcBef>
                <a:spcPts val="0"/>
              </a:spcBef>
              <a:spcAft>
                <a:spcPts val="0"/>
              </a:spcAft>
              <a:buNone/>
            </a:pPr>
            <a:r>
              <a:rPr b="1" lang="en" sz="1200">
                <a:solidFill>
                  <a:srgbClr val="E95C3D"/>
                </a:solidFill>
                <a:latin typeface="Inter"/>
                <a:ea typeface="Inter"/>
                <a:cs typeface="Inter"/>
                <a:sym typeface="Inter"/>
              </a:rPr>
              <a:t>The poem talks about brave pioneers cutting trees, digging mines, and moving forward together.</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does this quote reveal about American attitudes towards westward expansion?</a:t>
            </a:r>
            <a:endParaRPr sz="1200">
              <a:solidFill>
                <a:schemeClr val="dk1"/>
              </a:solidFill>
              <a:latin typeface="Inter"/>
              <a:ea typeface="Inter"/>
              <a:cs typeface="Inter"/>
              <a:sym typeface="Inter"/>
            </a:endParaRPr>
          </a:p>
          <a:p>
            <a:pPr indent="0" lvl="0" marL="457200" rtl="0" algn="l">
              <a:spcBef>
                <a:spcPts val="0"/>
              </a:spcBef>
              <a:spcAft>
                <a:spcPts val="0"/>
              </a:spcAft>
              <a:buNone/>
            </a:pPr>
            <a:r>
              <a:rPr b="1" lang="en" sz="1200">
                <a:solidFill>
                  <a:srgbClr val="E95C3D"/>
                </a:solidFill>
                <a:latin typeface="Inter"/>
                <a:ea typeface="Inter"/>
                <a:cs typeface="Inter"/>
                <a:sym typeface="Inter"/>
              </a:rPr>
              <a:t>Many Americans thought moving west was exciting, brave, and made the country stronger.</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Say-it-in-Six:</a:t>
            </a:r>
            <a:endParaRPr sz="1200">
              <a:solidFill>
                <a:schemeClr val="dk1"/>
              </a:solidFill>
              <a:latin typeface="Inter"/>
              <a:ea typeface="Inter"/>
              <a:cs typeface="Inter"/>
              <a:sym typeface="Inter"/>
            </a:endParaRPr>
          </a:p>
          <a:p>
            <a:pPr indent="0" lvl="0" marL="457200" rtl="0" algn="l">
              <a:spcBef>
                <a:spcPts val="0"/>
              </a:spcBef>
              <a:spcAft>
                <a:spcPts val="0"/>
              </a:spcAft>
              <a:buNone/>
            </a:pPr>
            <a:r>
              <a:rPr b="1" lang="en" sz="1200">
                <a:solidFill>
                  <a:srgbClr val="E95C3D"/>
                </a:solidFill>
                <a:latin typeface="Inter"/>
                <a:ea typeface="Inter"/>
                <a:cs typeface="Inter"/>
                <a:sym typeface="Inter"/>
              </a:rPr>
              <a:t>Pioneers work hard to shape future</a:t>
            </a:r>
            <a:endParaRPr b="1" sz="1200">
              <a:solidFill>
                <a:srgbClr val="E95C3D"/>
              </a:solidFill>
              <a:latin typeface="Inter"/>
              <a:ea typeface="Inter"/>
              <a:cs typeface="Inter"/>
              <a:sym typeface="Inter"/>
            </a:endParaRPr>
          </a:p>
        </p:txBody>
      </p:sp>
      <p:sp>
        <p:nvSpPr>
          <p:cNvPr id="224" name="Google Shape;224;p27"/>
          <p:cNvSpPr/>
          <p:nvPr/>
        </p:nvSpPr>
        <p:spPr>
          <a:xfrm>
            <a:off x="359100" y="724150"/>
            <a:ext cx="5329500" cy="4721700"/>
          </a:xfrm>
          <a:prstGeom prst="wedgeRectCallout">
            <a:avLst>
              <a:gd fmla="val 62667" name="adj1"/>
              <a:gd fmla="val -7137" name="adj2"/>
            </a:avLst>
          </a:prstGeom>
          <a:solidFill>
            <a:schemeClr val="accent5"/>
          </a:solidFill>
          <a:ln cap="flat" cmpd="sng" w="9525">
            <a:solidFill>
              <a:srgbClr val="595959"/>
            </a:solidFill>
            <a:prstDash val="solid"/>
            <a:round/>
            <a:headEnd len="sm" w="sm" type="none"/>
            <a:tailEnd len="sm" w="sm" type="none"/>
          </a:ln>
        </p:spPr>
        <p:txBody>
          <a:bodyPr anchorCtr="0" anchor="t" bIns="91425" lIns="91425" spcFirstLastPara="1" rIns="91425" wrap="square" tIns="91425">
            <a:noAutofit/>
          </a:bodyPr>
          <a:lstStyle/>
          <a:p>
            <a:pPr indent="0" lvl="0" marL="0" marR="0" rtl="0" algn="l">
              <a:lnSpc>
                <a:spcPct val="100000"/>
              </a:lnSpc>
              <a:spcBef>
                <a:spcPts val="0"/>
              </a:spcBef>
              <a:spcAft>
                <a:spcPts val="0"/>
              </a:spcAft>
              <a:buNone/>
            </a:pPr>
            <a:r>
              <a:rPr b="1" lang="en" sz="1200">
                <a:solidFill>
                  <a:schemeClr val="dk1"/>
                </a:solidFill>
                <a:latin typeface="Inter"/>
                <a:ea typeface="Inter"/>
                <a:cs typeface="Inter"/>
                <a:sym typeface="Inter"/>
              </a:rPr>
              <a:t>Come my tan-faced children,</a:t>
            </a:r>
            <a:endParaRPr b="1" sz="1200">
              <a:solidFill>
                <a:schemeClr val="dk1"/>
              </a:solidFill>
              <a:latin typeface="Inter"/>
              <a:ea typeface="Inter"/>
              <a:cs typeface="Inter"/>
              <a:sym typeface="Inter"/>
            </a:endParaRPr>
          </a:p>
          <a:p>
            <a:pPr indent="0" lvl="0" marL="0" marR="0" rtl="0" algn="l">
              <a:lnSpc>
                <a:spcPct val="100000"/>
              </a:lnSpc>
              <a:spcBef>
                <a:spcPts val="0"/>
              </a:spcBef>
              <a:spcAft>
                <a:spcPts val="0"/>
              </a:spcAft>
              <a:buNone/>
            </a:pPr>
            <a:r>
              <a:rPr b="1" lang="en" sz="1200">
                <a:solidFill>
                  <a:schemeClr val="dk1"/>
                </a:solidFill>
                <a:latin typeface="Inter"/>
                <a:ea typeface="Inter"/>
                <a:cs typeface="Inter"/>
                <a:sym typeface="Inter"/>
              </a:rPr>
              <a:t>Follow well in order, get your weapons ready,</a:t>
            </a:r>
            <a:endParaRPr b="1" sz="1200">
              <a:solidFill>
                <a:schemeClr val="dk1"/>
              </a:solidFill>
              <a:latin typeface="Inter"/>
              <a:ea typeface="Inter"/>
              <a:cs typeface="Inter"/>
              <a:sym typeface="Inter"/>
            </a:endParaRPr>
          </a:p>
          <a:p>
            <a:pPr indent="0" lvl="0" marL="0" marR="0" rtl="0" algn="l">
              <a:lnSpc>
                <a:spcPct val="100000"/>
              </a:lnSpc>
              <a:spcBef>
                <a:spcPts val="0"/>
              </a:spcBef>
              <a:spcAft>
                <a:spcPts val="0"/>
              </a:spcAft>
              <a:buNone/>
            </a:pPr>
            <a:r>
              <a:rPr b="1" lang="en" sz="1200">
                <a:solidFill>
                  <a:schemeClr val="dk1"/>
                </a:solidFill>
                <a:latin typeface="Inter"/>
                <a:ea typeface="Inter"/>
                <a:cs typeface="Inter"/>
                <a:sym typeface="Inter"/>
              </a:rPr>
              <a:t>Have you your pistols? have you your sharp-edged axes?</a:t>
            </a:r>
            <a:endParaRPr b="1" sz="1200">
              <a:solidFill>
                <a:schemeClr val="dk1"/>
              </a:solidFill>
              <a:latin typeface="Inter"/>
              <a:ea typeface="Inter"/>
              <a:cs typeface="Inter"/>
              <a:sym typeface="Inter"/>
            </a:endParaRPr>
          </a:p>
          <a:p>
            <a:pPr indent="0" lvl="0" marL="0" marR="0" rtl="0" algn="l">
              <a:lnSpc>
                <a:spcPct val="100000"/>
              </a:lnSpc>
              <a:spcBef>
                <a:spcPts val="0"/>
              </a:spcBef>
              <a:spcAft>
                <a:spcPts val="0"/>
              </a:spcAft>
              <a:buNone/>
            </a:pPr>
            <a:r>
              <a:rPr b="1" lang="en" sz="1200">
                <a:solidFill>
                  <a:schemeClr val="dk1"/>
                </a:solidFill>
                <a:latin typeface="Inter"/>
                <a:ea typeface="Inter"/>
                <a:cs typeface="Inter"/>
                <a:sym typeface="Inter"/>
              </a:rPr>
              <a:t>Pioneers! O pioneers!</a:t>
            </a:r>
            <a:endParaRPr b="1" sz="1200">
              <a:solidFill>
                <a:schemeClr val="dk1"/>
              </a:solidFill>
              <a:latin typeface="Inter"/>
              <a:ea typeface="Inter"/>
              <a:cs typeface="Inter"/>
              <a:sym typeface="Inter"/>
            </a:endParaRPr>
          </a:p>
          <a:p>
            <a:pPr indent="0" lvl="0" marL="190500" marR="0" rtl="0" algn="l">
              <a:lnSpc>
                <a:spcPct val="100000"/>
              </a:lnSpc>
              <a:spcBef>
                <a:spcPts val="0"/>
              </a:spcBef>
              <a:spcAft>
                <a:spcPts val="0"/>
              </a:spcAft>
              <a:buNone/>
            </a:pPr>
            <a:r>
              <a:rPr b="1" lang="en" sz="1200">
                <a:solidFill>
                  <a:schemeClr val="dk1"/>
                </a:solidFill>
                <a:latin typeface="Inter"/>
                <a:ea typeface="Inter"/>
                <a:cs typeface="Inter"/>
                <a:sym typeface="Inter"/>
              </a:rPr>
              <a:t>    </a:t>
            </a:r>
            <a:endParaRPr b="1" sz="1200">
              <a:solidFill>
                <a:schemeClr val="dk1"/>
              </a:solidFill>
              <a:latin typeface="Inter"/>
              <a:ea typeface="Inter"/>
              <a:cs typeface="Inter"/>
              <a:sym typeface="Inter"/>
            </a:endParaRPr>
          </a:p>
          <a:p>
            <a:pPr indent="0" lvl="0" marL="0" marR="0" rtl="0" algn="l">
              <a:lnSpc>
                <a:spcPct val="100000"/>
              </a:lnSpc>
              <a:spcBef>
                <a:spcPts val="0"/>
              </a:spcBef>
              <a:spcAft>
                <a:spcPts val="0"/>
              </a:spcAft>
              <a:buNone/>
            </a:pPr>
            <a:r>
              <a:rPr b="1" lang="en" sz="1200">
                <a:solidFill>
                  <a:schemeClr val="dk1"/>
                </a:solidFill>
                <a:latin typeface="Inter"/>
                <a:ea typeface="Inter"/>
                <a:cs typeface="Inter"/>
                <a:sym typeface="Inter"/>
              </a:rPr>
              <a:t>For we cannot tarry here,</a:t>
            </a:r>
            <a:endParaRPr b="1" sz="1200">
              <a:solidFill>
                <a:schemeClr val="dk1"/>
              </a:solidFill>
              <a:latin typeface="Inter"/>
              <a:ea typeface="Inter"/>
              <a:cs typeface="Inter"/>
              <a:sym typeface="Inter"/>
            </a:endParaRPr>
          </a:p>
          <a:p>
            <a:pPr indent="0" lvl="0" marL="0" marR="0" rtl="0" algn="l">
              <a:lnSpc>
                <a:spcPct val="100000"/>
              </a:lnSpc>
              <a:spcBef>
                <a:spcPts val="0"/>
              </a:spcBef>
              <a:spcAft>
                <a:spcPts val="0"/>
              </a:spcAft>
              <a:buNone/>
            </a:pPr>
            <a:r>
              <a:rPr b="1" lang="en" sz="1200">
                <a:solidFill>
                  <a:schemeClr val="dk1"/>
                </a:solidFill>
                <a:latin typeface="Inter"/>
                <a:ea typeface="Inter"/>
                <a:cs typeface="Inter"/>
                <a:sym typeface="Inter"/>
              </a:rPr>
              <a:t>We must march my darlings, we must bear the brunt of danger,</a:t>
            </a:r>
            <a:endParaRPr b="1" sz="1200">
              <a:solidFill>
                <a:schemeClr val="dk1"/>
              </a:solidFill>
              <a:latin typeface="Inter"/>
              <a:ea typeface="Inter"/>
              <a:cs typeface="Inter"/>
              <a:sym typeface="Inter"/>
            </a:endParaRPr>
          </a:p>
          <a:p>
            <a:pPr indent="0" lvl="0" marL="0" marR="0" rtl="0" algn="l">
              <a:lnSpc>
                <a:spcPct val="100000"/>
              </a:lnSpc>
              <a:spcBef>
                <a:spcPts val="0"/>
              </a:spcBef>
              <a:spcAft>
                <a:spcPts val="0"/>
              </a:spcAft>
              <a:buNone/>
            </a:pPr>
            <a:r>
              <a:rPr b="1" lang="en" sz="1200">
                <a:solidFill>
                  <a:schemeClr val="dk1"/>
                </a:solidFill>
                <a:latin typeface="Inter"/>
                <a:ea typeface="Inter"/>
                <a:cs typeface="Inter"/>
                <a:sym typeface="Inter"/>
              </a:rPr>
              <a:t>We the youthful sinewy races, all the rest on us depend,</a:t>
            </a:r>
            <a:endParaRPr b="1" sz="1200">
              <a:solidFill>
                <a:schemeClr val="dk1"/>
              </a:solidFill>
              <a:latin typeface="Inter"/>
              <a:ea typeface="Inter"/>
              <a:cs typeface="Inter"/>
              <a:sym typeface="Inter"/>
            </a:endParaRPr>
          </a:p>
          <a:p>
            <a:pPr indent="0" lvl="0" marL="0" marR="0" rtl="0" algn="l">
              <a:lnSpc>
                <a:spcPct val="100000"/>
              </a:lnSpc>
              <a:spcBef>
                <a:spcPts val="0"/>
              </a:spcBef>
              <a:spcAft>
                <a:spcPts val="0"/>
              </a:spcAft>
              <a:buNone/>
            </a:pPr>
            <a:r>
              <a:rPr b="1" lang="en" sz="1200">
                <a:solidFill>
                  <a:schemeClr val="dk1"/>
                </a:solidFill>
                <a:latin typeface="Inter"/>
                <a:ea typeface="Inter"/>
                <a:cs typeface="Inter"/>
                <a:sym typeface="Inter"/>
              </a:rPr>
              <a:t>Pioneers! O pioneers!</a:t>
            </a:r>
            <a:endParaRPr b="1" sz="1200">
              <a:solidFill>
                <a:schemeClr val="dk1"/>
              </a:solidFill>
              <a:latin typeface="Inter"/>
              <a:ea typeface="Inter"/>
              <a:cs typeface="Inter"/>
              <a:sym typeface="Inter"/>
            </a:endParaRPr>
          </a:p>
          <a:p>
            <a:pPr indent="0" lvl="0" marL="0" marR="0" rtl="0" algn="l">
              <a:lnSpc>
                <a:spcPct val="100000"/>
              </a:lnSpc>
              <a:spcBef>
                <a:spcPts val="0"/>
              </a:spcBef>
              <a:spcAft>
                <a:spcPts val="0"/>
              </a:spcAft>
              <a:buNone/>
            </a:pPr>
            <a:r>
              <a:rPr b="1" lang="en" sz="1200">
                <a:solidFill>
                  <a:schemeClr val="dk1"/>
                </a:solidFill>
                <a:latin typeface="Inter"/>
                <a:ea typeface="Inter"/>
                <a:cs typeface="Inter"/>
                <a:sym typeface="Inter"/>
              </a:rPr>
              <a:t>…</a:t>
            </a:r>
            <a:endParaRPr b="1" sz="1200">
              <a:solidFill>
                <a:schemeClr val="dk1"/>
              </a:solidFill>
              <a:latin typeface="Inter"/>
              <a:ea typeface="Inter"/>
              <a:cs typeface="Inter"/>
              <a:sym typeface="Inter"/>
            </a:endParaRPr>
          </a:p>
          <a:p>
            <a:pPr indent="0" lvl="0" marL="0" marR="0" rtl="0" algn="l">
              <a:lnSpc>
                <a:spcPct val="100000"/>
              </a:lnSpc>
              <a:spcBef>
                <a:spcPts val="0"/>
              </a:spcBef>
              <a:spcAft>
                <a:spcPts val="0"/>
              </a:spcAft>
              <a:buNone/>
            </a:pPr>
            <a:r>
              <a:rPr b="1" lang="en" sz="1200">
                <a:solidFill>
                  <a:schemeClr val="dk1"/>
                </a:solidFill>
                <a:latin typeface="Inter"/>
                <a:ea typeface="Inter"/>
                <a:cs typeface="Inter"/>
                <a:sym typeface="Inter"/>
              </a:rPr>
              <a:t>We detachments steady throwing,</a:t>
            </a:r>
            <a:endParaRPr b="1" sz="1200">
              <a:solidFill>
                <a:schemeClr val="dk1"/>
              </a:solidFill>
              <a:latin typeface="Inter"/>
              <a:ea typeface="Inter"/>
              <a:cs typeface="Inter"/>
              <a:sym typeface="Inter"/>
            </a:endParaRPr>
          </a:p>
          <a:p>
            <a:pPr indent="0" lvl="0" marL="0" marR="0" rtl="0" algn="l">
              <a:lnSpc>
                <a:spcPct val="100000"/>
              </a:lnSpc>
              <a:spcBef>
                <a:spcPts val="0"/>
              </a:spcBef>
              <a:spcAft>
                <a:spcPts val="0"/>
              </a:spcAft>
              <a:buNone/>
            </a:pPr>
            <a:r>
              <a:rPr b="1" lang="en" sz="1200">
                <a:solidFill>
                  <a:schemeClr val="dk1"/>
                </a:solidFill>
                <a:latin typeface="Inter"/>
                <a:ea typeface="Inter"/>
                <a:cs typeface="Inter"/>
                <a:sym typeface="Inter"/>
              </a:rPr>
              <a:t>Down the edges, through the passes, up the mountains steep,</a:t>
            </a:r>
            <a:endParaRPr b="1" sz="1200">
              <a:solidFill>
                <a:schemeClr val="dk1"/>
              </a:solidFill>
              <a:latin typeface="Inter"/>
              <a:ea typeface="Inter"/>
              <a:cs typeface="Inter"/>
              <a:sym typeface="Inter"/>
            </a:endParaRPr>
          </a:p>
          <a:p>
            <a:pPr indent="0" lvl="0" marL="0" marR="0" rtl="0" algn="l">
              <a:lnSpc>
                <a:spcPct val="100000"/>
              </a:lnSpc>
              <a:spcBef>
                <a:spcPts val="0"/>
              </a:spcBef>
              <a:spcAft>
                <a:spcPts val="0"/>
              </a:spcAft>
              <a:buNone/>
            </a:pPr>
            <a:r>
              <a:rPr b="1" lang="en" sz="1200">
                <a:solidFill>
                  <a:schemeClr val="dk1"/>
                </a:solidFill>
                <a:latin typeface="Inter"/>
                <a:ea typeface="Inter"/>
                <a:cs typeface="Inter"/>
                <a:sym typeface="Inter"/>
              </a:rPr>
              <a:t>Conquering, holding, daring, venturing as we go the unknown ways,</a:t>
            </a:r>
            <a:endParaRPr b="1" sz="1200">
              <a:solidFill>
                <a:schemeClr val="dk1"/>
              </a:solidFill>
              <a:latin typeface="Inter"/>
              <a:ea typeface="Inter"/>
              <a:cs typeface="Inter"/>
              <a:sym typeface="Inter"/>
            </a:endParaRPr>
          </a:p>
          <a:p>
            <a:pPr indent="0" lvl="0" marL="0" marR="0" rtl="0" algn="l">
              <a:lnSpc>
                <a:spcPct val="100000"/>
              </a:lnSpc>
              <a:spcBef>
                <a:spcPts val="0"/>
              </a:spcBef>
              <a:spcAft>
                <a:spcPts val="0"/>
              </a:spcAft>
              <a:buNone/>
            </a:pPr>
            <a:r>
              <a:rPr b="1" lang="en" sz="1200">
                <a:solidFill>
                  <a:schemeClr val="dk1"/>
                </a:solidFill>
                <a:latin typeface="Inter"/>
                <a:ea typeface="Inter"/>
                <a:cs typeface="Inter"/>
                <a:sym typeface="Inter"/>
              </a:rPr>
              <a:t>Pioneers! O pioneers!</a:t>
            </a:r>
            <a:endParaRPr b="1" sz="1200">
              <a:solidFill>
                <a:schemeClr val="dk1"/>
              </a:solidFill>
              <a:latin typeface="Inter"/>
              <a:ea typeface="Inter"/>
              <a:cs typeface="Inter"/>
              <a:sym typeface="Inter"/>
            </a:endParaRPr>
          </a:p>
          <a:p>
            <a:pPr indent="0" lvl="0" marL="0" marR="0" rtl="0" algn="l">
              <a:lnSpc>
                <a:spcPct val="100000"/>
              </a:lnSpc>
              <a:spcBef>
                <a:spcPts val="0"/>
              </a:spcBef>
              <a:spcAft>
                <a:spcPts val="0"/>
              </a:spcAft>
              <a:buNone/>
            </a:pPr>
            <a:r>
              <a:t/>
            </a:r>
            <a:endParaRPr b="1" sz="1200">
              <a:solidFill>
                <a:schemeClr val="dk1"/>
              </a:solidFill>
              <a:latin typeface="Inter"/>
              <a:ea typeface="Inter"/>
              <a:cs typeface="Inter"/>
              <a:sym typeface="Inter"/>
            </a:endParaRPr>
          </a:p>
          <a:p>
            <a:pPr indent="0" lvl="0" marL="0" marR="0" rtl="0" algn="l">
              <a:lnSpc>
                <a:spcPct val="100000"/>
              </a:lnSpc>
              <a:spcBef>
                <a:spcPts val="0"/>
              </a:spcBef>
              <a:spcAft>
                <a:spcPts val="0"/>
              </a:spcAft>
              <a:buNone/>
            </a:pPr>
            <a:r>
              <a:rPr b="1" lang="en" sz="1200">
                <a:solidFill>
                  <a:schemeClr val="dk1"/>
                </a:solidFill>
                <a:latin typeface="Inter"/>
                <a:ea typeface="Inter"/>
                <a:cs typeface="Inter"/>
                <a:sym typeface="Inter"/>
              </a:rPr>
              <a:t>We primeval forests felling,</a:t>
            </a:r>
            <a:endParaRPr b="1" sz="1200">
              <a:solidFill>
                <a:schemeClr val="dk1"/>
              </a:solidFill>
              <a:latin typeface="Inter"/>
              <a:ea typeface="Inter"/>
              <a:cs typeface="Inter"/>
              <a:sym typeface="Inter"/>
            </a:endParaRPr>
          </a:p>
          <a:p>
            <a:pPr indent="0" lvl="0" marL="0" marR="0" rtl="0" algn="l">
              <a:lnSpc>
                <a:spcPct val="100000"/>
              </a:lnSpc>
              <a:spcBef>
                <a:spcPts val="0"/>
              </a:spcBef>
              <a:spcAft>
                <a:spcPts val="0"/>
              </a:spcAft>
              <a:buNone/>
            </a:pPr>
            <a:r>
              <a:rPr b="1" lang="en" sz="1200">
                <a:solidFill>
                  <a:schemeClr val="dk1"/>
                </a:solidFill>
                <a:latin typeface="Inter"/>
                <a:ea typeface="Inter"/>
                <a:cs typeface="Inter"/>
                <a:sym typeface="Inter"/>
              </a:rPr>
              <a:t>We the rivers stemming, vexing we and piercing deep the mines within,</a:t>
            </a:r>
            <a:endParaRPr b="1" sz="1200">
              <a:solidFill>
                <a:schemeClr val="dk1"/>
              </a:solidFill>
              <a:latin typeface="Inter"/>
              <a:ea typeface="Inter"/>
              <a:cs typeface="Inter"/>
              <a:sym typeface="Inter"/>
            </a:endParaRPr>
          </a:p>
          <a:p>
            <a:pPr indent="0" lvl="0" marL="0" marR="0" rtl="0" algn="l">
              <a:lnSpc>
                <a:spcPct val="100000"/>
              </a:lnSpc>
              <a:spcBef>
                <a:spcPts val="0"/>
              </a:spcBef>
              <a:spcAft>
                <a:spcPts val="0"/>
              </a:spcAft>
              <a:buNone/>
            </a:pPr>
            <a:r>
              <a:rPr b="1" lang="en" sz="1200">
                <a:solidFill>
                  <a:schemeClr val="dk1"/>
                </a:solidFill>
                <a:latin typeface="Inter"/>
                <a:ea typeface="Inter"/>
                <a:cs typeface="Inter"/>
                <a:sym typeface="Inter"/>
              </a:rPr>
              <a:t>We the surface broad surveying, we the virgin soil upheaving,</a:t>
            </a:r>
            <a:endParaRPr b="1" sz="1200">
              <a:solidFill>
                <a:schemeClr val="dk1"/>
              </a:solidFill>
              <a:latin typeface="Inter"/>
              <a:ea typeface="Inter"/>
              <a:cs typeface="Inter"/>
              <a:sym typeface="Inter"/>
            </a:endParaRPr>
          </a:p>
          <a:p>
            <a:pPr indent="0" lvl="0" marL="0" marR="0" rtl="0" algn="l">
              <a:lnSpc>
                <a:spcPct val="100000"/>
              </a:lnSpc>
              <a:spcBef>
                <a:spcPts val="0"/>
              </a:spcBef>
              <a:spcAft>
                <a:spcPts val="0"/>
              </a:spcAft>
              <a:buNone/>
            </a:pPr>
            <a:r>
              <a:rPr b="1" lang="en" sz="1200">
                <a:solidFill>
                  <a:schemeClr val="dk1"/>
                </a:solidFill>
                <a:latin typeface="Inter"/>
                <a:ea typeface="Inter"/>
                <a:cs typeface="Inter"/>
                <a:sym typeface="Inter"/>
              </a:rPr>
              <a:t>Pioneers! O pioneers!</a:t>
            </a:r>
            <a:endParaRPr b="1" sz="1200">
              <a:solidFill>
                <a:schemeClr val="dk1"/>
              </a:solidFill>
              <a:latin typeface="Inter"/>
              <a:ea typeface="Inter"/>
              <a:cs typeface="Inter"/>
              <a:sym typeface="Inter"/>
            </a:endParaRPr>
          </a:p>
          <a:p>
            <a:pPr indent="0" lvl="0" marL="0" marR="0" rtl="0" algn="l">
              <a:lnSpc>
                <a:spcPct val="100000"/>
              </a:lnSpc>
              <a:spcBef>
                <a:spcPts val="0"/>
              </a:spcBef>
              <a:spcAft>
                <a:spcPts val="0"/>
              </a:spcAft>
              <a:buNone/>
            </a:pPr>
            <a:r>
              <a:rPr b="1" lang="en" sz="1200">
                <a:solidFill>
                  <a:schemeClr val="dk1"/>
                </a:solidFill>
                <a:latin typeface="Inter"/>
                <a:ea typeface="Inter"/>
                <a:cs typeface="Inter"/>
                <a:sym typeface="Inter"/>
              </a:rPr>
              <a:t>…</a:t>
            </a:r>
            <a:endParaRPr b="1" sz="12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b="1" lang="en" sz="1200">
                <a:solidFill>
                  <a:schemeClr val="dk1"/>
                </a:solidFill>
                <a:latin typeface="Inter"/>
                <a:ea typeface="Inter"/>
                <a:cs typeface="Inter"/>
                <a:sym typeface="Inter"/>
              </a:rPr>
              <a:t>O resistless restless race!</a:t>
            </a:r>
            <a:endParaRPr b="1" sz="12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b="1" lang="en" sz="1200">
                <a:solidFill>
                  <a:schemeClr val="dk1"/>
                </a:solidFill>
                <a:latin typeface="Inter"/>
                <a:ea typeface="Inter"/>
                <a:cs typeface="Inter"/>
                <a:sym typeface="Inter"/>
              </a:rPr>
              <a:t>O belov'd race in all! O my breast aches with tender love for all!</a:t>
            </a:r>
            <a:endParaRPr b="1" sz="12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b="1" lang="en" sz="1200">
                <a:solidFill>
                  <a:schemeClr val="dk1"/>
                </a:solidFill>
                <a:latin typeface="Inter"/>
                <a:ea typeface="Inter"/>
                <a:cs typeface="Inter"/>
                <a:sym typeface="Inter"/>
              </a:rPr>
              <a:t>O I mourn and yet exult, I am rapt with love for all,</a:t>
            </a:r>
            <a:endParaRPr b="1" sz="12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b="1" lang="en" sz="1200">
                <a:solidFill>
                  <a:schemeClr val="dk1"/>
                </a:solidFill>
                <a:latin typeface="Inter"/>
                <a:ea typeface="Inter"/>
                <a:cs typeface="Inter"/>
                <a:sym typeface="Inter"/>
              </a:rPr>
              <a:t>Pioneers! O pioneers!</a:t>
            </a:r>
            <a:endParaRPr b="1" sz="1200">
              <a:solidFill>
                <a:schemeClr val="dk1"/>
              </a:solidFill>
              <a:latin typeface="Inter"/>
              <a:ea typeface="Inter"/>
              <a:cs typeface="Inter"/>
              <a:sym typeface="Inter"/>
            </a:endParaRPr>
          </a:p>
        </p:txBody>
      </p:sp>
      <p:sp>
        <p:nvSpPr>
          <p:cNvPr id="225" name="Google Shape;225;p27"/>
          <p:cNvSpPr txBox="1"/>
          <p:nvPr/>
        </p:nvSpPr>
        <p:spPr>
          <a:xfrm>
            <a:off x="5688600" y="2881775"/>
            <a:ext cx="1251300" cy="5304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Source: Walt Whitman, American poet, essayist, and journalist, “Pioneers! O Pioneers!” 1865.</a:t>
            </a:r>
            <a:endParaRPr>
              <a:solidFill>
                <a:schemeClr val="dk1"/>
              </a:solidFill>
              <a:latin typeface="Inter"/>
              <a:ea typeface="Inter"/>
              <a:cs typeface="Inter"/>
              <a:sym typeface="Inter"/>
            </a:endParaRPr>
          </a:p>
          <a:p>
            <a:pPr indent="0" lvl="0" marL="0" rtl="0" algn="ctr">
              <a:spcBef>
                <a:spcPts val="0"/>
              </a:spcBef>
              <a:spcAft>
                <a:spcPts val="0"/>
              </a:spcAft>
              <a:buClr>
                <a:srgbClr val="000000"/>
              </a:buClr>
              <a:buSzPts val="1100"/>
              <a:buFont typeface="Arial"/>
              <a:buNone/>
            </a:pPr>
            <a:r>
              <a:t/>
            </a:r>
            <a:endParaRPr sz="1200">
              <a:latin typeface="Inter"/>
              <a:ea typeface="Inter"/>
              <a:cs typeface="Inter"/>
              <a:sym typeface="Inter"/>
            </a:endParaRPr>
          </a:p>
        </p:txBody>
      </p:sp>
      <p:sp>
        <p:nvSpPr>
          <p:cNvPr id="226" name="Google Shape;226;p27"/>
          <p:cNvSpPr/>
          <p:nvPr/>
        </p:nvSpPr>
        <p:spPr>
          <a:xfrm>
            <a:off x="1756375" y="6062375"/>
            <a:ext cx="972900" cy="405900"/>
          </a:xfrm>
          <a:prstGeom prst="ellipse">
            <a:avLst/>
          </a:prstGeom>
          <a:noFill/>
          <a:ln cap="flat" cmpd="sng" w="19050">
            <a:solidFill>
              <a:schemeClr val="accent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p>
        </p:txBody>
      </p:sp>
      <p:sp>
        <p:nvSpPr>
          <p:cNvPr id="227" name="Google Shape;227;p27"/>
          <p:cNvSpPr/>
          <p:nvPr/>
        </p:nvSpPr>
        <p:spPr>
          <a:xfrm>
            <a:off x="3104450" y="6062375"/>
            <a:ext cx="972900" cy="405900"/>
          </a:xfrm>
          <a:prstGeom prst="ellipse">
            <a:avLst/>
          </a:prstGeom>
          <a:noFill/>
          <a:ln cap="flat" cmpd="sng" w="19050">
            <a:solidFill>
              <a:schemeClr val="accent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p>
        </p:txBody>
      </p:sp>
      <p:sp>
        <p:nvSpPr>
          <p:cNvPr id="228" name="Google Shape;228;p27"/>
          <p:cNvSpPr/>
          <p:nvPr/>
        </p:nvSpPr>
        <p:spPr>
          <a:xfrm>
            <a:off x="4391750" y="6062375"/>
            <a:ext cx="972900" cy="405900"/>
          </a:xfrm>
          <a:prstGeom prst="ellipse">
            <a:avLst/>
          </a:prstGeom>
          <a:noFill/>
          <a:ln cap="flat" cmpd="sng" w="19050">
            <a:solidFill>
              <a:schemeClr val="accent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p>
        </p:txBody>
      </p:sp>
    </p:spTree>
  </p:cSld>
  <p:clrMapOvr>
    <a:masterClrMapping/>
  </p:clrMapOvr>
</p:sld>
</file>

<file path=ppt/slides/slide1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232" name="Shape 232"/>
        <p:cNvGrpSpPr/>
        <p:nvPr/>
      </p:nvGrpSpPr>
      <p:grpSpPr>
        <a:xfrm>
          <a:off x="0" y="0"/>
          <a:ext cx="0" cy="0"/>
          <a:chOff x="0" y="0"/>
          <a:chExt cx="0" cy="0"/>
        </a:xfrm>
      </p:grpSpPr>
      <p:pic>
        <p:nvPicPr>
          <p:cNvPr id="233" name="Google Shape;233;p28"/>
          <p:cNvPicPr preferRelativeResize="0"/>
          <p:nvPr/>
        </p:nvPicPr>
        <p:blipFill>
          <a:blip r:embed="rId3">
            <a:alphaModFix/>
          </a:blip>
          <a:stretch>
            <a:fillRect/>
          </a:stretch>
        </p:blipFill>
        <p:spPr>
          <a:xfrm>
            <a:off x="359100" y="8923350"/>
            <a:ext cx="405811" cy="405811"/>
          </a:xfrm>
          <a:prstGeom prst="rect">
            <a:avLst/>
          </a:prstGeom>
          <a:noFill/>
          <a:ln>
            <a:noFill/>
          </a:ln>
        </p:spPr>
      </p:pic>
      <p:sp>
        <p:nvSpPr>
          <p:cNvPr id="234" name="Google Shape;234;p28"/>
          <p:cNvSpPr txBox="1"/>
          <p:nvPr/>
        </p:nvSpPr>
        <p:spPr>
          <a:xfrm>
            <a:off x="5208250" y="9041525"/>
            <a:ext cx="1731600" cy="293400"/>
          </a:xfrm>
          <a:prstGeom prst="rect">
            <a:avLst/>
          </a:prstGeom>
          <a:noFill/>
          <a:ln>
            <a:noFill/>
          </a:ln>
        </p:spPr>
        <p:txBody>
          <a:bodyPr anchorCtr="0" anchor="t" bIns="91425" lIns="91425" spcFirstLastPara="1" rIns="91425" wrap="square" tIns="91425">
            <a:noAutofit/>
          </a:bodyPr>
          <a:lstStyle/>
          <a:p>
            <a:pPr indent="0" lvl="0" marL="0" rtl="0" algn="r">
              <a:spcBef>
                <a:spcPts val="0"/>
              </a:spcBef>
              <a:spcAft>
                <a:spcPts val="0"/>
              </a:spcAft>
              <a:buNone/>
            </a:pPr>
            <a:r>
              <a:rPr lang="en" sz="1000">
                <a:solidFill>
                  <a:srgbClr val="666666"/>
                </a:solidFill>
                <a:latin typeface="Inter"/>
                <a:ea typeface="Inter"/>
                <a:cs typeface="Inter"/>
                <a:sym typeface="Inter"/>
              </a:rPr>
              <a:t> ©2025 Thinking Nation</a:t>
            </a:r>
            <a:endParaRPr sz="1000">
              <a:solidFill>
                <a:srgbClr val="666666"/>
              </a:solidFill>
              <a:latin typeface="Inter"/>
              <a:ea typeface="Inter"/>
              <a:cs typeface="Inter"/>
              <a:sym typeface="Inter"/>
            </a:endParaRPr>
          </a:p>
          <a:p>
            <a:pPr indent="0" lvl="0" marL="0" rtl="0" algn="l">
              <a:spcBef>
                <a:spcPts val="0"/>
              </a:spcBef>
              <a:spcAft>
                <a:spcPts val="0"/>
              </a:spcAft>
              <a:buNone/>
            </a:pPr>
            <a:r>
              <a:t/>
            </a:r>
            <a:endParaRPr sz="1400">
              <a:solidFill>
                <a:srgbClr val="666666"/>
              </a:solidFill>
              <a:latin typeface="Inter"/>
              <a:ea typeface="Inter"/>
              <a:cs typeface="Inter"/>
              <a:sym typeface="Inter"/>
            </a:endParaRPr>
          </a:p>
        </p:txBody>
      </p:sp>
      <p:sp>
        <p:nvSpPr>
          <p:cNvPr id="235" name="Google Shape;235;p28"/>
          <p:cNvSpPr txBox="1"/>
          <p:nvPr/>
        </p:nvSpPr>
        <p:spPr>
          <a:xfrm>
            <a:off x="2791800" y="9041525"/>
            <a:ext cx="1731600" cy="2934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lang="en" sz="1000">
                <a:solidFill>
                  <a:srgbClr val="666666"/>
                </a:solidFill>
                <a:latin typeface="Inter"/>
                <a:ea typeface="Inter"/>
                <a:cs typeface="Inter"/>
                <a:sym typeface="Inter"/>
              </a:rPr>
              <a:t>thinkingnation.org</a:t>
            </a:r>
            <a:endParaRPr sz="1400">
              <a:solidFill>
                <a:srgbClr val="666666"/>
              </a:solidFill>
              <a:latin typeface="Inter"/>
              <a:ea typeface="Inter"/>
              <a:cs typeface="Inter"/>
              <a:sym typeface="Inter"/>
            </a:endParaRPr>
          </a:p>
        </p:txBody>
      </p:sp>
      <p:sp>
        <p:nvSpPr>
          <p:cNvPr id="236" name="Google Shape;236;p28"/>
          <p:cNvSpPr txBox="1"/>
          <p:nvPr/>
        </p:nvSpPr>
        <p:spPr>
          <a:xfrm>
            <a:off x="0" y="0"/>
            <a:ext cx="7315200" cy="469500"/>
          </a:xfrm>
          <a:prstGeom prst="rect">
            <a:avLst/>
          </a:prstGeom>
          <a:solidFill>
            <a:srgbClr val="38E0A4"/>
          </a:solidFill>
          <a:ln>
            <a:noFill/>
          </a:ln>
        </p:spPr>
        <p:txBody>
          <a:bodyPr anchorCtr="0" anchor="ctr" bIns="91425" lIns="91425" spcFirstLastPara="1" rIns="91425" wrap="square" tIns="91425">
            <a:noAutofit/>
          </a:bodyPr>
          <a:lstStyle/>
          <a:p>
            <a:pPr indent="0" lvl="0" marL="0" rtl="0" algn="ctr">
              <a:spcBef>
                <a:spcPts val="0"/>
              </a:spcBef>
              <a:spcAft>
                <a:spcPts val="0"/>
              </a:spcAft>
              <a:buClr>
                <a:schemeClr val="dk1"/>
              </a:buClr>
              <a:buSzPts val="1100"/>
              <a:buFont typeface="Arial"/>
              <a:buNone/>
            </a:pPr>
            <a:r>
              <a:rPr lang="en" sz="1800">
                <a:solidFill>
                  <a:schemeClr val="dk1"/>
                </a:solidFill>
                <a:latin typeface="Halant"/>
                <a:ea typeface="Halant"/>
                <a:cs typeface="Halant"/>
                <a:sym typeface="Halant"/>
              </a:rPr>
              <a:t>Classroom Mingle Source 8 (Exemplar)</a:t>
            </a:r>
            <a:endParaRPr sz="1800">
              <a:solidFill>
                <a:schemeClr val="dk1"/>
              </a:solidFill>
              <a:latin typeface="Halant"/>
              <a:ea typeface="Halant"/>
              <a:cs typeface="Halant"/>
              <a:sym typeface="Halant"/>
            </a:endParaRPr>
          </a:p>
        </p:txBody>
      </p:sp>
      <p:sp>
        <p:nvSpPr>
          <p:cNvPr id="237" name="Google Shape;237;p28"/>
          <p:cNvSpPr/>
          <p:nvPr/>
        </p:nvSpPr>
        <p:spPr>
          <a:xfrm>
            <a:off x="431550" y="724150"/>
            <a:ext cx="6452100" cy="3619500"/>
          </a:xfrm>
          <a:prstGeom prst="wedgeRectCallout">
            <a:avLst>
              <a:gd fmla="val -12976" name="adj1"/>
              <a:gd fmla="val 62039" name="adj2"/>
            </a:avLst>
          </a:prstGeom>
          <a:solidFill>
            <a:schemeClr val="accent5"/>
          </a:solidFill>
          <a:ln cap="flat" cmpd="sng" w="9525">
            <a:solidFill>
              <a:srgbClr val="595959"/>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rPr b="1" lang="en">
                <a:solidFill>
                  <a:schemeClr val="dk1"/>
                </a:solidFill>
                <a:latin typeface="Inter"/>
                <a:ea typeface="Inter"/>
                <a:cs typeface="Inter"/>
                <a:sym typeface="Inter"/>
              </a:rPr>
              <a:t>He [the Young American] owns a large part of the world, by right of possessing it; and all the rest by right of wanting it, and intending to have it…Young America had “a pleasing hope — a fond desire — a longing after” territory. He has a great passion — a perfect rage — for the “new”; particularly new men for office, and the new earth mentioned in the revelations, in which, being no more sea, there must be about three times as much land as in the present. He is a great friend of humanity; and his desire for land is not selfish, but merely an impulse to extend the area of freedom. He is very anxious to fight for the liberation of enslaved nations and colonies, provided, always, they have land, and have not any liking for his interference. As to those who have no land, and would be glad of help from any quarter, he considers they can afford to wait a few hundred years longer. In knowledge he is particularly rich. He knows all that can possibly be known; inclines to believe in spiritual trappings, and is the unquestioned inventor of “Manifest Destiny.”</a:t>
            </a:r>
            <a:endParaRPr b="1">
              <a:solidFill>
                <a:schemeClr val="dk1"/>
              </a:solidFill>
              <a:latin typeface="Inter"/>
              <a:ea typeface="Inter"/>
              <a:cs typeface="Inter"/>
              <a:sym typeface="Inter"/>
            </a:endParaRPr>
          </a:p>
          <a:p>
            <a:pPr indent="0" lvl="0" marL="0" rtl="0" algn="ctr">
              <a:spcBef>
                <a:spcPts val="0"/>
              </a:spcBef>
              <a:spcAft>
                <a:spcPts val="0"/>
              </a:spcAft>
              <a:buNone/>
            </a:pPr>
            <a:r>
              <a:t/>
            </a:r>
            <a:endParaRPr b="1" sz="1000">
              <a:solidFill>
                <a:srgbClr val="000000"/>
              </a:solidFill>
              <a:latin typeface="Inter"/>
              <a:ea typeface="Inter"/>
              <a:cs typeface="Inter"/>
              <a:sym typeface="Inter"/>
            </a:endParaRPr>
          </a:p>
        </p:txBody>
      </p:sp>
      <p:sp>
        <p:nvSpPr>
          <p:cNvPr id="238" name="Google Shape;238;p28"/>
          <p:cNvSpPr txBox="1"/>
          <p:nvPr/>
        </p:nvSpPr>
        <p:spPr>
          <a:xfrm>
            <a:off x="2811550" y="4742288"/>
            <a:ext cx="4204500" cy="5304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Source: Abraham Lincoln, future President, “Second Lecture on Discoveries and Inventions,” February 11, 1859.</a:t>
            </a:r>
            <a:endParaRPr>
              <a:solidFill>
                <a:schemeClr val="dk1"/>
              </a:solidFill>
              <a:latin typeface="Inter"/>
              <a:ea typeface="Inter"/>
              <a:cs typeface="Inter"/>
              <a:sym typeface="Inter"/>
            </a:endParaRPr>
          </a:p>
          <a:p>
            <a:pPr indent="0" lvl="0" marL="0" rtl="0" algn="ctr">
              <a:spcBef>
                <a:spcPts val="0"/>
              </a:spcBef>
              <a:spcAft>
                <a:spcPts val="0"/>
              </a:spcAft>
              <a:buClr>
                <a:srgbClr val="000000"/>
              </a:buClr>
              <a:buSzPts val="1100"/>
              <a:buFont typeface="Arial"/>
              <a:buNone/>
            </a:pPr>
            <a:r>
              <a:t/>
            </a:r>
            <a:endParaRPr sz="1200">
              <a:latin typeface="Inter"/>
              <a:ea typeface="Inter"/>
              <a:cs typeface="Inter"/>
              <a:sym typeface="Inter"/>
            </a:endParaRPr>
          </a:p>
        </p:txBody>
      </p:sp>
      <p:sp>
        <p:nvSpPr>
          <p:cNvPr id="239" name="Google Shape;239;p28"/>
          <p:cNvSpPr txBox="1"/>
          <p:nvPr/>
        </p:nvSpPr>
        <p:spPr>
          <a:xfrm>
            <a:off x="441450" y="5518925"/>
            <a:ext cx="6432300" cy="32370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Which causes of expansion are mentioned or implied? (Circle all that apply)</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457200" lvl="0" marL="914400" rtl="0" algn="l">
              <a:spcBef>
                <a:spcPts val="0"/>
              </a:spcBef>
              <a:spcAft>
                <a:spcPts val="0"/>
              </a:spcAft>
              <a:buNone/>
            </a:pPr>
            <a:r>
              <a:rPr lang="en" sz="1200">
                <a:solidFill>
                  <a:schemeClr val="dk1"/>
                </a:solidFill>
                <a:latin typeface="Inter"/>
                <a:ea typeface="Inter"/>
                <a:cs typeface="Inter"/>
                <a:sym typeface="Inter"/>
              </a:rPr>
              <a:t>Economic		Political		Social</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How does the quote support the causes you selected? Use evidence from the text to to explain your thinking.</a:t>
            </a:r>
            <a:endParaRPr sz="1200">
              <a:solidFill>
                <a:schemeClr val="dk1"/>
              </a:solidFill>
              <a:latin typeface="Inter"/>
              <a:ea typeface="Inter"/>
              <a:cs typeface="Inter"/>
              <a:sym typeface="Inter"/>
            </a:endParaRPr>
          </a:p>
          <a:p>
            <a:pPr indent="0" lvl="0" marL="457200" rtl="0" algn="l">
              <a:spcBef>
                <a:spcPts val="0"/>
              </a:spcBef>
              <a:spcAft>
                <a:spcPts val="0"/>
              </a:spcAft>
              <a:buNone/>
            </a:pPr>
            <a:r>
              <a:rPr b="1" lang="en" sz="1200">
                <a:solidFill>
                  <a:srgbClr val="E95C3D"/>
                </a:solidFill>
                <a:latin typeface="Inter"/>
                <a:ea typeface="Inter"/>
                <a:cs typeface="Inter"/>
                <a:sym typeface="Inter"/>
              </a:rPr>
              <a:t>Lincoln jokes that Americans want land and say it’s about freedom, but really, they just want more stuff.</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does this quote reveal about American attitudes towards westward expansion?</a:t>
            </a:r>
            <a:endParaRPr sz="1200">
              <a:solidFill>
                <a:schemeClr val="dk1"/>
              </a:solidFill>
              <a:latin typeface="Inter"/>
              <a:ea typeface="Inter"/>
              <a:cs typeface="Inter"/>
              <a:sym typeface="Inter"/>
            </a:endParaRPr>
          </a:p>
          <a:p>
            <a:pPr indent="0" lvl="0" marL="457200" rtl="0" algn="l">
              <a:spcBef>
                <a:spcPts val="0"/>
              </a:spcBef>
              <a:spcAft>
                <a:spcPts val="0"/>
              </a:spcAft>
              <a:buNone/>
            </a:pPr>
            <a:r>
              <a:rPr b="1" lang="en" sz="1200">
                <a:solidFill>
                  <a:srgbClr val="E95C3D"/>
                </a:solidFill>
                <a:latin typeface="Inter"/>
                <a:ea typeface="Inter"/>
                <a:cs typeface="Inter"/>
                <a:sym typeface="Inter"/>
              </a:rPr>
              <a:t>Americans said they were helping others, but really they just wanted more land and power.</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Say-it-in-Six:</a:t>
            </a:r>
            <a:endParaRPr sz="1200">
              <a:solidFill>
                <a:schemeClr val="dk1"/>
              </a:solidFill>
              <a:latin typeface="Inter"/>
              <a:ea typeface="Inter"/>
              <a:cs typeface="Inter"/>
              <a:sym typeface="Inter"/>
            </a:endParaRPr>
          </a:p>
          <a:p>
            <a:pPr indent="0" lvl="0" marL="457200" rtl="0" algn="l">
              <a:spcBef>
                <a:spcPts val="0"/>
              </a:spcBef>
              <a:spcAft>
                <a:spcPts val="0"/>
              </a:spcAft>
              <a:buNone/>
            </a:pPr>
            <a:r>
              <a:rPr b="1" lang="en" sz="1200">
                <a:solidFill>
                  <a:srgbClr val="E95C3D"/>
                </a:solidFill>
                <a:latin typeface="Inter"/>
                <a:ea typeface="Inter"/>
                <a:cs typeface="Inter"/>
                <a:sym typeface="Inter"/>
              </a:rPr>
              <a:t>Expansion hides greed behind big words</a:t>
            </a:r>
            <a:endParaRPr b="1" sz="1200">
              <a:solidFill>
                <a:srgbClr val="E95C3D"/>
              </a:solidFill>
              <a:latin typeface="Inter"/>
              <a:ea typeface="Inter"/>
              <a:cs typeface="Inter"/>
              <a:sym typeface="Inter"/>
            </a:endParaRPr>
          </a:p>
        </p:txBody>
      </p:sp>
      <p:sp>
        <p:nvSpPr>
          <p:cNvPr id="240" name="Google Shape;240;p28"/>
          <p:cNvSpPr/>
          <p:nvPr/>
        </p:nvSpPr>
        <p:spPr>
          <a:xfrm>
            <a:off x="1756350" y="6042125"/>
            <a:ext cx="972900" cy="405900"/>
          </a:xfrm>
          <a:prstGeom prst="ellipse">
            <a:avLst/>
          </a:prstGeom>
          <a:noFill/>
          <a:ln cap="flat" cmpd="sng" w="19050">
            <a:solidFill>
              <a:schemeClr val="accent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p>
        </p:txBody>
      </p:sp>
      <p:sp>
        <p:nvSpPr>
          <p:cNvPr id="241" name="Google Shape;241;p28"/>
          <p:cNvSpPr/>
          <p:nvPr/>
        </p:nvSpPr>
        <p:spPr>
          <a:xfrm>
            <a:off x="3063925" y="6042125"/>
            <a:ext cx="972900" cy="405900"/>
          </a:xfrm>
          <a:prstGeom prst="ellipse">
            <a:avLst/>
          </a:prstGeom>
          <a:noFill/>
          <a:ln cap="flat" cmpd="sng" w="19050">
            <a:solidFill>
              <a:schemeClr val="accent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p>
        </p:txBody>
      </p:sp>
      <p:sp>
        <p:nvSpPr>
          <p:cNvPr id="242" name="Google Shape;242;p28"/>
          <p:cNvSpPr/>
          <p:nvPr/>
        </p:nvSpPr>
        <p:spPr>
          <a:xfrm>
            <a:off x="4371500" y="6042125"/>
            <a:ext cx="972900" cy="405900"/>
          </a:xfrm>
          <a:prstGeom prst="ellipse">
            <a:avLst/>
          </a:prstGeom>
          <a:noFill/>
          <a:ln cap="flat" cmpd="sng" w="19050">
            <a:solidFill>
              <a:schemeClr val="accent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64" name="Shape 64"/>
        <p:cNvGrpSpPr/>
        <p:nvPr/>
      </p:nvGrpSpPr>
      <p:grpSpPr>
        <a:xfrm>
          <a:off x="0" y="0"/>
          <a:ext cx="0" cy="0"/>
          <a:chOff x="0" y="0"/>
          <a:chExt cx="0" cy="0"/>
        </a:xfrm>
      </p:grpSpPr>
      <p:pic>
        <p:nvPicPr>
          <p:cNvPr id="65" name="Google Shape;65;p14"/>
          <p:cNvPicPr preferRelativeResize="0"/>
          <p:nvPr/>
        </p:nvPicPr>
        <p:blipFill>
          <a:blip r:embed="rId3">
            <a:alphaModFix/>
          </a:blip>
          <a:stretch>
            <a:fillRect/>
          </a:stretch>
        </p:blipFill>
        <p:spPr>
          <a:xfrm>
            <a:off x="359100" y="8923350"/>
            <a:ext cx="405811" cy="405811"/>
          </a:xfrm>
          <a:prstGeom prst="rect">
            <a:avLst/>
          </a:prstGeom>
          <a:noFill/>
          <a:ln>
            <a:noFill/>
          </a:ln>
        </p:spPr>
      </p:pic>
      <p:sp>
        <p:nvSpPr>
          <p:cNvPr id="66" name="Google Shape;66;p14"/>
          <p:cNvSpPr txBox="1"/>
          <p:nvPr/>
        </p:nvSpPr>
        <p:spPr>
          <a:xfrm>
            <a:off x="5208250" y="9041525"/>
            <a:ext cx="1731600" cy="293400"/>
          </a:xfrm>
          <a:prstGeom prst="rect">
            <a:avLst/>
          </a:prstGeom>
          <a:noFill/>
          <a:ln>
            <a:noFill/>
          </a:ln>
        </p:spPr>
        <p:txBody>
          <a:bodyPr anchorCtr="0" anchor="t" bIns="91425" lIns="91425" spcFirstLastPara="1" rIns="91425" wrap="square" tIns="91425">
            <a:noAutofit/>
          </a:bodyPr>
          <a:lstStyle/>
          <a:p>
            <a:pPr indent="0" lvl="0" marL="0" rtl="0" algn="r">
              <a:spcBef>
                <a:spcPts val="0"/>
              </a:spcBef>
              <a:spcAft>
                <a:spcPts val="0"/>
              </a:spcAft>
              <a:buNone/>
            </a:pPr>
            <a:r>
              <a:rPr lang="en" sz="1000">
                <a:solidFill>
                  <a:srgbClr val="666666"/>
                </a:solidFill>
                <a:latin typeface="Inter"/>
                <a:ea typeface="Inter"/>
                <a:cs typeface="Inter"/>
                <a:sym typeface="Inter"/>
              </a:rPr>
              <a:t> ©2025 Thinking Nation</a:t>
            </a:r>
            <a:endParaRPr sz="1000">
              <a:solidFill>
                <a:srgbClr val="666666"/>
              </a:solidFill>
              <a:latin typeface="Inter"/>
              <a:ea typeface="Inter"/>
              <a:cs typeface="Inter"/>
              <a:sym typeface="Inter"/>
            </a:endParaRPr>
          </a:p>
          <a:p>
            <a:pPr indent="0" lvl="0" marL="0" rtl="0" algn="l">
              <a:spcBef>
                <a:spcPts val="0"/>
              </a:spcBef>
              <a:spcAft>
                <a:spcPts val="0"/>
              </a:spcAft>
              <a:buNone/>
            </a:pPr>
            <a:r>
              <a:t/>
            </a:r>
            <a:endParaRPr sz="1400">
              <a:solidFill>
                <a:srgbClr val="666666"/>
              </a:solidFill>
              <a:latin typeface="Inter"/>
              <a:ea typeface="Inter"/>
              <a:cs typeface="Inter"/>
              <a:sym typeface="Inter"/>
            </a:endParaRPr>
          </a:p>
        </p:txBody>
      </p:sp>
      <p:sp>
        <p:nvSpPr>
          <p:cNvPr id="67" name="Google Shape;67;p14"/>
          <p:cNvSpPr txBox="1"/>
          <p:nvPr/>
        </p:nvSpPr>
        <p:spPr>
          <a:xfrm>
            <a:off x="2791800" y="9041525"/>
            <a:ext cx="1731600" cy="2934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lang="en" sz="1000">
                <a:solidFill>
                  <a:srgbClr val="666666"/>
                </a:solidFill>
                <a:latin typeface="Inter"/>
                <a:ea typeface="Inter"/>
                <a:cs typeface="Inter"/>
                <a:sym typeface="Inter"/>
              </a:rPr>
              <a:t>thinkingnation.org</a:t>
            </a:r>
            <a:endParaRPr sz="1400">
              <a:solidFill>
                <a:srgbClr val="666666"/>
              </a:solidFill>
              <a:latin typeface="Inter"/>
              <a:ea typeface="Inter"/>
              <a:cs typeface="Inter"/>
              <a:sym typeface="Inter"/>
            </a:endParaRPr>
          </a:p>
        </p:txBody>
      </p:sp>
      <p:sp>
        <p:nvSpPr>
          <p:cNvPr id="68" name="Google Shape;68;p14"/>
          <p:cNvSpPr txBox="1"/>
          <p:nvPr/>
        </p:nvSpPr>
        <p:spPr>
          <a:xfrm>
            <a:off x="0" y="0"/>
            <a:ext cx="7315200" cy="469500"/>
          </a:xfrm>
          <a:prstGeom prst="rect">
            <a:avLst/>
          </a:prstGeom>
          <a:solidFill>
            <a:srgbClr val="38E0A4"/>
          </a:solidFill>
          <a:ln>
            <a:noFill/>
          </a:ln>
        </p:spPr>
        <p:txBody>
          <a:bodyPr anchorCtr="0" anchor="ctr" bIns="91425" lIns="91425" spcFirstLastPara="1" rIns="91425" wrap="square" tIns="91425">
            <a:noAutofit/>
          </a:bodyPr>
          <a:lstStyle/>
          <a:p>
            <a:pPr indent="0" lvl="0" marL="0" rtl="0" algn="ctr">
              <a:spcBef>
                <a:spcPts val="0"/>
              </a:spcBef>
              <a:spcAft>
                <a:spcPts val="0"/>
              </a:spcAft>
              <a:buClr>
                <a:schemeClr val="dk1"/>
              </a:buClr>
              <a:buSzPts val="1100"/>
              <a:buFont typeface="Arial"/>
              <a:buNone/>
            </a:pPr>
            <a:r>
              <a:rPr lang="en" sz="1800">
                <a:solidFill>
                  <a:schemeClr val="dk1"/>
                </a:solidFill>
                <a:latin typeface="Halant"/>
                <a:ea typeface="Halant"/>
                <a:cs typeface="Halant"/>
                <a:sym typeface="Halant"/>
              </a:rPr>
              <a:t>Classroom Mingle Source 2</a:t>
            </a:r>
            <a:endParaRPr sz="1800">
              <a:solidFill>
                <a:schemeClr val="dk1"/>
              </a:solidFill>
              <a:latin typeface="Halant"/>
              <a:ea typeface="Halant"/>
              <a:cs typeface="Halant"/>
              <a:sym typeface="Halant"/>
            </a:endParaRPr>
          </a:p>
        </p:txBody>
      </p:sp>
      <p:sp>
        <p:nvSpPr>
          <p:cNvPr id="69" name="Google Shape;69;p14"/>
          <p:cNvSpPr/>
          <p:nvPr/>
        </p:nvSpPr>
        <p:spPr>
          <a:xfrm>
            <a:off x="431550" y="724150"/>
            <a:ext cx="6452100" cy="2259600"/>
          </a:xfrm>
          <a:prstGeom prst="wedgeRectCallout">
            <a:avLst>
              <a:gd fmla="val -15743" name="adj1"/>
              <a:gd fmla="val 72426" name="adj2"/>
            </a:avLst>
          </a:prstGeom>
          <a:solidFill>
            <a:schemeClr val="accent5"/>
          </a:solidFill>
          <a:ln cap="flat" cmpd="sng" w="9525">
            <a:solidFill>
              <a:srgbClr val="595959"/>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rPr b="1" lang="en">
                <a:solidFill>
                  <a:srgbClr val="000000"/>
                </a:solidFill>
                <a:latin typeface="Inter"/>
                <a:ea typeface="Inter"/>
                <a:cs typeface="Inter"/>
                <a:sym typeface="Inter"/>
              </a:rPr>
              <a:t>"Away, away with all these cobweb tissues of rights of discovery, exploration, settlement, contiguity, etc. The American claim is by the right of our manifest destiny to overspread and to possess the whole of the continent which Providence has given us for the development of the great experiment of liberty and federative self-government entrusted to us. It is a right such as that of the tree to the space of air and earth suitable for the full expansion of its principle and destiny of growth. ...It is in our future far more than in the past history of Spanish exploration or French colonial rights, that our True Title is to be found."</a:t>
            </a:r>
            <a:endParaRPr b="1">
              <a:solidFill>
                <a:srgbClr val="000000"/>
              </a:solidFill>
              <a:latin typeface="Inter"/>
              <a:ea typeface="Inter"/>
              <a:cs typeface="Inter"/>
              <a:sym typeface="Inter"/>
            </a:endParaRPr>
          </a:p>
          <a:p>
            <a:pPr indent="0" lvl="0" marL="0" rtl="0" algn="ctr">
              <a:spcBef>
                <a:spcPts val="0"/>
              </a:spcBef>
              <a:spcAft>
                <a:spcPts val="0"/>
              </a:spcAft>
              <a:buNone/>
            </a:pPr>
            <a:r>
              <a:t/>
            </a:r>
            <a:endParaRPr b="1" sz="1000">
              <a:solidFill>
                <a:srgbClr val="000000"/>
              </a:solidFill>
              <a:latin typeface="Inter"/>
              <a:ea typeface="Inter"/>
              <a:cs typeface="Inter"/>
              <a:sym typeface="Inter"/>
            </a:endParaRPr>
          </a:p>
        </p:txBody>
      </p:sp>
      <p:sp>
        <p:nvSpPr>
          <p:cNvPr id="70" name="Google Shape;70;p14"/>
          <p:cNvSpPr txBox="1"/>
          <p:nvPr/>
        </p:nvSpPr>
        <p:spPr>
          <a:xfrm>
            <a:off x="2558300" y="3605350"/>
            <a:ext cx="4204500" cy="5304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lang="en" sz="1200">
                <a:latin typeface="Inter"/>
                <a:ea typeface="Inter"/>
                <a:cs typeface="Inter"/>
                <a:sym typeface="Inter"/>
              </a:rPr>
              <a:t>Source: </a:t>
            </a:r>
            <a:r>
              <a:rPr lang="en" sz="1200">
                <a:solidFill>
                  <a:srgbClr val="000000"/>
                </a:solidFill>
                <a:latin typeface="Inter"/>
                <a:ea typeface="Inter"/>
                <a:cs typeface="Inter"/>
                <a:sym typeface="Inter"/>
              </a:rPr>
              <a:t>John L. O’ Sullivan, editor </a:t>
            </a:r>
            <a:r>
              <a:rPr i="1" lang="en" sz="1200">
                <a:solidFill>
                  <a:srgbClr val="000000"/>
                </a:solidFill>
                <a:highlight>
                  <a:srgbClr val="FFFFFF"/>
                </a:highlight>
                <a:latin typeface="Inter"/>
                <a:ea typeface="Inter"/>
                <a:cs typeface="Inter"/>
                <a:sym typeface="Inter"/>
              </a:rPr>
              <a:t>United States Magazine and Democratic Review, 1845</a:t>
            </a:r>
            <a:endParaRPr sz="1200">
              <a:solidFill>
                <a:srgbClr val="000000"/>
              </a:solidFill>
              <a:latin typeface="Inter"/>
              <a:ea typeface="Inter"/>
              <a:cs typeface="Inter"/>
              <a:sym typeface="Inter"/>
            </a:endParaRPr>
          </a:p>
        </p:txBody>
      </p:sp>
      <p:sp>
        <p:nvSpPr>
          <p:cNvPr id="71" name="Google Shape;71;p14"/>
          <p:cNvSpPr txBox="1"/>
          <p:nvPr/>
        </p:nvSpPr>
        <p:spPr>
          <a:xfrm>
            <a:off x="441450" y="4452125"/>
            <a:ext cx="6432300" cy="32370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Which causes of expansion are mentioned or implied? (Circle all that apply)</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457200" lvl="0" marL="914400" rtl="0" algn="l">
              <a:spcBef>
                <a:spcPts val="0"/>
              </a:spcBef>
              <a:spcAft>
                <a:spcPts val="0"/>
              </a:spcAft>
              <a:buNone/>
            </a:pPr>
            <a:r>
              <a:rPr lang="en" sz="1200">
                <a:solidFill>
                  <a:schemeClr val="dk1"/>
                </a:solidFill>
                <a:latin typeface="Inter"/>
                <a:ea typeface="Inter"/>
                <a:cs typeface="Inter"/>
                <a:sym typeface="Inter"/>
              </a:rPr>
              <a:t>Economic		Political		Social</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How does the quote support the causes you selected? Use evidence from the text to to explain your thinking.</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does this quote reveal about American attitudes towards westward expansion?</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Say-it-in-Six:</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75" name="Shape 75"/>
        <p:cNvGrpSpPr/>
        <p:nvPr/>
      </p:nvGrpSpPr>
      <p:grpSpPr>
        <a:xfrm>
          <a:off x="0" y="0"/>
          <a:ext cx="0" cy="0"/>
          <a:chOff x="0" y="0"/>
          <a:chExt cx="0" cy="0"/>
        </a:xfrm>
      </p:grpSpPr>
      <p:pic>
        <p:nvPicPr>
          <p:cNvPr id="76" name="Google Shape;76;p15"/>
          <p:cNvPicPr preferRelativeResize="0"/>
          <p:nvPr/>
        </p:nvPicPr>
        <p:blipFill>
          <a:blip r:embed="rId3">
            <a:alphaModFix/>
          </a:blip>
          <a:stretch>
            <a:fillRect/>
          </a:stretch>
        </p:blipFill>
        <p:spPr>
          <a:xfrm>
            <a:off x="359100" y="8923350"/>
            <a:ext cx="405811" cy="405811"/>
          </a:xfrm>
          <a:prstGeom prst="rect">
            <a:avLst/>
          </a:prstGeom>
          <a:noFill/>
          <a:ln>
            <a:noFill/>
          </a:ln>
        </p:spPr>
      </p:pic>
      <p:sp>
        <p:nvSpPr>
          <p:cNvPr id="77" name="Google Shape;77;p15"/>
          <p:cNvSpPr txBox="1"/>
          <p:nvPr/>
        </p:nvSpPr>
        <p:spPr>
          <a:xfrm>
            <a:off x="5208250" y="9041525"/>
            <a:ext cx="1731600" cy="293400"/>
          </a:xfrm>
          <a:prstGeom prst="rect">
            <a:avLst/>
          </a:prstGeom>
          <a:noFill/>
          <a:ln>
            <a:noFill/>
          </a:ln>
        </p:spPr>
        <p:txBody>
          <a:bodyPr anchorCtr="0" anchor="t" bIns="91425" lIns="91425" spcFirstLastPara="1" rIns="91425" wrap="square" tIns="91425">
            <a:noAutofit/>
          </a:bodyPr>
          <a:lstStyle/>
          <a:p>
            <a:pPr indent="0" lvl="0" marL="0" rtl="0" algn="r">
              <a:spcBef>
                <a:spcPts val="0"/>
              </a:spcBef>
              <a:spcAft>
                <a:spcPts val="0"/>
              </a:spcAft>
              <a:buNone/>
            </a:pPr>
            <a:r>
              <a:rPr lang="en" sz="1000">
                <a:solidFill>
                  <a:srgbClr val="666666"/>
                </a:solidFill>
                <a:latin typeface="Inter"/>
                <a:ea typeface="Inter"/>
                <a:cs typeface="Inter"/>
                <a:sym typeface="Inter"/>
              </a:rPr>
              <a:t> ©2025 Thinking Nation</a:t>
            </a:r>
            <a:endParaRPr sz="1000">
              <a:solidFill>
                <a:srgbClr val="666666"/>
              </a:solidFill>
              <a:latin typeface="Inter"/>
              <a:ea typeface="Inter"/>
              <a:cs typeface="Inter"/>
              <a:sym typeface="Inter"/>
            </a:endParaRPr>
          </a:p>
          <a:p>
            <a:pPr indent="0" lvl="0" marL="0" rtl="0" algn="l">
              <a:spcBef>
                <a:spcPts val="0"/>
              </a:spcBef>
              <a:spcAft>
                <a:spcPts val="0"/>
              </a:spcAft>
              <a:buNone/>
            </a:pPr>
            <a:r>
              <a:t/>
            </a:r>
            <a:endParaRPr sz="1400">
              <a:solidFill>
                <a:srgbClr val="666666"/>
              </a:solidFill>
              <a:latin typeface="Inter"/>
              <a:ea typeface="Inter"/>
              <a:cs typeface="Inter"/>
              <a:sym typeface="Inter"/>
            </a:endParaRPr>
          </a:p>
        </p:txBody>
      </p:sp>
      <p:sp>
        <p:nvSpPr>
          <p:cNvPr id="78" name="Google Shape;78;p15"/>
          <p:cNvSpPr txBox="1"/>
          <p:nvPr/>
        </p:nvSpPr>
        <p:spPr>
          <a:xfrm>
            <a:off x="2791800" y="9041525"/>
            <a:ext cx="1731600" cy="2934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lang="en" sz="1000">
                <a:solidFill>
                  <a:srgbClr val="666666"/>
                </a:solidFill>
                <a:latin typeface="Inter"/>
                <a:ea typeface="Inter"/>
                <a:cs typeface="Inter"/>
                <a:sym typeface="Inter"/>
              </a:rPr>
              <a:t>thinkingnation.org</a:t>
            </a:r>
            <a:endParaRPr sz="1400">
              <a:solidFill>
                <a:srgbClr val="666666"/>
              </a:solidFill>
              <a:latin typeface="Inter"/>
              <a:ea typeface="Inter"/>
              <a:cs typeface="Inter"/>
              <a:sym typeface="Inter"/>
            </a:endParaRPr>
          </a:p>
        </p:txBody>
      </p:sp>
      <p:sp>
        <p:nvSpPr>
          <p:cNvPr id="79" name="Google Shape;79;p15"/>
          <p:cNvSpPr txBox="1"/>
          <p:nvPr/>
        </p:nvSpPr>
        <p:spPr>
          <a:xfrm>
            <a:off x="0" y="0"/>
            <a:ext cx="7315200" cy="469500"/>
          </a:xfrm>
          <a:prstGeom prst="rect">
            <a:avLst/>
          </a:prstGeom>
          <a:solidFill>
            <a:srgbClr val="38E0A4"/>
          </a:solidFill>
          <a:ln>
            <a:noFill/>
          </a:ln>
        </p:spPr>
        <p:txBody>
          <a:bodyPr anchorCtr="0" anchor="ctr" bIns="91425" lIns="91425" spcFirstLastPara="1" rIns="91425" wrap="square" tIns="91425">
            <a:noAutofit/>
          </a:bodyPr>
          <a:lstStyle/>
          <a:p>
            <a:pPr indent="0" lvl="0" marL="0" rtl="0" algn="ctr">
              <a:spcBef>
                <a:spcPts val="0"/>
              </a:spcBef>
              <a:spcAft>
                <a:spcPts val="0"/>
              </a:spcAft>
              <a:buClr>
                <a:schemeClr val="dk1"/>
              </a:buClr>
              <a:buSzPts val="1100"/>
              <a:buFont typeface="Arial"/>
              <a:buNone/>
            </a:pPr>
            <a:r>
              <a:rPr lang="en" sz="1800">
                <a:solidFill>
                  <a:schemeClr val="dk1"/>
                </a:solidFill>
                <a:latin typeface="Halant"/>
                <a:ea typeface="Halant"/>
                <a:cs typeface="Halant"/>
                <a:sym typeface="Halant"/>
              </a:rPr>
              <a:t>Classroom Mingle Source 3</a:t>
            </a:r>
            <a:endParaRPr sz="1800">
              <a:solidFill>
                <a:schemeClr val="dk1"/>
              </a:solidFill>
              <a:latin typeface="Halant"/>
              <a:ea typeface="Halant"/>
              <a:cs typeface="Halant"/>
              <a:sym typeface="Halant"/>
            </a:endParaRPr>
          </a:p>
        </p:txBody>
      </p:sp>
      <p:sp>
        <p:nvSpPr>
          <p:cNvPr id="80" name="Google Shape;80;p15"/>
          <p:cNvSpPr/>
          <p:nvPr/>
        </p:nvSpPr>
        <p:spPr>
          <a:xfrm>
            <a:off x="431550" y="724150"/>
            <a:ext cx="6452100" cy="1643700"/>
          </a:xfrm>
          <a:prstGeom prst="wedgeRectCallout">
            <a:avLst>
              <a:gd fmla="val -15743" name="adj1"/>
              <a:gd fmla="val 72426" name="adj2"/>
            </a:avLst>
          </a:prstGeom>
          <a:solidFill>
            <a:schemeClr val="accent5"/>
          </a:solidFill>
          <a:ln cap="flat" cmpd="sng" w="9525">
            <a:solidFill>
              <a:srgbClr val="595959"/>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Clr>
                <a:schemeClr val="dk1"/>
              </a:buClr>
              <a:buSzPts val="1100"/>
              <a:buFont typeface="Arial"/>
              <a:buNone/>
            </a:pPr>
            <a:r>
              <a:rPr b="1" lang="en">
                <a:solidFill>
                  <a:schemeClr val="dk1"/>
                </a:solidFill>
                <a:latin typeface="Inter"/>
                <a:ea typeface="Inter"/>
                <a:cs typeface="Inter"/>
                <a:sym typeface="Inter"/>
              </a:rPr>
              <a:t>‘God knows best…It is, without doubt, this spirit of restlessness, and unsatisfied longing, or ambition- if you please- which is implanted in our nature by an all-wise Creator that has peopled the whole earth.’</a:t>
            </a:r>
            <a:endParaRPr b="1" sz="1600">
              <a:solidFill>
                <a:srgbClr val="000000"/>
              </a:solidFill>
              <a:latin typeface="Inter"/>
              <a:ea typeface="Inter"/>
              <a:cs typeface="Inter"/>
              <a:sym typeface="Inter"/>
            </a:endParaRPr>
          </a:p>
          <a:p>
            <a:pPr indent="0" lvl="0" marL="0" rtl="0" algn="ctr">
              <a:spcBef>
                <a:spcPts val="0"/>
              </a:spcBef>
              <a:spcAft>
                <a:spcPts val="0"/>
              </a:spcAft>
              <a:buNone/>
            </a:pPr>
            <a:r>
              <a:t/>
            </a:r>
            <a:endParaRPr b="1" sz="1000">
              <a:solidFill>
                <a:srgbClr val="000000"/>
              </a:solidFill>
              <a:latin typeface="Inter"/>
              <a:ea typeface="Inter"/>
              <a:cs typeface="Inter"/>
              <a:sym typeface="Inter"/>
            </a:endParaRPr>
          </a:p>
        </p:txBody>
      </p:sp>
      <p:sp>
        <p:nvSpPr>
          <p:cNvPr id="81" name="Google Shape;81;p15"/>
          <p:cNvSpPr txBox="1"/>
          <p:nvPr/>
        </p:nvSpPr>
        <p:spPr>
          <a:xfrm>
            <a:off x="2558300" y="2843350"/>
            <a:ext cx="4204500" cy="8160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Source: Sarah Herndon, Oregon Trail traveler, 1865, in Katie Hickman, </a:t>
            </a:r>
            <a:r>
              <a:rPr i="1" lang="en" sz="1200">
                <a:solidFill>
                  <a:schemeClr val="dk1"/>
                </a:solidFill>
                <a:latin typeface="Inter"/>
                <a:ea typeface="Inter"/>
                <a:cs typeface="Inter"/>
                <a:sym typeface="Inter"/>
              </a:rPr>
              <a:t>Brave Hearted: The Women of the American West, 1836-1880</a:t>
            </a:r>
            <a:r>
              <a:rPr lang="en" sz="1200">
                <a:solidFill>
                  <a:schemeClr val="dk1"/>
                </a:solidFill>
                <a:latin typeface="Inter"/>
                <a:ea typeface="Inter"/>
                <a:cs typeface="Inter"/>
                <a:sym typeface="Inter"/>
              </a:rPr>
              <a:t>, 2022.</a:t>
            </a:r>
            <a:endParaRPr sz="1200">
              <a:solidFill>
                <a:schemeClr val="dk1"/>
              </a:solidFill>
              <a:latin typeface="Inter"/>
              <a:ea typeface="Inter"/>
              <a:cs typeface="Inter"/>
              <a:sym typeface="Inter"/>
            </a:endParaRPr>
          </a:p>
          <a:p>
            <a:pPr indent="0" lvl="0" marL="0" rtl="0" algn="ctr">
              <a:spcBef>
                <a:spcPts val="0"/>
              </a:spcBef>
              <a:spcAft>
                <a:spcPts val="0"/>
              </a:spcAft>
              <a:buClr>
                <a:srgbClr val="000000"/>
              </a:buClr>
              <a:buSzPts val="1100"/>
              <a:buFont typeface="Arial"/>
              <a:buNone/>
            </a:pPr>
            <a:r>
              <a:t/>
            </a:r>
            <a:endParaRPr sz="1200">
              <a:latin typeface="Inter"/>
              <a:ea typeface="Inter"/>
              <a:cs typeface="Inter"/>
              <a:sym typeface="Inter"/>
            </a:endParaRPr>
          </a:p>
        </p:txBody>
      </p:sp>
      <p:sp>
        <p:nvSpPr>
          <p:cNvPr id="82" name="Google Shape;82;p15"/>
          <p:cNvSpPr txBox="1"/>
          <p:nvPr/>
        </p:nvSpPr>
        <p:spPr>
          <a:xfrm>
            <a:off x="441450" y="3766325"/>
            <a:ext cx="6432300" cy="32370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Which causes of expansion are mentioned or implied? (Circle all that apply)</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457200" lvl="0" marL="914400" rtl="0" algn="l">
              <a:spcBef>
                <a:spcPts val="0"/>
              </a:spcBef>
              <a:spcAft>
                <a:spcPts val="0"/>
              </a:spcAft>
              <a:buNone/>
            </a:pPr>
            <a:r>
              <a:rPr lang="en" sz="1200">
                <a:solidFill>
                  <a:schemeClr val="dk1"/>
                </a:solidFill>
                <a:latin typeface="Inter"/>
                <a:ea typeface="Inter"/>
                <a:cs typeface="Inter"/>
                <a:sym typeface="Inter"/>
              </a:rPr>
              <a:t>Economic		Political		Social</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How does the quote support the causes you selected? Use evidence from the text to to explain your thinking.</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does this quote reveal about American attitudes towards westward expansion?</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Say-it-in-Six:</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p:txBody>
      </p:sp>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86" name="Shape 86"/>
        <p:cNvGrpSpPr/>
        <p:nvPr/>
      </p:nvGrpSpPr>
      <p:grpSpPr>
        <a:xfrm>
          <a:off x="0" y="0"/>
          <a:ext cx="0" cy="0"/>
          <a:chOff x="0" y="0"/>
          <a:chExt cx="0" cy="0"/>
        </a:xfrm>
      </p:grpSpPr>
      <p:pic>
        <p:nvPicPr>
          <p:cNvPr id="87" name="Google Shape;87;p16"/>
          <p:cNvPicPr preferRelativeResize="0"/>
          <p:nvPr/>
        </p:nvPicPr>
        <p:blipFill>
          <a:blip r:embed="rId3">
            <a:alphaModFix/>
          </a:blip>
          <a:stretch>
            <a:fillRect/>
          </a:stretch>
        </p:blipFill>
        <p:spPr>
          <a:xfrm>
            <a:off x="359100" y="8923350"/>
            <a:ext cx="405811" cy="405811"/>
          </a:xfrm>
          <a:prstGeom prst="rect">
            <a:avLst/>
          </a:prstGeom>
          <a:noFill/>
          <a:ln>
            <a:noFill/>
          </a:ln>
        </p:spPr>
      </p:pic>
      <p:sp>
        <p:nvSpPr>
          <p:cNvPr id="88" name="Google Shape;88;p16"/>
          <p:cNvSpPr txBox="1"/>
          <p:nvPr/>
        </p:nvSpPr>
        <p:spPr>
          <a:xfrm>
            <a:off x="5208250" y="9041525"/>
            <a:ext cx="1731600" cy="293400"/>
          </a:xfrm>
          <a:prstGeom prst="rect">
            <a:avLst/>
          </a:prstGeom>
          <a:noFill/>
          <a:ln>
            <a:noFill/>
          </a:ln>
        </p:spPr>
        <p:txBody>
          <a:bodyPr anchorCtr="0" anchor="t" bIns="91425" lIns="91425" spcFirstLastPara="1" rIns="91425" wrap="square" tIns="91425">
            <a:noAutofit/>
          </a:bodyPr>
          <a:lstStyle/>
          <a:p>
            <a:pPr indent="0" lvl="0" marL="0" rtl="0" algn="r">
              <a:spcBef>
                <a:spcPts val="0"/>
              </a:spcBef>
              <a:spcAft>
                <a:spcPts val="0"/>
              </a:spcAft>
              <a:buNone/>
            </a:pPr>
            <a:r>
              <a:rPr lang="en" sz="1000">
                <a:solidFill>
                  <a:srgbClr val="666666"/>
                </a:solidFill>
                <a:latin typeface="Inter"/>
                <a:ea typeface="Inter"/>
                <a:cs typeface="Inter"/>
                <a:sym typeface="Inter"/>
              </a:rPr>
              <a:t> ©2025 Thinking Nation</a:t>
            </a:r>
            <a:endParaRPr sz="1000">
              <a:solidFill>
                <a:srgbClr val="666666"/>
              </a:solidFill>
              <a:latin typeface="Inter"/>
              <a:ea typeface="Inter"/>
              <a:cs typeface="Inter"/>
              <a:sym typeface="Inter"/>
            </a:endParaRPr>
          </a:p>
          <a:p>
            <a:pPr indent="0" lvl="0" marL="0" rtl="0" algn="l">
              <a:spcBef>
                <a:spcPts val="0"/>
              </a:spcBef>
              <a:spcAft>
                <a:spcPts val="0"/>
              </a:spcAft>
              <a:buNone/>
            </a:pPr>
            <a:r>
              <a:t/>
            </a:r>
            <a:endParaRPr sz="1400">
              <a:solidFill>
                <a:srgbClr val="666666"/>
              </a:solidFill>
              <a:latin typeface="Inter"/>
              <a:ea typeface="Inter"/>
              <a:cs typeface="Inter"/>
              <a:sym typeface="Inter"/>
            </a:endParaRPr>
          </a:p>
        </p:txBody>
      </p:sp>
      <p:sp>
        <p:nvSpPr>
          <p:cNvPr id="89" name="Google Shape;89;p16"/>
          <p:cNvSpPr txBox="1"/>
          <p:nvPr/>
        </p:nvSpPr>
        <p:spPr>
          <a:xfrm>
            <a:off x="2791800" y="9041525"/>
            <a:ext cx="1731600" cy="2934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lang="en" sz="1000">
                <a:solidFill>
                  <a:srgbClr val="666666"/>
                </a:solidFill>
                <a:latin typeface="Inter"/>
                <a:ea typeface="Inter"/>
                <a:cs typeface="Inter"/>
                <a:sym typeface="Inter"/>
              </a:rPr>
              <a:t>thinkingnation.org</a:t>
            </a:r>
            <a:endParaRPr sz="1400">
              <a:solidFill>
                <a:srgbClr val="666666"/>
              </a:solidFill>
              <a:latin typeface="Inter"/>
              <a:ea typeface="Inter"/>
              <a:cs typeface="Inter"/>
              <a:sym typeface="Inter"/>
            </a:endParaRPr>
          </a:p>
        </p:txBody>
      </p:sp>
      <p:sp>
        <p:nvSpPr>
          <p:cNvPr id="90" name="Google Shape;90;p16"/>
          <p:cNvSpPr txBox="1"/>
          <p:nvPr/>
        </p:nvSpPr>
        <p:spPr>
          <a:xfrm>
            <a:off x="0" y="0"/>
            <a:ext cx="7315200" cy="469500"/>
          </a:xfrm>
          <a:prstGeom prst="rect">
            <a:avLst/>
          </a:prstGeom>
          <a:solidFill>
            <a:srgbClr val="38E0A4"/>
          </a:solidFill>
          <a:ln>
            <a:noFill/>
          </a:ln>
        </p:spPr>
        <p:txBody>
          <a:bodyPr anchorCtr="0" anchor="ctr" bIns="91425" lIns="91425" spcFirstLastPara="1" rIns="91425" wrap="square" tIns="91425">
            <a:noAutofit/>
          </a:bodyPr>
          <a:lstStyle/>
          <a:p>
            <a:pPr indent="0" lvl="0" marL="0" rtl="0" algn="ctr">
              <a:spcBef>
                <a:spcPts val="0"/>
              </a:spcBef>
              <a:spcAft>
                <a:spcPts val="0"/>
              </a:spcAft>
              <a:buClr>
                <a:schemeClr val="dk1"/>
              </a:buClr>
              <a:buSzPts val="1100"/>
              <a:buFont typeface="Arial"/>
              <a:buNone/>
            </a:pPr>
            <a:r>
              <a:rPr lang="en" sz="1800">
                <a:solidFill>
                  <a:schemeClr val="dk1"/>
                </a:solidFill>
                <a:latin typeface="Halant"/>
                <a:ea typeface="Halant"/>
                <a:cs typeface="Halant"/>
                <a:sym typeface="Halant"/>
              </a:rPr>
              <a:t>Classroom Mingle Source 4</a:t>
            </a:r>
            <a:endParaRPr sz="1800">
              <a:solidFill>
                <a:schemeClr val="dk1"/>
              </a:solidFill>
              <a:latin typeface="Halant"/>
              <a:ea typeface="Halant"/>
              <a:cs typeface="Halant"/>
              <a:sym typeface="Halant"/>
            </a:endParaRPr>
          </a:p>
        </p:txBody>
      </p:sp>
      <p:sp>
        <p:nvSpPr>
          <p:cNvPr id="91" name="Google Shape;91;p16"/>
          <p:cNvSpPr/>
          <p:nvPr/>
        </p:nvSpPr>
        <p:spPr>
          <a:xfrm>
            <a:off x="431550" y="724150"/>
            <a:ext cx="6452100" cy="1957800"/>
          </a:xfrm>
          <a:prstGeom prst="wedgeRectCallout">
            <a:avLst>
              <a:gd fmla="val -15743" name="adj1"/>
              <a:gd fmla="val 72426" name="adj2"/>
            </a:avLst>
          </a:prstGeom>
          <a:solidFill>
            <a:schemeClr val="accent5"/>
          </a:solidFill>
          <a:ln cap="flat" cmpd="sng" w="9525">
            <a:solidFill>
              <a:srgbClr val="595959"/>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rPr b="1" lang="en">
                <a:solidFill>
                  <a:schemeClr val="dk1"/>
                </a:solidFill>
                <a:latin typeface="Inter"/>
                <a:ea typeface="Inter"/>
                <a:cs typeface="Inter"/>
                <a:sym typeface="Inter"/>
              </a:rPr>
              <a:t>“I think by 1851 our tribes are still in a state of shock and recovery.  The loss of buffalo, the encroachment by that time- westward expansion was occurring.  Forts were being established.  The fur trade was thriving.  Life was changing for them; no longer were they able to go to their hunting grounds and bring home enough buffalo.”</a:t>
            </a:r>
            <a:endParaRPr b="1" sz="1800">
              <a:solidFill>
                <a:srgbClr val="000000"/>
              </a:solidFill>
              <a:latin typeface="Inter"/>
              <a:ea typeface="Inter"/>
              <a:cs typeface="Inter"/>
              <a:sym typeface="Inter"/>
            </a:endParaRPr>
          </a:p>
          <a:p>
            <a:pPr indent="0" lvl="0" marL="0" rtl="0" algn="ctr">
              <a:spcBef>
                <a:spcPts val="0"/>
              </a:spcBef>
              <a:spcAft>
                <a:spcPts val="0"/>
              </a:spcAft>
              <a:buNone/>
            </a:pPr>
            <a:r>
              <a:t/>
            </a:r>
            <a:endParaRPr b="1" sz="1000">
              <a:solidFill>
                <a:srgbClr val="000000"/>
              </a:solidFill>
              <a:latin typeface="Inter"/>
              <a:ea typeface="Inter"/>
              <a:cs typeface="Inter"/>
              <a:sym typeface="Inter"/>
            </a:endParaRPr>
          </a:p>
        </p:txBody>
      </p:sp>
      <p:sp>
        <p:nvSpPr>
          <p:cNvPr id="92" name="Google Shape;92;p16"/>
          <p:cNvSpPr txBox="1"/>
          <p:nvPr/>
        </p:nvSpPr>
        <p:spPr>
          <a:xfrm>
            <a:off x="2558300" y="3376750"/>
            <a:ext cx="4204500" cy="5304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Source: Marilyn Hudson, elder and tribal historian of the Mandan, Hidatsa, and Arikara tribes, National Museum of the American Indian, “Smithsonian Institution Interview,” 2016.</a:t>
            </a:r>
            <a:endParaRPr>
              <a:solidFill>
                <a:schemeClr val="dk1"/>
              </a:solidFill>
              <a:latin typeface="Inter"/>
              <a:ea typeface="Inter"/>
              <a:cs typeface="Inter"/>
              <a:sym typeface="Inter"/>
            </a:endParaRPr>
          </a:p>
          <a:p>
            <a:pPr indent="0" lvl="0" marL="0" rtl="0" algn="ctr">
              <a:spcBef>
                <a:spcPts val="0"/>
              </a:spcBef>
              <a:spcAft>
                <a:spcPts val="0"/>
              </a:spcAft>
              <a:buClr>
                <a:srgbClr val="000000"/>
              </a:buClr>
              <a:buSzPts val="1100"/>
              <a:buFont typeface="Arial"/>
              <a:buNone/>
            </a:pPr>
            <a:r>
              <a:t/>
            </a:r>
            <a:endParaRPr sz="1200">
              <a:latin typeface="Inter"/>
              <a:ea typeface="Inter"/>
              <a:cs typeface="Inter"/>
              <a:sym typeface="Inter"/>
            </a:endParaRPr>
          </a:p>
        </p:txBody>
      </p:sp>
      <p:sp>
        <p:nvSpPr>
          <p:cNvPr id="93" name="Google Shape;93;p16"/>
          <p:cNvSpPr txBox="1"/>
          <p:nvPr/>
        </p:nvSpPr>
        <p:spPr>
          <a:xfrm>
            <a:off x="441450" y="4604525"/>
            <a:ext cx="6432300" cy="32370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Which causes of expansion are mentioned or implied? (Circle all that apply)</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457200" lvl="0" marL="914400" rtl="0" algn="l">
              <a:spcBef>
                <a:spcPts val="0"/>
              </a:spcBef>
              <a:spcAft>
                <a:spcPts val="0"/>
              </a:spcAft>
              <a:buNone/>
            </a:pPr>
            <a:r>
              <a:rPr lang="en" sz="1200">
                <a:solidFill>
                  <a:schemeClr val="dk1"/>
                </a:solidFill>
                <a:latin typeface="Inter"/>
                <a:ea typeface="Inter"/>
                <a:cs typeface="Inter"/>
                <a:sym typeface="Inter"/>
              </a:rPr>
              <a:t>Economic		Political		Social</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How does the quote support the causes you selected? Use evidence from the text to to explain your thinking.</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does this quote reveal about American attitudes towards westward expansion?</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Say-it-in-Six:</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p:txBody>
      </p:sp>
    </p:spTree>
  </p:cSld>
  <p:clrMapOvr>
    <a:masterClrMapping/>
  </p:clrMapOvr>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97" name="Shape 97"/>
        <p:cNvGrpSpPr/>
        <p:nvPr/>
      </p:nvGrpSpPr>
      <p:grpSpPr>
        <a:xfrm>
          <a:off x="0" y="0"/>
          <a:ext cx="0" cy="0"/>
          <a:chOff x="0" y="0"/>
          <a:chExt cx="0" cy="0"/>
        </a:xfrm>
      </p:grpSpPr>
      <p:pic>
        <p:nvPicPr>
          <p:cNvPr id="98" name="Google Shape;98;p17"/>
          <p:cNvPicPr preferRelativeResize="0"/>
          <p:nvPr/>
        </p:nvPicPr>
        <p:blipFill>
          <a:blip r:embed="rId3">
            <a:alphaModFix/>
          </a:blip>
          <a:stretch>
            <a:fillRect/>
          </a:stretch>
        </p:blipFill>
        <p:spPr>
          <a:xfrm>
            <a:off x="359100" y="8923350"/>
            <a:ext cx="405811" cy="405811"/>
          </a:xfrm>
          <a:prstGeom prst="rect">
            <a:avLst/>
          </a:prstGeom>
          <a:noFill/>
          <a:ln>
            <a:noFill/>
          </a:ln>
        </p:spPr>
      </p:pic>
      <p:sp>
        <p:nvSpPr>
          <p:cNvPr id="99" name="Google Shape;99;p17"/>
          <p:cNvSpPr txBox="1"/>
          <p:nvPr/>
        </p:nvSpPr>
        <p:spPr>
          <a:xfrm>
            <a:off x="5208250" y="9041525"/>
            <a:ext cx="1731600" cy="293400"/>
          </a:xfrm>
          <a:prstGeom prst="rect">
            <a:avLst/>
          </a:prstGeom>
          <a:noFill/>
          <a:ln>
            <a:noFill/>
          </a:ln>
        </p:spPr>
        <p:txBody>
          <a:bodyPr anchorCtr="0" anchor="t" bIns="91425" lIns="91425" spcFirstLastPara="1" rIns="91425" wrap="square" tIns="91425">
            <a:noAutofit/>
          </a:bodyPr>
          <a:lstStyle/>
          <a:p>
            <a:pPr indent="0" lvl="0" marL="0" rtl="0" algn="r">
              <a:spcBef>
                <a:spcPts val="0"/>
              </a:spcBef>
              <a:spcAft>
                <a:spcPts val="0"/>
              </a:spcAft>
              <a:buNone/>
            </a:pPr>
            <a:r>
              <a:rPr lang="en" sz="1000">
                <a:solidFill>
                  <a:srgbClr val="666666"/>
                </a:solidFill>
                <a:latin typeface="Inter"/>
                <a:ea typeface="Inter"/>
                <a:cs typeface="Inter"/>
                <a:sym typeface="Inter"/>
              </a:rPr>
              <a:t> ©2025 Thinking Nation</a:t>
            </a:r>
            <a:endParaRPr sz="1000">
              <a:solidFill>
                <a:srgbClr val="666666"/>
              </a:solidFill>
              <a:latin typeface="Inter"/>
              <a:ea typeface="Inter"/>
              <a:cs typeface="Inter"/>
              <a:sym typeface="Inter"/>
            </a:endParaRPr>
          </a:p>
          <a:p>
            <a:pPr indent="0" lvl="0" marL="0" rtl="0" algn="l">
              <a:spcBef>
                <a:spcPts val="0"/>
              </a:spcBef>
              <a:spcAft>
                <a:spcPts val="0"/>
              </a:spcAft>
              <a:buNone/>
            </a:pPr>
            <a:r>
              <a:t/>
            </a:r>
            <a:endParaRPr sz="1400">
              <a:solidFill>
                <a:srgbClr val="666666"/>
              </a:solidFill>
              <a:latin typeface="Inter"/>
              <a:ea typeface="Inter"/>
              <a:cs typeface="Inter"/>
              <a:sym typeface="Inter"/>
            </a:endParaRPr>
          </a:p>
        </p:txBody>
      </p:sp>
      <p:sp>
        <p:nvSpPr>
          <p:cNvPr id="100" name="Google Shape;100;p17"/>
          <p:cNvSpPr txBox="1"/>
          <p:nvPr/>
        </p:nvSpPr>
        <p:spPr>
          <a:xfrm>
            <a:off x="2791800" y="9041525"/>
            <a:ext cx="1731600" cy="2934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lang="en" sz="1000">
                <a:solidFill>
                  <a:srgbClr val="666666"/>
                </a:solidFill>
                <a:latin typeface="Inter"/>
                <a:ea typeface="Inter"/>
                <a:cs typeface="Inter"/>
                <a:sym typeface="Inter"/>
              </a:rPr>
              <a:t>thinkingnation.org</a:t>
            </a:r>
            <a:endParaRPr sz="1400">
              <a:solidFill>
                <a:srgbClr val="666666"/>
              </a:solidFill>
              <a:latin typeface="Inter"/>
              <a:ea typeface="Inter"/>
              <a:cs typeface="Inter"/>
              <a:sym typeface="Inter"/>
            </a:endParaRPr>
          </a:p>
        </p:txBody>
      </p:sp>
      <p:sp>
        <p:nvSpPr>
          <p:cNvPr id="101" name="Google Shape;101;p17"/>
          <p:cNvSpPr txBox="1"/>
          <p:nvPr/>
        </p:nvSpPr>
        <p:spPr>
          <a:xfrm>
            <a:off x="0" y="0"/>
            <a:ext cx="7315200" cy="469500"/>
          </a:xfrm>
          <a:prstGeom prst="rect">
            <a:avLst/>
          </a:prstGeom>
          <a:solidFill>
            <a:srgbClr val="38E0A4"/>
          </a:solidFill>
          <a:ln>
            <a:noFill/>
          </a:ln>
        </p:spPr>
        <p:txBody>
          <a:bodyPr anchorCtr="0" anchor="ctr" bIns="91425" lIns="91425" spcFirstLastPara="1" rIns="91425" wrap="square" tIns="91425">
            <a:noAutofit/>
          </a:bodyPr>
          <a:lstStyle/>
          <a:p>
            <a:pPr indent="0" lvl="0" marL="0" rtl="0" algn="ctr">
              <a:spcBef>
                <a:spcPts val="0"/>
              </a:spcBef>
              <a:spcAft>
                <a:spcPts val="0"/>
              </a:spcAft>
              <a:buClr>
                <a:schemeClr val="dk1"/>
              </a:buClr>
              <a:buSzPts val="1100"/>
              <a:buFont typeface="Arial"/>
              <a:buNone/>
            </a:pPr>
            <a:r>
              <a:rPr lang="en" sz="1800">
                <a:solidFill>
                  <a:schemeClr val="dk1"/>
                </a:solidFill>
                <a:latin typeface="Halant"/>
                <a:ea typeface="Halant"/>
                <a:cs typeface="Halant"/>
                <a:sym typeface="Halant"/>
              </a:rPr>
              <a:t>Classroom Mingle Source 5</a:t>
            </a:r>
            <a:endParaRPr sz="1800">
              <a:solidFill>
                <a:schemeClr val="dk1"/>
              </a:solidFill>
              <a:latin typeface="Halant"/>
              <a:ea typeface="Halant"/>
              <a:cs typeface="Halant"/>
              <a:sym typeface="Halant"/>
            </a:endParaRPr>
          </a:p>
        </p:txBody>
      </p:sp>
      <p:sp>
        <p:nvSpPr>
          <p:cNvPr id="102" name="Google Shape;102;p17"/>
          <p:cNvSpPr/>
          <p:nvPr/>
        </p:nvSpPr>
        <p:spPr>
          <a:xfrm>
            <a:off x="431550" y="724150"/>
            <a:ext cx="6452100" cy="2259600"/>
          </a:xfrm>
          <a:prstGeom prst="wedgeRectCallout">
            <a:avLst>
              <a:gd fmla="val -15743" name="adj1"/>
              <a:gd fmla="val 72426" name="adj2"/>
            </a:avLst>
          </a:prstGeom>
          <a:solidFill>
            <a:schemeClr val="accent5"/>
          </a:solidFill>
          <a:ln cap="flat" cmpd="sng" w="9525">
            <a:solidFill>
              <a:srgbClr val="595959"/>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rPr b="1" lang="en">
                <a:solidFill>
                  <a:schemeClr val="dk1"/>
                </a:solidFill>
                <a:latin typeface="Inter"/>
                <a:ea typeface="Inter"/>
                <a:cs typeface="Inter"/>
                <a:sym typeface="Inter"/>
              </a:rPr>
              <a:t>The whole enterprise of this nation, which is not an upward, but a westward one, toward Oregon, California, etc., is totally devoid of interest to me, whether performed on foot, or by a Pacific railroad.... It is perfectly heathenish,-a filibustering toward heaven by the great western route. No; they may go their way to their manifest destiny, which I trust is not mine.... I would rather be a captive knight, and let them all pass by, than be free only to go whither they are bound. What aims more lofty have they than the prairie dogs?</a:t>
            </a:r>
            <a:endParaRPr b="1" sz="1800">
              <a:solidFill>
                <a:srgbClr val="000000"/>
              </a:solidFill>
              <a:latin typeface="Inter"/>
              <a:ea typeface="Inter"/>
              <a:cs typeface="Inter"/>
              <a:sym typeface="Inter"/>
            </a:endParaRPr>
          </a:p>
          <a:p>
            <a:pPr indent="0" lvl="0" marL="0" rtl="0" algn="ctr">
              <a:spcBef>
                <a:spcPts val="0"/>
              </a:spcBef>
              <a:spcAft>
                <a:spcPts val="0"/>
              </a:spcAft>
              <a:buNone/>
            </a:pPr>
            <a:r>
              <a:t/>
            </a:r>
            <a:endParaRPr b="1" sz="1000">
              <a:solidFill>
                <a:srgbClr val="000000"/>
              </a:solidFill>
              <a:latin typeface="Inter"/>
              <a:ea typeface="Inter"/>
              <a:cs typeface="Inter"/>
              <a:sym typeface="Inter"/>
            </a:endParaRPr>
          </a:p>
        </p:txBody>
      </p:sp>
      <p:sp>
        <p:nvSpPr>
          <p:cNvPr id="103" name="Google Shape;103;p17"/>
          <p:cNvSpPr txBox="1"/>
          <p:nvPr/>
        </p:nvSpPr>
        <p:spPr>
          <a:xfrm>
            <a:off x="2558300" y="3605350"/>
            <a:ext cx="4204500" cy="5304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Source: Henry David Thoreau, American essayist, poet, philosopher, and naturalist, “Letter to Harrison Blake,” February 17, 1853.</a:t>
            </a:r>
            <a:endParaRPr sz="1200">
              <a:latin typeface="Inter"/>
              <a:ea typeface="Inter"/>
              <a:cs typeface="Inter"/>
              <a:sym typeface="Inter"/>
            </a:endParaRPr>
          </a:p>
        </p:txBody>
      </p:sp>
      <p:sp>
        <p:nvSpPr>
          <p:cNvPr id="104" name="Google Shape;104;p17"/>
          <p:cNvSpPr txBox="1"/>
          <p:nvPr/>
        </p:nvSpPr>
        <p:spPr>
          <a:xfrm>
            <a:off x="441450" y="4604525"/>
            <a:ext cx="6432300" cy="32370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Which causes of expansion are mentioned or implied? (Circle all that apply)</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457200" lvl="0" marL="914400" rtl="0" algn="l">
              <a:spcBef>
                <a:spcPts val="0"/>
              </a:spcBef>
              <a:spcAft>
                <a:spcPts val="0"/>
              </a:spcAft>
              <a:buNone/>
            </a:pPr>
            <a:r>
              <a:rPr lang="en" sz="1200">
                <a:solidFill>
                  <a:schemeClr val="dk1"/>
                </a:solidFill>
                <a:latin typeface="Inter"/>
                <a:ea typeface="Inter"/>
                <a:cs typeface="Inter"/>
                <a:sym typeface="Inter"/>
              </a:rPr>
              <a:t>Economic		Political		Social</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How does the quote support the causes you selected? Use evidence from the text to to explain your thinking.</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does this quote reveal about American attitudes towards westward expansion?</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Say-it-in-Six:</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p:txBody>
      </p:sp>
    </p:spTree>
  </p:cSld>
  <p:clrMapOvr>
    <a:masterClrMapping/>
  </p:clrMapOvr>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108" name="Shape 108"/>
        <p:cNvGrpSpPr/>
        <p:nvPr/>
      </p:nvGrpSpPr>
      <p:grpSpPr>
        <a:xfrm>
          <a:off x="0" y="0"/>
          <a:ext cx="0" cy="0"/>
          <a:chOff x="0" y="0"/>
          <a:chExt cx="0" cy="0"/>
        </a:xfrm>
      </p:grpSpPr>
      <p:pic>
        <p:nvPicPr>
          <p:cNvPr id="109" name="Google Shape;109;p18"/>
          <p:cNvPicPr preferRelativeResize="0"/>
          <p:nvPr/>
        </p:nvPicPr>
        <p:blipFill>
          <a:blip r:embed="rId3">
            <a:alphaModFix/>
          </a:blip>
          <a:stretch>
            <a:fillRect/>
          </a:stretch>
        </p:blipFill>
        <p:spPr>
          <a:xfrm>
            <a:off x="359100" y="8923350"/>
            <a:ext cx="405811" cy="405811"/>
          </a:xfrm>
          <a:prstGeom prst="rect">
            <a:avLst/>
          </a:prstGeom>
          <a:noFill/>
          <a:ln>
            <a:noFill/>
          </a:ln>
        </p:spPr>
      </p:pic>
      <p:sp>
        <p:nvSpPr>
          <p:cNvPr id="110" name="Google Shape;110;p18"/>
          <p:cNvSpPr txBox="1"/>
          <p:nvPr/>
        </p:nvSpPr>
        <p:spPr>
          <a:xfrm>
            <a:off x="5208250" y="9041525"/>
            <a:ext cx="1731600" cy="293400"/>
          </a:xfrm>
          <a:prstGeom prst="rect">
            <a:avLst/>
          </a:prstGeom>
          <a:noFill/>
          <a:ln>
            <a:noFill/>
          </a:ln>
        </p:spPr>
        <p:txBody>
          <a:bodyPr anchorCtr="0" anchor="t" bIns="91425" lIns="91425" spcFirstLastPara="1" rIns="91425" wrap="square" tIns="91425">
            <a:noAutofit/>
          </a:bodyPr>
          <a:lstStyle/>
          <a:p>
            <a:pPr indent="0" lvl="0" marL="0" rtl="0" algn="r">
              <a:spcBef>
                <a:spcPts val="0"/>
              </a:spcBef>
              <a:spcAft>
                <a:spcPts val="0"/>
              </a:spcAft>
              <a:buNone/>
            </a:pPr>
            <a:r>
              <a:rPr lang="en" sz="1000">
                <a:solidFill>
                  <a:srgbClr val="666666"/>
                </a:solidFill>
                <a:latin typeface="Inter"/>
                <a:ea typeface="Inter"/>
                <a:cs typeface="Inter"/>
                <a:sym typeface="Inter"/>
              </a:rPr>
              <a:t> ©2025 Thinking Nation</a:t>
            </a:r>
            <a:endParaRPr sz="1000">
              <a:solidFill>
                <a:srgbClr val="666666"/>
              </a:solidFill>
              <a:latin typeface="Inter"/>
              <a:ea typeface="Inter"/>
              <a:cs typeface="Inter"/>
              <a:sym typeface="Inter"/>
            </a:endParaRPr>
          </a:p>
          <a:p>
            <a:pPr indent="0" lvl="0" marL="0" rtl="0" algn="l">
              <a:spcBef>
                <a:spcPts val="0"/>
              </a:spcBef>
              <a:spcAft>
                <a:spcPts val="0"/>
              </a:spcAft>
              <a:buNone/>
            </a:pPr>
            <a:r>
              <a:t/>
            </a:r>
            <a:endParaRPr sz="1400">
              <a:solidFill>
                <a:srgbClr val="666666"/>
              </a:solidFill>
              <a:latin typeface="Inter"/>
              <a:ea typeface="Inter"/>
              <a:cs typeface="Inter"/>
              <a:sym typeface="Inter"/>
            </a:endParaRPr>
          </a:p>
        </p:txBody>
      </p:sp>
      <p:sp>
        <p:nvSpPr>
          <p:cNvPr id="111" name="Google Shape;111;p18"/>
          <p:cNvSpPr txBox="1"/>
          <p:nvPr/>
        </p:nvSpPr>
        <p:spPr>
          <a:xfrm>
            <a:off x="2791800" y="9041525"/>
            <a:ext cx="1731600" cy="2934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lang="en" sz="1000">
                <a:solidFill>
                  <a:srgbClr val="666666"/>
                </a:solidFill>
                <a:latin typeface="Inter"/>
                <a:ea typeface="Inter"/>
                <a:cs typeface="Inter"/>
                <a:sym typeface="Inter"/>
              </a:rPr>
              <a:t>thinkingnation.org</a:t>
            </a:r>
            <a:endParaRPr sz="1400">
              <a:solidFill>
                <a:srgbClr val="666666"/>
              </a:solidFill>
              <a:latin typeface="Inter"/>
              <a:ea typeface="Inter"/>
              <a:cs typeface="Inter"/>
              <a:sym typeface="Inter"/>
            </a:endParaRPr>
          </a:p>
        </p:txBody>
      </p:sp>
      <p:sp>
        <p:nvSpPr>
          <p:cNvPr id="112" name="Google Shape;112;p18"/>
          <p:cNvSpPr txBox="1"/>
          <p:nvPr/>
        </p:nvSpPr>
        <p:spPr>
          <a:xfrm>
            <a:off x="0" y="0"/>
            <a:ext cx="7315200" cy="469500"/>
          </a:xfrm>
          <a:prstGeom prst="rect">
            <a:avLst/>
          </a:prstGeom>
          <a:solidFill>
            <a:srgbClr val="38E0A4"/>
          </a:solidFill>
          <a:ln>
            <a:noFill/>
          </a:ln>
        </p:spPr>
        <p:txBody>
          <a:bodyPr anchorCtr="0" anchor="ctr" bIns="91425" lIns="91425" spcFirstLastPara="1" rIns="91425" wrap="square" tIns="91425">
            <a:noAutofit/>
          </a:bodyPr>
          <a:lstStyle/>
          <a:p>
            <a:pPr indent="0" lvl="0" marL="0" rtl="0" algn="ctr">
              <a:spcBef>
                <a:spcPts val="0"/>
              </a:spcBef>
              <a:spcAft>
                <a:spcPts val="0"/>
              </a:spcAft>
              <a:buClr>
                <a:schemeClr val="dk1"/>
              </a:buClr>
              <a:buSzPts val="1100"/>
              <a:buFont typeface="Arial"/>
              <a:buNone/>
            </a:pPr>
            <a:r>
              <a:rPr lang="en" sz="1800">
                <a:solidFill>
                  <a:schemeClr val="dk1"/>
                </a:solidFill>
                <a:latin typeface="Halant"/>
                <a:ea typeface="Halant"/>
                <a:cs typeface="Halant"/>
                <a:sym typeface="Halant"/>
              </a:rPr>
              <a:t>Classroom Mingle Source 6</a:t>
            </a:r>
            <a:endParaRPr sz="1800">
              <a:solidFill>
                <a:schemeClr val="dk1"/>
              </a:solidFill>
              <a:latin typeface="Halant"/>
              <a:ea typeface="Halant"/>
              <a:cs typeface="Halant"/>
              <a:sym typeface="Halant"/>
            </a:endParaRPr>
          </a:p>
        </p:txBody>
      </p:sp>
      <p:sp>
        <p:nvSpPr>
          <p:cNvPr id="113" name="Google Shape;113;p18"/>
          <p:cNvSpPr/>
          <p:nvPr/>
        </p:nvSpPr>
        <p:spPr>
          <a:xfrm>
            <a:off x="431550" y="724150"/>
            <a:ext cx="6452100" cy="1370100"/>
          </a:xfrm>
          <a:prstGeom prst="wedgeRectCallout">
            <a:avLst>
              <a:gd fmla="val -15743" name="adj1"/>
              <a:gd fmla="val 72426" name="adj2"/>
            </a:avLst>
          </a:prstGeom>
          <a:solidFill>
            <a:schemeClr val="accent5"/>
          </a:solidFill>
          <a:ln cap="flat" cmpd="sng" w="9525">
            <a:solidFill>
              <a:srgbClr val="595959"/>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rPr b="1" lang="en">
                <a:solidFill>
                  <a:schemeClr val="dk1"/>
                </a:solidFill>
                <a:latin typeface="Inter"/>
                <a:ea typeface="Inter"/>
                <a:cs typeface="Inter"/>
                <a:sym typeface="Inter"/>
              </a:rPr>
              <a:t>It is America's right to stretch from sea to shining sea. Not only do we have a responsibility to our citizens to gain valuable natural resources we also have a responsibility to civilize this beautiful land.</a:t>
            </a:r>
            <a:endParaRPr b="1" sz="1800">
              <a:solidFill>
                <a:srgbClr val="000000"/>
              </a:solidFill>
              <a:latin typeface="Inter"/>
              <a:ea typeface="Inter"/>
              <a:cs typeface="Inter"/>
              <a:sym typeface="Inter"/>
            </a:endParaRPr>
          </a:p>
          <a:p>
            <a:pPr indent="0" lvl="0" marL="0" rtl="0" algn="ctr">
              <a:spcBef>
                <a:spcPts val="0"/>
              </a:spcBef>
              <a:spcAft>
                <a:spcPts val="0"/>
              </a:spcAft>
              <a:buNone/>
            </a:pPr>
            <a:r>
              <a:t/>
            </a:r>
            <a:endParaRPr b="1" sz="1000">
              <a:solidFill>
                <a:srgbClr val="000000"/>
              </a:solidFill>
              <a:latin typeface="Inter"/>
              <a:ea typeface="Inter"/>
              <a:cs typeface="Inter"/>
              <a:sym typeface="Inter"/>
            </a:endParaRPr>
          </a:p>
        </p:txBody>
      </p:sp>
      <p:sp>
        <p:nvSpPr>
          <p:cNvPr id="114" name="Google Shape;114;p18"/>
          <p:cNvSpPr txBox="1"/>
          <p:nvPr/>
        </p:nvSpPr>
        <p:spPr>
          <a:xfrm>
            <a:off x="2558300" y="2462350"/>
            <a:ext cx="4204500" cy="5304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Source: Author unknown, speculated to be Thomas Jefferson (1743-1826).</a:t>
            </a:r>
            <a:endParaRPr>
              <a:solidFill>
                <a:schemeClr val="dk1"/>
              </a:solidFill>
              <a:latin typeface="Inter"/>
              <a:ea typeface="Inter"/>
              <a:cs typeface="Inter"/>
              <a:sym typeface="Inter"/>
            </a:endParaRPr>
          </a:p>
          <a:p>
            <a:pPr indent="0" lvl="0" marL="0" rtl="0" algn="ctr">
              <a:spcBef>
                <a:spcPts val="0"/>
              </a:spcBef>
              <a:spcAft>
                <a:spcPts val="0"/>
              </a:spcAft>
              <a:buClr>
                <a:srgbClr val="000000"/>
              </a:buClr>
              <a:buSzPts val="1100"/>
              <a:buFont typeface="Arial"/>
              <a:buNone/>
            </a:pPr>
            <a:r>
              <a:t/>
            </a:r>
            <a:endParaRPr sz="1200">
              <a:latin typeface="Inter"/>
              <a:ea typeface="Inter"/>
              <a:cs typeface="Inter"/>
              <a:sym typeface="Inter"/>
            </a:endParaRPr>
          </a:p>
        </p:txBody>
      </p:sp>
      <p:sp>
        <p:nvSpPr>
          <p:cNvPr id="115" name="Google Shape;115;p18"/>
          <p:cNvSpPr txBox="1"/>
          <p:nvPr/>
        </p:nvSpPr>
        <p:spPr>
          <a:xfrm>
            <a:off x="441450" y="3309125"/>
            <a:ext cx="6432300" cy="32370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Which causes of expansion are mentioned or implied? (Circle all that apply)</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457200" lvl="0" marL="914400" rtl="0" algn="l">
              <a:spcBef>
                <a:spcPts val="0"/>
              </a:spcBef>
              <a:spcAft>
                <a:spcPts val="0"/>
              </a:spcAft>
              <a:buNone/>
            </a:pPr>
            <a:r>
              <a:rPr lang="en" sz="1200">
                <a:solidFill>
                  <a:schemeClr val="dk1"/>
                </a:solidFill>
                <a:latin typeface="Inter"/>
                <a:ea typeface="Inter"/>
                <a:cs typeface="Inter"/>
                <a:sym typeface="Inter"/>
              </a:rPr>
              <a:t>Economic		Political		Social</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How does the quote support the causes you selected? Use evidence from the text to to explain your thinking.</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does this quote reveal about American attitudes towards westward expansion?</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Say-it-in-Six:</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p:txBody>
      </p:sp>
    </p:spTree>
  </p:cSld>
  <p:clrMapOvr>
    <a:masterClrMapping/>
  </p:clrMapOvr>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119" name="Shape 119"/>
        <p:cNvGrpSpPr/>
        <p:nvPr/>
      </p:nvGrpSpPr>
      <p:grpSpPr>
        <a:xfrm>
          <a:off x="0" y="0"/>
          <a:ext cx="0" cy="0"/>
          <a:chOff x="0" y="0"/>
          <a:chExt cx="0" cy="0"/>
        </a:xfrm>
      </p:grpSpPr>
      <p:pic>
        <p:nvPicPr>
          <p:cNvPr id="120" name="Google Shape;120;p19"/>
          <p:cNvPicPr preferRelativeResize="0"/>
          <p:nvPr/>
        </p:nvPicPr>
        <p:blipFill>
          <a:blip r:embed="rId3">
            <a:alphaModFix/>
          </a:blip>
          <a:stretch>
            <a:fillRect/>
          </a:stretch>
        </p:blipFill>
        <p:spPr>
          <a:xfrm>
            <a:off x="359100" y="8923350"/>
            <a:ext cx="405811" cy="405811"/>
          </a:xfrm>
          <a:prstGeom prst="rect">
            <a:avLst/>
          </a:prstGeom>
          <a:noFill/>
          <a:ln>
            <a:noFill/>
          </a:ln>
        </p:spPr>
      </p:pic>
      <p:sp>
        <p:nvSpPr>
          <p:cNvPr id="121" name="Google Shape;121;p19"/>
          <p:cNvSpPr txBox="1"/>
          <p:nvPr/>
        </p:nvSpPr>
        <p:spPr>
          <a:xfrm>
            <a:off x="5208250" y="9041525"/>
            <a:ext cx="1731600" cy="293400"/>
          </a:xfrm>
          <a:prstGeom prst="rect">
            <a:avLst/>
          </a:prstGeom>
          <a:noFill/>
          <a:ln>
            <a:noFill/>
          </a:ln>
        </p:spPr>
        <p:txBody>
          <a:bodyPr anchorCtr="0" anchor="t" bIns="91425" lIns="91425" spcFirstLastPara="1" rIns="91425" wrap="square" tIns="91425">
            <a:noAutofit/>
          </a:bodyPr>
          <a:lstStyle/>
          <a:p>
            <a:pPr indent="0" lvl="0" marL="0" rtl="0" algn="r">
              <a:spcBef>
                <a:spcPts val="0"/>
              </a:spcBef>
              <a:spcAft>
                <a:spcPts val="0"/>
              </a:spcAft>
              <a:buNone/>
            </a:pPr>
            <a:r>
              <a:rPr lang="en" sz="1000">
                <a:solidFill>
                  <a:srgbClr val="666666"/>
                </a:solidFill>
                <a:latin typeface="Inter"/>
                <a:ea typeface="Inter"/>
                <a:cs typeface="Inter"/>
                <a:sym typeface="Inter"/>
              </a:rPr>
              <a:t> ©2025 Thinking Nation</a:t>
            </a:r>
            <a:endParaRPr sz="1000">
              <a:solidFill>
                <a:srgbClr val="666666"/>
              </a:solidFill>
              <a:latin typeface="Inter"/>
              <a:ea typeface="Inter"/>
              <a:cs typeface="Inter"/>
              <a:sym typeface="Inter"/>
            </a:endParaRPr>
          </a:p>
          <a:p>
            <a:pPr indent="0" lvl="0" marL="0" rtl="0" algn="l">
              <a:spcBef>
                <a:spcPts val="0"/>
              </a:spcBef>
              <a:spcAft>
                <a:spcPts val="0"/>
              </a:spcAft>
              <a:buNone/>
            </a:pPr>
            <a:r>
              <a:t/>
            </a:r>
            <a:endParaRPr sz="1400">
              <a:solidFill>
                <a:srgbClr val="666666"/>
              </a:solidFill>
              <a:latin typeface="Inter"/>
              <a:ea typeface="Inter"/>
              <a:cs typeface="Inter"/>
              <a:sym typeface="Inter"/>
            </a:endParaRPr>
          </a:p>
        </p:txBody>
      </p:sp>
      <p:sp>
        <p:nvSpPr>
          <p:cNvPr id="122" name="Google Shape;122;p19"/>
          <p:cNvSpPr txBox="1"/>
          <p:nvPr/>
        </p:nvSpPr>
        <p:spPr>
          <a:xfrm>
            <a:off x="2791800" y="9041525"/>
            <a:ext cx="1731600" cy="2934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lang="en" sz="1000">
                <a:solidFill>
                  <a:srgbClr val="666666"/>
                </a:solidFill>
                <a:latin typeface="Inter"/>
                <a:ea typeface="Inter"/>
                <a:cs typeface="Inter"/>
                <a:sym typeface="Inter"/>
              </a:rPr>
              <a:t>thinkingnation.org</a:t>
            </a:r>
            <a:endParaRPr sz="1400">
              <a:solidFill>
                <a:srgbClr val="666666"/>
              </a:solidFill>
              <a:latin typeface="Inter"/>
              <a:ea typeface="Inter"/>
              <a:cs typeface="Inter"/>
              <a:sym typeface="Inter"/>
            </a:endParaRPr>
          </a:p>
        </p:txBody>
      </p:sp>
      <p:sp>
        <p:nvSpPr>
          <p:cNvPr id="123" name="Google Shape;123;p19"/>
          <p:cNvSpPr txBox="1"/>
          <p:nvPr/>
        </p:nvSpPr>
        <p:spPr>
          <a:xfrm>
            <a:off x="0" y="0"/>
            <a:ext cx="7315200" cy="469500"/>
          </a:xfrm>
          <a:prstGeom prst="rect">
            <a:avLst/>
          </a:prstGeom>
          <a:solidFill>
            <a:srgbClr val="38E0A4"/>
          </a:solidFill>
          <a:ln>
            <a:noFill/>
          </a:ln>
        </p:spPr>
        <p:txBody>
          <a:bodyPr anchorCtr="0" anchor="ctr" bIns="91425" lIns="91425" spcFirstLastPara="1" rIns="91425" wrap="square" tIns="91425">
            <a:noAutofit/>
          </a:bodyPr>
          <a:lstStyle/>
          <a:p>
            <a:pPr indent="0" lvl="0" marL="0" rtl="0" algn="ctr">
              <a:spcBef>
                <a:spcPts val="0"/>
              </a:spcBef>
              <a:spcAft>
                <a:spcPts val="0"/>
              </a:spcAft>
              <a:buClr>
                <a:schemeClr val="dk1"/>
              </a:buClr>
              <a:buSzPts val="1100"/>
              <a:buFont typeface="Arial"/>
              <a:buNone/>
            </a:pPr>
            <a:r>
              <a:rPr lang="en" sz="1800">
                <a:solidFill>
                  <a:schemeClr val="dk1"/>
                </a:solidFill>
                <a:latin typeface="Halant"/>
                <a:ea typeface="Halant"/>
                <a:cs typeface="Halant"/>
                <a:sym typeface="Halant"/>
              </a:rPr>
              <a:t>Classroom Mingle Source 7</a:t>
            </a:r>
            <a:endParaRPr sz="1800">
              <a:solidFill>
                <a:schemeClr val="dk1"/>
              </a:solidFill>
              <a:latin typeface="Halant"/>
              <a:ea typeface="Halant"/>
              <a:cs typeface="Halant"/>
              <a:sym typeface="Halant"/>
            </a:endParaRPr>
          </a:p>
        </p:txBody>
      </p:sp>
      <p:sp>
        <p:nvSpPr>
          <p:cNvPr id="124" name="Google Shape;124;p19"/>
          <p:cNvSpPr txBox="1"/>
          <p:nvPr/>
        </p:nvSpPr>
        <p:spPr>
          <a:xfrm>
            <a:off x="441450" y="5518925"/>
            <a:ext cx="6432300" cy="32370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Which causes of expansion are mentioned or implied? (Circle all that apply)</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457200" lvl="0" marL="914400" rtl="0" algn="l">
              <a:spcBef>
                <a:spcPts val="0"/>
              </a:spcBef>
              <a:spcAft>
                <a:spcPts val="0"/>
              </a:spcAft>
              <a:buNone/>
            </a:pPr>
            <a:r>
              <a:rPr lang="en" sz="1200">
                <a:solidFill>
                  <a:schemeClr val="dk1"/>
                </a:solidFill>
                <a:latin typeface="Inter"/>
                <a:ea typeface="Inter"/>
                <a:cs typeface="Inter"/>
                <a:sym typeface="Inter"/>
              </a:rPr>
              <a:t>Economic		Political		Social</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How does the quote support the causes you selected? Use evidence from the text to to explain your thinking.</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does this quote reveal about </a:t>
            </a:r>
            <a:r>
              <a:rPr lang="en" sz="1200">
                <a:solidFill>
                  <a:schemeClr val="dk1"/>
                </a:solidFill>
                <a:latin typeface="Inter"/>
                <a:ea typeface="Inter"/>
                <a:cs typeface="Inter"/>
                <a:sym typeface="Inter"/>
              </a:rPr>
              <a:t>American</a:t>
            </a:r>
            <a:r>
              <a:rPr lang="en" sz="1200">
                <a:solidFill>
                  <a:schemeClr val="dk1"/>
                </a:solidFill>
                <a:latin typeface="Inter"/>
                <a:ea typeface="Inter"/>
                <a:cs typeface="Inter"/>
                <a:sym typeface="Inter"/>
              </a:rPr>
              <a:t> attitudes towards westward expansion?</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Say-it-in-Six:</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p:txBody>
      </p:sp>
      <p:sp>
        <p:nvSpPr>
          <p:cNvPr id="125" name="Google Shape;125;p19"/>
          <p:cNvSpPr/>
          <p:nvPr/>
        </p:nvSpPr>
        <p:spPr>
          <a:xfrm>
            <a:off x="359100" y="724150"/>
            <a:ext cx="5329500" cy="4721700"/>
          </a:xfrm>
          <a:prstGeom prst="wedgeRectCallout">
            <a:avLst>
              <a:gd fmla="val 62667" name="adj1"/>
              <a:gd fmla="val -7137" name="adj2"/>
            </a:avLst>
          </a:prstGeom>
          <a:solidFill>
            <a:schemeClr val="accent5"/>
          </a:solidFill>
          <a:ln cap="flat" cmpd="sng" w="9525">
            <a:solidFill>
              <a:srgbClr val="595959"/>
            </a:solidFill>
            <a:prstDash val="solid"/>
            <a:round/>
            <a:headEnd len="sm" w="sm" type="none"/>
            <a:tailEnd len="sm" w="sm" type="none"/>
          </a:ln>
        </p:spPr>
        <p:txBody>
          <a:bodyPr anchorCtr="0" anchor="t" bIns="91425" lIns="91425" spcFirstLastPara="1" rIns="91425" wrap="square" tIns="91425">
            <a:noAutofit/>
          </a:bodyPr>
          <a:lstStyle/>
          <a:p>
            <a:pPr indent="0" lvl="0" marL="0" marR="0" rtl="0" algn="l">
              <a:lnSpc>
                <a:spcPct val="100000"/>
              </a:lnSpc>
              <a:spcBef>
                <a:spcPts val="0"/>
              </a:spcBef>
              <a:spcAft>
                <a:spcPts val="0"/>
              </a:spcAft>
              <a:buNone/>
            </a:pPr>
            <a:r>
              <a:rPr b="1" lang="en" sz="1200">
                <a:solidFill>
                  <a:schemeClr val="dk1"/>
                </a:solidFill>
                <a:latin typeface="Inter"/>
                <a:ea typeface="Inter"/>
                <a:cs typeface="Inter"/>
                <a:sym typeface="Inter"/>
              </a:rPr>
              <a:t>Come my tan-faced children,</a:t>
            </a:r>
            <a:endParaRPr b="1" sz="1200">
              <a:solidFill>
                <a:schemeClr val="dk1"/>
              </a:solidFill>
              <a:latin typeface="Inter"/>
              <a:ea typeface="Inter"/>
              <a:cs typeface="Inter"/>
              <a:sym typeface="Inter"/>
            </a:endParaRPr>
          </a:p>
          <a:p>
            <a:pPr indent="0" lvl="0" marL="0" marR="0" rtl="0" algn="l">
              <a:lnSpc>
                <a:spcPct val="100000"/>
              </a:lnSpc>
              <a:spcBef>
                <a:spcPts val="0"/>
              </a:spcBef>
              <a:spcAft>
                <a:spcPts val="0"/>
              </a:spcAft>
              <a:buNone/>
            </a:pPr>
            <a:r>
              <a:rPr b="1" lang="en" sz="1200">
                <a:solidFill>
                  <a:schemeClr val="dk1"/>
                </a:solidFill>
                <a:latin typeface="Inter"/>
                <a:ea typeface="Inter"/>
                <a:cs typeface="Inter"/>
                <a:sym typeface="Inter"/>
              </a:rPr>
              <a:t>Follow well in order, get your weapons ready,</a:t>
            </a:r>
            <a:endParaRPr b="1" sz="1200">
              <a:solidFill>
                <a:schemeClr val="dk1"/>
              </a:solidFill>
              <a:latin typeface="Inter"/>
              <a:ea typeface="Inter"/>
              <a:cs typeface="Inter"/>
              <a:sym typeface="Inter"/>
            </a:endParaRPr>
          </a:p>
          <a:p>
            <a:pPr indent="0" lvl="0" marL="0" marR="0" rtl="0" algn="l">
              <a:lnSpc>
                <a:spcPct val="100000"/>
              </a:lnSpc>
              <a:spcBef>
                <a:spcPts val="0"/>
              </a:spcBef>
              <a:spcAft>
                <a:spcPts val="0"/>
              </a:spcAft>
              <a:buNone/>
            </a:pPr>
            <a:r>
              <a:rPr b="1" lang="en" sz="1200">
                <a:solidFill>
                  <a:schemeClr val="dk1"/>
                </a:solidFill>
                <a:latin typeface="Inter"/>
                <a:ea typeface="Inter"/>
                <a:cs typeface="Inter"/>
                <a:sym typeface="Inter"/>
              </a:rPr>
              <a:t>Have you your pistols? have you your sharp-edged axes?</a:t>
            </a:r>
            <a:endParaRPr b="1" sz="1200">
              <a:solidFill>
                <a:schemeClr val="dk1"/>
              </a:solidFill>
              <a:latin typeface="Inter"/>
              <a:ea typeface="Inter"/>
              <a:cs typeface="Inter"/>
              <a:sym typeface="Inter"/>
            </a:endParaRPr>
          </a:p>
          <a:p>
            <a:pPr indent="0" lvl="0" marL="0" marR="0" rtl="0" algn="l">
              <a:lnSpc>
                <a:spcPct val="100000"/>
              </a:lnSpc>
              <a:spcBef>
                <a:spcPts val="0"/>
              </a:spcBef>
              <a:spcAft>
                <a:spcPts val="0"/>
              </a:spcAft>
              <a:buNone/>
            </a:pPr>
            <a:r>
              <a:rPr b="1" lang="en" sz="1200">
                <a:solidFill>
                  <a:schemeClr val="dk1"/>
                </a:solidFill>
                <a:latin typeface="Inter"/>
                <a:ea typeface="Inter"/>
                <a:cs typeface="Inter"/>
                <a:sym typeface="Inter"/>
              </a:rPr>
              <a:t>Pioneers! O pioneers!</a:t>
            </a:r>
            <a:endParaRPr b="1" sz="1200">
              <a:solidFill>
                <a:schemeClr val="dk1"/>
              </a:solidFill>
              <a:latin typeface="Inter"/>
              <a:ea typeface="Inter"/>
              <a:cs typeface="Inter"/>
              <a:sym typeface="Inter"/>
            </a:endParaRPr>
          </a:p>
          <a:p>
            <a:pPr indent="0" lvl="0" marL="190500" marR="0" rtl="0" algn="l">
              <a:lnSpc>
                <a:spcPct val="100000"/>
              </a:lnSpc>
              <a:spcBef>
                <a:spcPts val="0"/>
              </a:spcBef>
              <a:spcAft>
                <a:spcPts val="0"/>
              </a:spcAft>
              <a:buNone/>
            </a:pPr>
            <a:r>
              <a:rPr b="1" lang="en" sz="1200">
                <a:solidFill>
                  <a:schemeClr val="dk1"/>
                </a:solidFill>
                <a:latin typeface="Inter"/>
                <a:ea typeface="Inter"/>
                <a:cs typeface="Inter"/>
                <a:sym typeface="Inter"/>
              </a:rPr>
              <a:t>    </a:t>
            </a:r>
            <a:endParaRPr b="1" sz="1200">
              <a:solidFill>
                <a:schemeClr val="dk1"/>
              </a:solidFill>
              <a:latin typeface="Inter"/>
              <a:ea typeface="Inter"/>
              <a:cs typeface="Inter"/>
              <a:sym typeface="Inter"/>
            </a:endParaRPr>
          </a:p>
          <a:p>
            <a:pPr indent="0" lvl="0" marL="0" marR="0" rtl="0" algn="l">
              <a:lnSpc>
                <a:spcPct val="100000"/>
              </a:lnSpc>
              <a:spcBef>
                <a:spcPts val="0"/>
              </a:spcBef>
              <a:spcAft>
                <a:spcPts val="0"/>
              </a:spcAft>
              <a:buNone/>
            </a:pPr>
            <a:r>
              <a:rPr b="1" lang="en" sz="1200">
                <a:solidFill>
                  <a:schemeClr val="dk1"/>
                </a:solidFill>
                <a:latin typeface="Inter"/>
                <a:ea typeface="Inter"/>
                <a:cs typeface="Inter"/>
                <a:sym typeface="Inter"/>
              </a:rPr>
              <a:t>For we cannot tarry here,</a:t>
            </a:r>
            <a:endParaRPr b="1" sz="1200">
              <a:solidFill>
                <a:schemeClr val="dk1"/>
              </a:solidFill>
              <a:latin typeface="Inter"/>
              <a:ea typeface="Inter"/>
              <a:cs typeface="Inter"/>
              <a:sym typeface="Inter"/>
            </a:endParaRPr>
          </a:p>
          <a:p>
            <a:pPr indent="0" lvl="0" marL="0" marR="0" rtl="0" algn="l">
              <a:lnSpc>
                <a:spcPct val="100000"/>
              </a:lnSpc>
              <a:spcBef>
                <a:spcPts val="0"/>
              </a:spcBef>
              <a:spcAft>
                <a:spcPts val="0"/>
              </a:spcAft>
              <a:buNone/>
            </a:pPr>
            <a:r>
              <a:rPr b="1" lang="en" sz="1200">
                <a:solidFill>
                  <a:schemeClr val="dk1"/>
                </a:solidFill>
                <a:latin typeface="Inter"/>
                <a:ea typeface="Inter"/>
                <a:cs typeface="Inter"/>
                <a:sym typeface="Inter"/>
              </a:rPr>
              <a:t>We must march my darlings, we must bear the brunt of danger,</a:t>
            </a:r>
            <a:endParaRPr b="1" sz="1200">
              <a:solidFill>
                <a:schemeClr val="dk1"/>
              </a:solidFill>
              <a:latin typeface="Inter"/>
              <a:ea typeface="Inter"/>
              <a:cs typeface="Inter"/>
              <a:sym typeface="Inter"/>
            </a:endParaRPr>
          </a:p>
          <a:p>
            <a:pPr indent="0" lvl="0" marL="0" marR="0" rtl="0" algn="l">
              <a:lnSpc>
                <a:spcPct val="100000"/>
              </a:lnSpc>
              <a:spcBef>
                <a:spcPts val="0"/>
              </a:spcBef>
              <a:spcAft>
                <a:spcPts val="0"/>
              </a:spcAft>
              <a:buNone/>
            </a:pPr>
            <a:r>
              <a:rPr b="1" lang="en" sz="1200">
                <a:solidFill>
                  <a:schemeClr val="dk1"/>
                </a:solidFill>
                <a:latin typeface="Inter"/>
                <a:ea typeface="Inter"/>
                <a:cs typeface="Inter"/>
                <a:sym typeface="Inter"/>
              </a:rPr>
              <a:t>We the youthful sinewy races, all the rest on us depend,</a:t>
            </a:r>
            <a:endParaRPr b="1" sz="1200">
              <a:solidFill>
                <a:schemeClr val="dk1"/>
              </a:solidFill>
              <a:latin typeface="Inter"/>
              <a:ea typeface="Inter"/>
              <a:cs typeface="Inter"/>
              <a:sym typeface="Inter"/>
            </a:endParaRPr>
          </a:p>
          <a:p>
            <a:pPr indent="0" lvl="0" marL="0" marR="0" rtl="0" algn="l">
              <a:lnSpc>
                <a:spcPct val="100000"/>
              </a:lnSpc>
              <a:spcBef>
                <a:spcPts val="0"/>
              </a:spcBef>
              <a:spcAft>
                <a:spcPts val="0"/>
              </a:spcAft>
              <a:buNone/>
            </a:pPr>
            <a:r>
              <a:rPr b="1" lang="en" sz="1200">
                <a:solidFill>
                  <a:schemeClr val="dk1"/>
                </a:solidFill>
                <a:latin typeface="Inter"/>
                <a:ea typeface="Inter"/>
                <a:cs typeface="Inter"/>
                <a:sym typeface="Inter"/>
              </a:rPr>
              <a:t>Pioneers! O pioneers!</a:t>
            </a:r>
            <a:endParaRPr b="1" sz="1200">
              <a:solidFill>
                <a:schemeClr val="dk1"/>
              </a:solidFill>
              <a:latin typeface="Inter"/>
              <a:ea typeface="Inter"/>
              <a:cs typeface="Inter"/>
              <a:sym typeface="Inter"/>
            </a:endParaRPr>
          </a:p>
          <a:p>
            <a:pPr indent="0" lvl="0" marL="0" marR="0" rtl="0" algn="l">
              <a:lnSpc>
                <a:spcPct val="100000"/>
              </a:lnSpc>
              <a:spcBef>
                <a:spcPts val="0"/>
              </a:spcBef>
              <a:spcAft>
                <a:spcPts val="0"/>
              </a:spcAft>
              <a:buNone/>
            </a:pPr>
            <a:r>
              <a:rPr b="1" lang="en" sz="1200">
                <a:solidFill>
                  <a:schemeClr val="dk1"/>
                </a:solidFill>
                <a:latin typeface="Inter"/>
                <a:ea typeface="Inter"/>
                <a:cs typeface="Inter"/>
                <a:sym typeface="Inter"/>
              </a:rPr>
              <a:t>…</a:t>
            </a:r>
            <a:endParaRPr b="1" sz="1200">
              <a:solidFill>
                <a:schemeClr val="dk1"/>
              </a:solidFill>
              <a:latin typeface="Inter"/>
              <a:ea typeface="Inter"/>
              <a:cs typeface="Inter"/>
              <a:sym typeface="Inter"/>
            </a:endParaRPr>
          </a:p>
          <a:p>
            <a:pPr indent="0" lvl="0" marL="0" marR="0" rtl="0" algn="l">
              <a:lnSpc>
                <a:spcPct val="100000"/>
              </a:lnSpc>
              <a:spcBef>
                <a:spcPts val="0"/>
              </a:spcBef>
              <a:spcAft>
                <a:spcPts val="0"/>
              </a:spcAft>
              <a:buNone/>
            </a:pPr>
            <a:r>
              <a:rPr b="1" lang="en" sz="1200">
                <a:solidFill>
                  <a:schemeClr val="dk1"/>
                </a:solidFill>
                <a:latin typeface="Inter"/>
                <a:ea typeface="Inter"/>
                <a:cs typeface="Inter"/>
                <a:sym typeface="Inter"/>
              </a:rPr>
              <a:t>We detachments steady throwing,</a:t>
            </a:r>
            <a:endParaRPr b="1" sz="1200">
              <a:solidFill>
                <a:schemeClr val="dk1"/>
              </a:solidFill>
              <a:latin typeface="Inter"/>
              <a:ea typeface="Inter"/>
              <a:cs typeface="Inter"/>
              <a:sym typeface="Inter"/>
            </a:endParaRPr>
          </a:p>
          <a:p>
            <a:pPr indent="0" lvl="0" marL="0" marR="0" rtl="0" algn="l">
              <a:lnSpc>
                <a:spcPct val="100000"/>
              </a:lnSpc>
              <a:spcBef>
                <a:spcPts val="0"/>
              </a:spcBef>
              <a:spcAft>
                <a:spcPts val="0"/>
              </a:spcAft>
              <a:buNone/>
            </a:pPr>
            <a:r>
              <a:rPr b="1" lang="en" sz="1200">
                <a:solidFill>
                  <a:schemeClr val="dk1"/>
                </a:solidFill>
                <a:latin typeface="Inter"/>
                <a:ea typeface="Inter"/>
                <a:cs typeface="Inter"/>
                <a:sym typeface="Inter"/>
              </a:rPr>
              <a:t>Down the edges, through the passes, up the mountains steep,</a:t>
            </a:r>
            <a:endParaRPr b="1" sz="1200">
              <a:solidFill>
                <a:schemeClr val="dk1"/>
              </a:solidFill>
              <a:latin typeface="Inter"/>
              <a:ea typeface="Inter"/>
              <a:cs typeface="Inter"/>
              <a:sym typeface="Inter"/>
            </a:endParaRPr>
          </a:p>
          <a:p>
            <a:pPr indent="0" lvl="0" marL="0" marR="0" rtl="0" algn="l">
              <a:lnSpc>
                <a:spcPct val="100000"/>
              </a:lnSpc>
              <a:spcBef>
                <a:spcPts val="0"/>
              </a:spcBef>
              <a:spcAft>
                <a:spcPts val="0"/>
              </a:spcAft>
              <a:buNone/>
            </a:pPr>
            <a:r>
              <a:rPr b="1" lang="en" sz="1200">
                <a:solidFill>
                  <a:schemeClr val="dk1"/>
                </a:solidFill>
                <a:latin typeface="Inter"/>
                <a:ea typeface="Inter"/>
                <a:cs typeface="Inter"/>
                <a:sym typeface="Inter"/>
              </a:rPr>
              <a:t>Conquering, holding, daring, venturing as we go the unknown ways,</a:t>
            </a:r>
            <a:endParaRPr b="1" sz="1200">
              <a:solidFill>
                <a:schemeClr val="dk1"/>
              </a:solidFill>
              <a:latin typeface="Inter"/>
              <a:ea typeface="Inter"/>
              <a:cs typeface="Inter"/>
              <a:sym typeface="Inter"/>
            </a:endParaRPr>
          </a:p>
          <a:p>
            <a:pPr indent="0" lvl="0" marL="0" marR="0" rtl="0" algn="l">
              <a:lnSpc>
                <a:spcPct val="100000"/>
              </a:lnSpc>
              <a:spcBef>
                <a:spcPts val="0"/>
              </a:spcBef>
              <a:spcAft>
                <a:spcPts val="0"/>
              </a:spcAft>
              <a:buNone/>
            </a:pPr>
            <a:r>
              <a:rPr b="1" lang="en" sz="1200">
                <a:solidFill>
                  <a:schemeClr val="dk1"/>
                </a:solidFill>
                <a:latin typeface="Inter"/>
                <a:ea typeface="Inter"/>
                <a:cs typeface="Inter"/>
                <a:sym typeface="Inter"/>
              </a:rPr>
              <a:t>Pioneers! O pioneers!</a:t>
            </a:r>
            <a:endParaRPr b="1" sz="1200">
              <a:solidFill>
                <a:schemeClr val="dk1"/>
              </a:solidFill>
              <a:latin typeface="Inter"/>
              <a:ea typeface="Inter"/>
              <a:cs typeface="Inter"/>
              <a:sym typeface="Inter"/>
            </a:endParaRPr>
          </a:p>
          <a:p>
            <a:pPr indent="0" lvl="0" marL="0" marR="0" rtl="0" algn="l">
              <a:lnSpc>
                <a:spcPct val="100000"/>
              </a:lnSpc>
              <a:spcBef>
                <a:spcPts val="0"/>
              </a:spcBef>
              <a:spcAft>
                <a:spcPts val="0"/>
              </a:spcAft>
              <a:buNone/>
            </a:pPr>
            <a:r>
              <a:t/>
            </a:r>
            <a:endParaRPr b="1" sz="1200">
              <a:solidFill>
                <a:schemeClr val="dk1"/>
              </a:solidFill>
              <a:latin typeface="Inter"/>
              <a:ea typeface="Inter"/>
              <a:cs typeface="Inter"/>
              <a:sym typeface="Inter"/>
            </a:endParaRPr>
          </a:p>
          <a:p>
            <a:pPr indent="0" lvl="0" marL="0" marR="0" rtl="0" algn="l">
              <a:lnSpc>
                <a:spcPct val="100000"/>
              </a:lnSpc>
              <a:spcBef>
                <a:spcPts val="0"/>
              </a:spcBef>
              <a:spcAft>
                <a:spcPts val="0"/>
              </a:spcAft>
              <a:buNone/>
            </a:pPr>
            <a:r>
              <a:rPr b="1" lang="en" sz="1200">
                <a:solidFill>
                  <a:schemeClr val="dk1"/>
                </a:solidFill>
                <a:latin typeface="Inter"/>
                <a:ea typeface="Inter"/>
                <a:cs typeface="Inter"/>
                <a:sym typeface="Inter"/>
              </a:rPr>
              <a:t>We primeval forests felling,</a:t>
            </a:r>
            <a:endParaRPr b="1" sz="1200">
              <a:solidFill>
                <a:schemeClr val="dk1"/>
              </a:solidFill>
              <a:latin typeface="Inter"/>
              <a:ea typeface="Inter"/>
              <a:cs typeface="Inter"/>
              <a:sym typeface="Inter"/>
            </a:endParaRPr>
          </a:p>
          <a:p>
            <a:pPr indent="0" lvl="0" marL="0" marR="0" rtl="0" algn="l">
              <a:lnSpc>
                <a:spcPct val="100000"/>
              </a:lnSpc>
              <a:spcBef>
                <a:spcPts val="0"/>
              </a:spcBef>
              <a:spcAft>
                <a:spcPts val="0"/>
              </a:spcAft>
              <a:buNone/>
            </a:pPr>
            <a:r>
              <a:rPr b="1" lang="en" sz="1200">
                <a:solidFill>
                  <a:schemeClr val="dk1"/>
                </a:solidFill>
                <a:latin typeface="Inter"/>
                <a:ea typeface="Inter"/>
                <a:cs typeface="Inter"/>
                <a:sym typeface="Inter"/>
              </a:rPr>
              <a:t>We the rivers stemming, vexing we and piercing deep the mines within,</a:t>
            </a:r>
            <a:endParaRPr b="1" sz="1200">
              <a:solidFill>
                <a:schemeClr val="dk1"/>
              </a:solidFill>
              <a:latin typeface="Inter"/>
              <a:ea typeface="Inter"/>
              <a:cs typeface="Inter"/>
              <a:sym typeface="Inter"/>
            </a:endParaRPr>
          </a:p>
          <a:p>
            <a:pPr indent="0" lvl="0" marL="0" marR="0" rtl="0" algn="l">
              <a:lnSpc>
                <a:spcPct val="100000"/>
              </a:lnSpc>
              <a:spcBef>
                <a:spcPts val="0"/>
              </a:spcBef>
              <a:spcAft>
                <a:spcPts val="0"/>
              </a:spcAft>
              <a:buNone/>
            </a:pPr>
            <a:r>
              <a:rPr b="1" lang="en" sz="1200">
                <a:solidFill>
                  <a:schemeClr val="dk1"/>
                </a:solidFill>
                <a:latin typeface="Inter"/>
                <a:ea typeface="Inter"/>
                <a:cs typeface="Inter"/>
                <a:sym typeface="Inter"/>
              </a:rPr>
              <a:t>We the surface broad surveying, we the virgin soil upheaving,</a:t>
            </a:r>
            <a:endParaRPr b="1" sz="1200">
              <a:solidFill>
                <a:schemeClr val="dk1"/>
              </a:solidFill>
              <a:latin typeface="Inter"/>
              <a:ea typeface="Inter"/>
              <a:cs typeface="Inter"/>
              <a:sym typeface="Inter"/>
            </a:endParaRPr>
          </a:p>
          <a:p>
            <a:pPr indent="0" lvl="0" marL="0" marR="0" rtl="0" algn="l">
              <a:lnSpc>
                <a:spcPct val="100000"/>
              </a:lnSpc>
              <a:spcBef>
                <a:spcPts val="0"/>
              </a:spcBef>
              <a:spcAft>
                <a:spcPts val="0"/>
              </a:spcAft>
              <a:buNone/>
            </a:pPr>
            <a:r>
              <a:rPr b="1" lang="en" sz="1200">
                <a:solidFill>
                  <a:schemeClr val="dk1"/>
                </a:solidFill>
                <a:latin typeface="Inter"/>
                <a:ea typeface="Inter"/>
                <a:cs typeface="Inter"/>
                <a:sym typeface="Inter"/>
              </a:rPr>
              <a:t>Pioneers! O pioneers!</a:t>
            </a:r>
            <a:endParaRPr b="1" sz="1200">
              <a:solidFill>
                <a:schemeClr val="dk1"/>
              </a:solidFill>
              <a:latin typeface="Inter"/>
              <a:ea typeface="Inter"/>
              <a:cs typeface="Inter"/>
              <a:sym typeface="Inter"/>
            </a:endParaRPr>
          </a:p>
          <a:p>
            <a:pPr indent="0" lvl="0" marL="0" marR="0" rtl="0" algn="l">
              <a:lnSpc>
                <a:spcPct val="100000"/>
              </a:lnSpc>
              <a:spcBef>
                <a:spcPts val="0"/>
              </a:spcBef>
              <a:spcAft>
                <a:spcPts val="0"/>
              </a:spcAft>
              <a:buNone/>
            </a:pPr>
            <a:r>
              <a:rPr b="1" lang="en" sz="1200">
                <a:solidFill>
                  <a:schemeClr val="dk1"/>
                </a:solidFill>
                <a:latin typeface="Inter"/>
                <a:ea typeface="Inter"/>
                <a:cs typeface="Inter"/>
                <a:sym typeface="Inter"/>
              </a:rPr>
              <a:t>…</a:t>
            </a:r>
            <a:endParaRPr b="1" sz="12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b="1" lang="en" sz="1200">
                <a:solidFill>
                  <a:schemeClr val="dk1"/>
                </a:solidFill>
                <a:latin typeface="Inter"/>
                <a:ea typeface="Inter"/>
                <a:cs typeface="Inter"/>
                <a:sym typeface="Inter"/>
              </a:rPr>
              <a:t>O resistless restless race!</a:t>
            </a:r>
            <a:endParaRPr b="1" sz="12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b="1" lang="en" sz="1200">
                <a:solidFill>
                  <a:schemeClr val="dk1"/>
                </a:solidFill>
                <a:latin typeface="Inter"/>
                <a:ea typeface="Inter"/>
                <a:cs typeface="Inter"/>
                <a:sym typeface="Inter"/>
              </a:rPr>
              <a:t>O belov'd race in all! O my breast aches with tender love for all!</a:t>
            </a:r>
            <a:endParaRPr b="1" sz="12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b="1" lang="en" sz="1200">
                <a:solidFill>
                  <a:schemeClr val="dk1"/>
                </a:solidFill>
                <a:latin typeface="Inter"/>
                <a:ea typeface="Inter"/>
                <a:cs typeface="Inter"/>
                <a:sym typeface="Inter"/>
              </a:rPr>
              <a:t>O I mourn and yet exult, I am rapt with love for all,</a:t>
            </a:r>
            <a:endParaRPr b="1" sz="12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b="1" lang="en" sz="1200">
                <a:solidFill>
                  <a:schemeClr val="dk1"/>
                </a:solidFill>
                <a:latin typeface="Inter"/>
                <a:ea typeface="Inter"/>
                <a:cs typeface="Inter"/>
                <a:sym typeface="Inter"/>
              </a:rPr>
              <a:t>Pioneers! O pioneers!</a:t>
            </a:r>
            <a:endParaRPr b="1" sz="1200">
              <a:solidFill>
                <a:schemeClr val="dk1"/>
              </a:solidFill>
              <a:latin typeface="Inter"/>
              <a:ea typeface="Inter"/>
              <a:cs typeface="Inter"/>
              <a:sym typeface="Inter"/>
            </a:endParaRPr>
          </a:p>
        </p:txBody>
      </p:sp>
      <p:sp>
        <p:nvSpPr>
          <p:cNvPr id="126" name="Google Shape;126;p19"/>
          <p:cNvSpPr txBox="1"/>
          <p:nvPr/>
        </p:nvSpPr>
        <p:spPr>
          <a:xfrm>
            <a:off x="5688600" y="2881775"/>
            <a:ext cx="1251300" cy="5304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Source: Walt Whitman, American poet, </a:t>
            </a:r>
            <a:r>
              <a:rPr lang="en" sz="1200">
                <a:solidFill>
                  <a:schemeClr val="dk1"/>
                </a:solidFill>
                <a:latin typeface="Inter"/>
                <a:ea typeface="Inter"/>
                <a:cs typeface="Inter"/>
                <a:sym typeface="Inter"/>
              </a:rPr>
              <a:t>essayist</a:t>
            </a:r>
            <a:r>
              <a:rPr lang="en" sz="1200">
                <a:solidFill>
                  <a:schemeClr val="dk1"/>
                </a:solidFill>
                <a:latin typeface="Inter"/>
                <a:ea typeface="Inter"/>
                <a:cs typeface="Inter"/>
                <a:sym typeface="Inter"/>
              </a:rPr>
              <a:t>, and journalist, “Pioneers! O Pioneers!” 1865.</a:t>
            </a:r>
            <a:endParaRPr>
              <a:solidFill>
                <a:schemeClr val="dk1"/>
              </a:solidFill>
              <a:latin typeface="Inter"/>
              <a:ea typeface="Inter"/>
              <a:cs typeface="Inter"/>
              <a:sym typeface="Inter"/>
            </a:endParaRPr>
          </a:p>
          <a:p>
            <a:pPr indent="0" lvl="0" marL="0" rtl="0" algn="ctr">
              <a:spcBef>
                <a:spcPts val="0"/>
              </a:spcBef>
              <a:spcAft>
                <a:spcPts val="0"/>
              </a:spcAft>
              <a:buClr>
                <a:srgbClr val="000000"/>
              </a:buClr>
              <a:buSzPts val="1100"/>
              <a:buFont typeface="Arial"/>
              <a:buNone/>
            </a:pPr>
            <a:r>
              <a:t/>
            </a:r>
            <a:endParaRPr sz="1200">
              <a:latin typeface="Inter"/>
              <a:ea typeface="Inter"/>
              <a:cs typeface="Inter"/>
              <a:sym typeface="Inter"/>
            </a:endParaRPr>
          </a:p>
        </p:txBody>
      </p:sp>
    </p:spTree>
  </p:cSld>
  <p:clrMapOvr>
    <a:masterClrMapping/>
  </p:clrMapOvr>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130" name="Shape 130"/>
        <p:cNvGrpSpPr/>
        <p:nvPr/>
      </p:nvGrpSpPr>
      <p:grpSpPr>
        <a:xfrm>
          <a:off x="0" y="0"/>
          <a:ext cx="0" cy="0"/>
          <a:chOff x="0" y="0"/>
          <a:chExt cx="0" cy="0"/>
        </a:xfrm>
      </p:grpSpPr>
      <p:pic>
        <p:nvPicPr>
          <p:cNvPr id="131" name="Google Shape;131;p20"/>
          <p:cNvPicPr preferRelativeResize="0"/>
          <p:nvPr/>
        </p:nvPicPr>
        <p:blipFill>
          <a:blip r:embed="rId3">
            <a:alphaModFix/>
          </a:blip>
          <a:stretch>
            <a:fillRect/>
          </a:stretch>
        </p:blipFill>
        <p:spPr>
          <a:xfrm>
            <a:off x="359100" y="8923350"/>
            <a:ext cx="405811" cy="405811"/>
          </a:xfrm>
          <a:prstGeom prst="rect">
            <a:avLst/>
          </a:prstGeom>
          <a:noFill/>
          <a:ln>
            <a:noFill/>
          </a:ln>
        </p:spPr>
      </p:pic>
      <p:sp>
        <p:nvSpPr>
          <p:cNvPr id="132" name="Google Shape;132;p20"/>
          <p:cNvSpPr txBox="1"/>
          <p:nvPr/>
        </p:nvSpPr>
        <p:spPr>
          <a:xfrm>
            <a:off x="5208250" y="9041525"/>
            <a:ext cx="1731600" cy="293400"/>
          </a:xfrm>
          <a:prstGeom prst="rect">
            <a:avLst/>
          </a:prstGeom>
          <a:noFill/>
          <a:ln>
            <a:noFill/>
          </a:ln>
        </p:spPr>
        <p:txBody>
          <a:bodyPr anchorCtr="0" anchor="t" bIns="91425" lIns="91425" spcFirstLastPara="1" rIns="91425" wrap="square" tIns="91425">
            <a:noAutofit/>
          </a:bodyPr>
          <a:lstStyle/>
          <a:p>
            <a:pPr indent="0" lvl="0" marL="0" rtl="0" algn="r">
              <a:spcBef>
                <a:spcPts val="0"/>
              </a:spcBef>
              <a:spcAft>
                <a:spcPts val="0"/>
              </a:spcAft>
              <a:buNone/>
            </a:pPr>
            <a:r>
              <a:rPr lang="en" sz="1000">
                <a:solidFill>
                  <a:srgbClr val="666666"/>
                </a:solidFill>
                <a:latin typeface="Inter"/>
                <a:ea typeface="Inter"/>
                <a:cs typeface="Inter"/>
                <a:sym typeface="Inter"/>
              </a:rPr>
              <a:t> ©2025 Thinking Nation</a:t>
            </a:r>
            <a:endParaRPr sz="1000">
              <a:solidFill>
                <a:srgbClr val="666666"/>
              </a:solidFill>
              <a:latin typeface="Inter"/>
              <a:ea typeface="Inter"/>
              <a:cs typeface="Inter"/>
              <a:sym typeface="Inter"/>
            </a:endParaRPr>
          </a:p>
          <a:p>
            <a:pPr indent="0" lvl="0" marL="0" rtl="0" algn="l">
              <a:spcBef>
                <a:spcPts val="0"/>
              </a:spcBef>
              <a:spcAft>
                <a:spcPts val="0"/>
              </a:spcAft>
              <a:buNone/>
            </a:pPr>
            <a:r>
              <a:t/>
            </a:r>
            <a:endParaRPr sz="1400">
              <a:solidFill>
                <a:srgbClr val="666666"/>
              </a:solidFill>
              <a:latin typeface="Inter"/>
              <a:ea typeface="Inter"/>
              <a:cs typeface="Inter"/>
              <a:sym typeface="Inter"/>
            </a:endParaRPr>
          </a:p>
        </p:txBody>
      </p:sp>
      <p:sp>
        <p:nvSpPr>
          <p:cNvPr id="133" name="Google Shape;133;p20"/>
          <p:cNvSpPr txBox="1"/>
          <p:nvPr/>
        </p:nvSpPr>
        <p:spPr>
          <a:xfrm>
            <a:off x="2791800" y="9041525"/>
            <a:ext cx="1731600" cy="2934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lang="en" sz="1000">
                <a:solidFill>
                  <a:srgbClr val="666666"/>
                </a:solidFill>
                <a:latin typeface="Inter"/>
                <a:ea typeface="Inter"/>
                <a:cs typeface="Inter"/>
                <a:sym typeface="Inter"/>
              </a:rPr>
              <a:t>thinkingnation.org</a:t>
            </a:r>
            <a:endParaRPr sz="1400">
              <a:solidFill>
                <a:srgbClr val="666666"/>
              </a:solidFill>
              <a:latin typeface="Inter"/>
              <a:ea typeface="Inter"/>
              <a:cs typeface="Inter"/>
              <a:sym typeface="Inter"/>
            </a:endParaRPr>
          </a:p>
        </p:txBody>
      </p:sp>
      <p:sp>
        <p:nvSpPr>
          <p:cNvPr id="134" name="Google Shape;134;p20"/>
          <p:cNvSpPr txBox="1"/>
          <p:nvPr/>
        </p:nvSpPr>
        <p:spPr>
          <a:xfrm>
            <a:off x="0" y="0"/>
            <a:ext cx="7315200" cy="469500"/>
          </a:xfrm>
          <a:prstGeom prst="rect">
            <a:avLst/>
          </a:prstGeom>
          <a:solidFill>
            <a:srgbClr val="38E0A4"/>
          </a:solidFill>
          <a:ln>
            <a:noFill/>
          </a:ln>
        </p:spPr>
        <p:txBody>
          <a:bodyPr anchorCtr="0" anchor="ctr" bIns="91425" lIns="91425" spcFirstLastPara="1" rIns="91425" wrap="square" tIns="91425">
            <a:noAutofit/>
          </a:bodyPr>
          <a:lstStyle/>
          <a:p>
            <a:pPr indent="0" lvl="0" marL="0" rtl="0" algn="ctr">
              <a:spcBef>
                <a:spcPts val="0"/>
              </a:spcBef>
              <a:spcAft>
                <a:spcPts val="0"/>
              </a:spcAft>
              <a:buClr>
                <a:schemeClr val="dk1"/>
              </a:buClr>
              <a:buSzPts val="1100"/>
              <a:buFont typeface="Arial"/>
              <a:buNone/>
            </a:pPr>
            <a:r>
              <a:rPr lang="en" sz="1800">
                <a:solidFill>
                  <a:schemeClr val="dk1"/>
                </a:solidFill>
                <a:latin typeface="Halant"/>
                <a:ea typeface="Halant"/>
                <a:cs typeface="Halant"/>
                <a:sym typeface="Halant"/>
              </a:rPr>
              <a:t>Classroom Mingle Source 8</a:t>
            </a:r>
            <a:endParaRPr sz="1800">
              <a:solidFill>
                <a:schemeClr val="dk1"/>
              </a:solidFill>
              <a:latin typeface="Halant"/>
              <a:ea typeface="Halant"/>
              <a:cs typeface="Halant"/>
              <a:sym typeface="Halant"/>
            </a:endParaRPr>
          </a:p>
        </p:txBody>
      </p:sp>
      <p:sp>
        <p:nvSpPr>
          <p:cNvPr id="135" name="Google Shape;135;p20"/>
          <p:cNvSpPr/>
          <p:nvPr/>
        </p:nvSpPr>
        <p:spPr>
          <a:xfrm>
            <a:off x="431550" y="724150"/>
            <a:ext cx="6452100" cy="3619500"/>
          </a:xfrm>
          <a:prstGeom prst="wedgeRectCallout">
            <a:avLst>
              <a:gd fmla="val -12976" name="adj1"/>
              <a:gd fmla="val 62039" name="adj2"/>
            </a:avLst>
          </a:prstGeom>
          <a:solidFill>
            <a:schemeClr val="accent5"/>
          </a:solidFill>
          <a:ln cap="flat" cmpd="sng" w="9525">
            <a:solidFill>
              <a:srgbClr val="595959"/>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rPr b="1" lang="en">
                <a:solidFill>
                  <a:schemeClr val="dk1"/>
                </a:solidFill>
                <a:latin typeface="Inter"/>
                <a:ea typeface="Inter"/>
                <a:cs typeface="Inter"/>
                <a:sym typeface="Inter"/>
              </a:rPr>
              <a:t>He [the Young American] owns a large part of the world, by right of possessing it; and all the rest by right of wanting it, and intending to have it…Young America had “a pleasing hope — a fond desire — a longing after” territory. He has a great passion — a perfect rage — for the “new”; particularly new men for office, and the new earth mentioned in the revelations, in which, being no more sea, there must be about three times as much land as in the present. He is a great friend of humanity; and his desire for land is not selfish, but merely an impulse to extend the area of freedom. He is very anxious to fight for the liberation of enslaved nations and colonies, provided, always, they have land, and have not any liking for his interference. As to those who have no land, and would be glad of help from any quarter, he considers they can afford to wait a few hundred years longer. In knowledge he is particularly rich. He knows all that can possibly be known; inclines to believe in spiritual trappings, and is the unquestioned inventor of “Manifest Destiny.”</a:t>
            </a:r>
            <a:endParaRPr b="1">
              <a:solidFill>
                <a:schemeClr val="dk1"/>
              </a:solidFill>
              <a:latin typeface="Inter"/>
              <a:ea typeface="Inter"/>
              <a:cs typeface="Inter"/>
              <a:sym typeface="Inter"/>
            </a:endParaRPr>
          </a:p>
          <a:p>
            <a:pPr indent="0" lvl="0" marL="0" rtl="0" algn="ctr">
              <a:spcBef>
                <a:spcPts val="0"/>
              </a:spcBef>
              <a:spcAft>
                <a:spcPts val="0"/>
              </a:spcAft>
              <a:buNone/>
            </a:pPr>
            <a:r>
              <a:t/>
            </a:r>
            <a:endParaRPr b="1" sz="1000">
              <a:solidFill>
                <a:srgbClr val="000000"/>
              </a:solidFill>
              <a:latin typeface="Inter"/>
              <a:ea typeface="Inter"/>
              <a:cs typeface="Inter"/>
              <a:sym typeface="Inter"/>
            </a:endParaRPr>
          </a:p>
        </p:txBody>
      </p:sp>
      <p:sp>
        <p:nvSpPr>
          <p:cNvPr id="136" name="Google Shape;136;p20"/>
          <p:cNvSpPr txBox="1"/>
          <p:nvPr/>
        </p:nvSpPr>
        <p:spPr>
          <a:xfrm>
            <a:off x="2811550" y="4742288"/>
            <a:ext cx="4204500" cy="5304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Source: Abraham Lincoln, future President, “Second Lecture on Discoveries and Inventions,” February 11, 1859.</a:t>
            </a:r>
            <a:endParaRPr>
              <a:solidFill>
                <a:schemeClr val="dk1"/>
              </a:solidFill>
              <a:latin typeface="Inter"/>
              <a:ea typeface="Inter"/>
              <a:cs typeface="Inter"/>
              <a:sym typeface="Inter"/>
            </a:endParaRPr>
          </a:p>
          <a:p>
            <a:pPr indent="0" lvl="0" marL="0" rtl="0" algn="ctr">
              <a:spcBef>
                <a:spcPts val="0"/>
              </a:spcBef>
              <a:spcAft>
                <a:spcPts val="0"/>
              </a:spcAft>
              <a:buClr>
                <a:srgbClr val="000000"/>
              </a:buClr>
              <a:buSzPts val="1100"/>
              <a:buFont typeface="Arial"/>
              <a:buNone/>
            </a:pPr>
            <a:r>
              <a:t/>
            </a:r>
            <a:endParaRPr sz="1200">
              <a:latin typeface="Inter"/>
              <a:ea typeface="Inter"/>
              <a:cs typeface="Inter"/>
              <a:sym typeface="Inter"/>
            </a:endParaRPr>
          </a:p>
        </p:txBody>
      </p:sp>
      <p:sp>
        <p:nvSpPr>
          <p:cNvPr id="137" name="Google Shape;137;p20"/>
          <p:cNvSpPr txBox="1"/>
          <p:nvPr/>
        </p:nvSpPr>
        <p:spPr>
          <a:xfrm>
            <a:off x="441450" y="5518925"/>
            <a:ext cx="6432300" cy="32370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Which causes of expansion are mentioned or implied? (Circle all that apply)</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457200" lvl="0" marL="914400" rtl="0" algn="l">
              <a:spcBef>
                <a:spcPts val="0"/>
              </a:spcBef>
              <a:spcAft>
                <a:spcPts val="0"/>
              </a:spcAft>
              <a:buNone/>
            </a:pPr>
            <a:r>
              <a:rPr lang="en" sz="1200">
                <a:solidFill>
                  <a:schemeClr val="dk1"/>
                </a:solidFill>
                <a:latin typeface="Inter"/>
                <a:ea typeface="Inter"/>
                <a:cs typeface="Inter"/>
                <a:sym typeface="Inter"/>
              </a:rPr>
              <a:t>Economic		Political		Social</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How does the quote support the causes you selected? Use evidence from the text to to explain your thinking.</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does this quote reveal about American attitudes towards westward expansion?</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Say-it-in-Six:</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p:txBody>
      </p:sp>
    </p:spTree>
  </p:cSld>
  <p:clrMapOvr>
    <a:masterClrMapping/>
  </p:clrMapOvr>
</p:sld>
</file>

<file path=ppt/slides/slide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141" name="Shape 141"/>
        <p:cNvGrpSpPr/>
        <p:nvPr/>
      </p:nvGrpSpPr>
      <p:grpSpPr>
        <a:xfrm>
          <a:off x="0" y="0"/>
          <a:ext cx="0" cy="0"/>
          <a:chOff x="0" y="0"/>
          <a:chExt cx="0" cy="0"/>
        </a:xfrm>
      </p:grpSpPr>
      <p:pic>
        <p:nvPicPr>
          <p:cNvPr id="142" name="Google Shape;142;p21"/>
          <p:cNvPicPr preferRelativeResize="0"/>
          <p:nvPr/>
        </p:nvPicPr>
        <p:blipFill>
          <a:blip r:embed="rId3">
            <a:alphaModFix/>
          </a:blip>
          <a:stretch>
            <a:fillRect/>
          </a:stretch>
        </p:blipFill>
        <p:spPr>
          <a:xfrm>
            <a:off x="359100" y="8923350"/>
            <a:ext cx="405811" cy="405811"/>
          </a:xfrm>
          <a:prstGeom prst="rect">
            <a:avLst/>
          </a:prstGeom>
          <a:noFill/>
          <a:ln>
            <a:noFill/>
          </a:ln>
        </p:spPr>
      </p:pic>
      <p:sp>
        <p:nvSpPr>
          <p:cNvPr id="143" name="Google Shape;143;p21"/>
          <p:cNvSpPr txBox="1"/>
          <p:nvPr/>
        </p:nvSpPr>
        <p:spPr>
          <a:xfrm>
            <a:off x="5208250" y="9041525"/>
            <a:ext cx="1731600" cy="293400"/>
          </a:xfrm>
          <a:prstGeom prst="rect">
            <a:avLst/>
          </a:prstGeom>
          <a:noFill/>
          <a:ln>
            <a:noFill/>
          </a:ln>
        </p:spPr>
        <p:txBody>
          <a:bodyPr anchorCtr="0" anchor="t" bIns="91425" lIns="91425" spcFirstLastPara="1" rIns="91425" wrap="square" tIns="91425">
            <a:noAutofit/>
          </a:bodyPr>
          <a:lstStyle/>
          <a:p>
            <a:pPr indent="0" lvl="0" marL="0" rtl="0" algn="r">
              <a:spcBef>
                <a:spcPts val="0"/>
              </a:spcBef>
              <a:spcAft>
                <a:spcPts val="0"/>
              </a:spcAft>
              <a:buNone/>
            </a:pPr>
            <a:r>
              <a:rPr lang="en" sz="1000">
                <a:solidFill>
                  <a:srgbClr val="666666"/>
                </a:solidFill>
                <a:latin typeface="Inter"/>
                <a:ea typeface="Inter"/>
                <a:cs typeface="Inter"/>
                <a:sym typeface="Inter"/>
              </a:rPr>
              <a:t> ©2025 Thinking Nation</a:t>
            </a:r>
            <a:endParaRPr sz="1000">
              <a:solidFill>
                <a:srgbClr val="666666"/>
              </a:solidFill>
              <a:latin typeface="Inter"/>
              <a:ea typeface="Inter"/>
              <a:cs typeface="Inter"/>
              <a:sym typeface="Inter"/>
            </a:endParaRPr>
          </a:p>
          <a:p>
            <a:pPr indent="0" lvl="0" marL="0" rtl="0" algn="l">
              <a:spcBef>
                <a:spcPts val="0"/>
              </a:spcBef>
              <a:spcAft>
                <a:spcPts val="0"/>
              </a:spcAft>
              <a:buNone/>
            </a:pPr>
            <a:r>
              <a:t/>
            </a:r>
            <a:endParaRPr sz="1400">
              <a:solidFill>
                <a:srgbClr val="666666"/>
              </a:solidFill>
              <a:latin typeface="Inter"/>
              <a:ea typeface="Inter"/>
              <a:cs typeface="Inter"/>
              <a:sym typeface="Inter"/>
            </a:endParaRPr>
          </a:p>
        </p:txBody>
      </p:sp>
      <p:sp>
        <p:nvSpPr>
          <p:cNvPr id="144" name="Google Shape;144;p21"/>
          <p:cNvSpPr txBox="1"/>
          <p:nvPr/>
        </p:nvSpPr>
        <p:spPr>
          <a:xfrm>
            <a:off x="2791800" y="9041525"/>
            <a:ext cx="1731600" cy="2934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lang="en" sz="1000">
                <a:solidFill>
                  <a:srgbClr val="666666"/>
                </a:solidFill>
                <a:latin typeface="Inter"/>
                <a:ea typeface="Inter"/>
                <a:cs typeface="Inter"/>
                <a:sym typeface="Inter"/>
              </a:rPr>
              <a:t>thinkingnation.org</a:t>
            </a:r>
            <a:endParaRPr sz="1400">
              <a:solidFill>
                <a:srgbClr val="666666"/>
              </a:solidFill>
              <a:latin typeface="Inter"/>
              <a:ea typeface="Inter"/>
              <a:cs typeface="Inter"/>
              <a:sym typeface="Inter"/>
            </a:endParaRPr>
          </a:p>
        </p:txBody>
      </p:sp>
      <p:sp>
        <p:nvSpPr>
          <p:cNvPr id="145" name="Google Shape;145;p21"/>
          <p:cNvSpPr txBox="1"/>
          <p:nvPr/>
        </p:nvSpPr>
        <p:spPr>
          <a:xfrm>
            <a:off x="0" y="0"/>
            <a:ext cx="7315200" cy="469500"/>
          </a:xfrm>
          <a:prstGeom prst="rect">
            <a:avLst/>
          </a:prstGeom>
          <a:solidFill>
            <a:srgbClr val="38E0A4"/>
          </a:solidFill>
          <a:ln>
            <a:noFill/>
          </a:ln>
        </p:spPr>
        <p:txBody>
          <a:bodyPr anchorCtr="0" anchor="ctr" bIns="91425" lIns="91425" spcFirstLastPara="1" rIns="91425" wrap="square" tIns="91425">
            <a:noAutofit/>
          </a:bodyPr>
          <a:lstStyle/>
          <a:p>
            <a:pPr indent="0" lvl="0" marL="0" rtl="0" algn="ctr">
              <a:spcBef>
                <a:spcPts val="0"/>
              </a:spcBef>
              <a:spcAft>
                <a:spcPts val="0"/>
              </a:spcAft>
              <a:buClr>
                <a:schemeClr val="dk1"/>
              </a:buClr>
              <a:buSzPts val="1100"/>
              <a:buFont typeface="Arial"/>
              <a:buNone/>
            </a:pPr>
            <a:r>
              <a:rPr lang="en" sz="1800">
                <a:solidFill>
                  <a:schemeClr val="dk1"/>
                </a:solidFill>
                <a:latin typeface="Halant"/>
                <a:ea typeface="Halant"/>
                <a:cs typeface="Halant"/>
                <a:sym typeface="Halant"/>
              </a:rPr>
              <a:t>Classroom Mingle Source 1 (Exemplar)</a:t>
            </a:r>
            <a:endParaRPr sz="1800">
              <a:solidFill>
                <a:schemeClr val="dk1"/>
              </a:solidFill>
              <a:latin typeface="Halant"/>
              <a:ea typeface="Halant"/>
              <a:cs typeface="Halant"/>
              <a:sym typeface="Halant"/>
            </a:endParaRPr>
          </a:p>
        </p:txBody>
      </p:sp>
      <p:sp>
        <p:nvSpPr>
          <p:cNvPr id="146" name="Google Shape;146;p21"/>
          <p:cNvSpPr/>
          <p:nvPr/>
        </p:nvSpPr>
        <p:spPr>
          <a:xfrm>
            <a:off x="431550" y="724150"/>
            <a:ext cx="6452100" cy="1907100"/>
          </a:xfrm>
          <a:prstGeom prst="wedgeRectCallout">
            <a:avLst>
              <a:gd fmla="val -15743" name="adj1"/>
              <a:gd fmla="val 72426" name="adj2"/>
            </a:avLst>
          </a:prstGeom>
          <a:solidFill>
            <a:schemeClr val="accent5"/>
          </a:solidFill>
          <a:ln cap="flat" cmpd="sng" w="9525">
            <a:solidFill>
              <a:srgbClr val="595959"/>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rPr b="1" lang="en">
                <a:solidFill>
                  <a:schemeClr val="dk1"/>
                </a:solidFill>
                <a:latin typeface="Inter"/>
                <a:ea typeface="Inter"/>
                <a:cs typeface="Inter"/>
                <a:sym typeface="Inter"/>
              </a:rPr>
              <a:t>“</a:t>
            </a:r>
            <a:r>
              <a:rPr b="1" lang="en">
                <a:solidFill>
                  <a:srgbClr val="222222"/>
                </a:solidFill>
                <a:latin typeface="Inter"/>
                <a:ea typeface="Inter"/>
                <a:cs typeface="Inter"/>
                <a:sym typeface="Inter"/>
              </a:rPr>
              <a:t>The whole Continent of North-America appears to me destined by Divine Providence to be people by one </a:t>
            </a:r>
            <a:r>
              <a:rPr b="1" i="1" lang="en">
                <a:solidFill>
                  <a:srgbClr val="222222"/>
                </a:solidFill>
                <a:latin typeface="Inter"/>
                <a:ea typeface="Inter"/>
                <a:cs typeface="Inter"/>
                <a:sym typeface="Inter"/>
              </a:rPr>
              <a:t>Nation</a:t>
            </a:r>
            <a:r>
              <a:rPr b="1" lang="en">
                <a:solidFill>
                  <a:srgbClr val="222222"/>
                </a:solidFill>
                <a:latin typeface="Inter"/>
                <a:ea typeface="Inter"/>
                <a:cs typeface="Inter"/>
                <a:sym typeface="Inter"/>
              </a:rPr>
              <a:t>—speaking one language—professing one general System of religious and political principles and accustomed to one general tenor of social usages and customs…”</a:t>
            </a:r>
            <a:endParaRPr b="1">
              <a:latin typeface="Inter"/>
              <a:ea typeface="Inter"/>
              <a:cs typeface="Inter"/>
              <a:sym typeface="Inter"/>
            </a:endParaRPr>
          </a:p>
          <a:p>
            <a:pPr indent="0" lvl="0" marL="0" rtl="0" algn="ctr">
              <a:spcBef>
                <a:spcPts val="0"/>
              </a:spcBef>
              <a:spcAft>
                <a:spcPts val="0"/>
              </a:spcAft>
              <a:buNone/>
            </a:pPr>
            <a:r>
              <a:t/>
            </a:r>
            <a:endParaRPr b="1" sz="1000">
              <a:solidFill>
                <a:srgbClr val="000000"/>
              </a:solidFill>
              <a:latin typeface="Inter"/>
              <a:ea typeface="Inter"/>
              <a:cs typeface="Inter"/>
              <a:sym typeface="Inter"/>
            </a:endParaRPr>
          </a:p>
        </p:txBody>
      </p:sp>
      <p:sp>
        <p:nvSpPr>
          <p:cNvPr id="147" name="Google Shape;147;p21"/>
          <p:cNvSpPr txBox="1"/>
          <p:nvPr/>
        </p:nvSpPr>
        <p:spPr>
          <a:xfrm>
            <a:off x="2568425" y="3104225"/>
            <a:ext cx="4112700" cy="5304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Clr>
                <a:schemeClr val="dk1"/>
              </a:buClr>
              <a:buSzPts val="1100"/>
              <a:buFont typeface="Arial"/>
              <a:buNone/>
            </a:pPr>
            <a:r>
              <a:rPr lang="en" sz="1200">
                <a:solidFill>
                  <a:srgbClr val="222222"/>
                </a:solidFill>
                <a:latin typeface="Inter"/>
                <a:ea typeface="Inter"/>
                <a:cs typeface="Inter"/>
                <a:sym typeface="Inter"/>
              </a:rPr>
              <a:t>Source: John Quincy Adams, future President, “Letter to John Adams,” August 31, 1811.</a:t>
            </a:r>
            <a:endParaRPr sz="1200">
              <a:solidFill>
                <a:srgbClr val="000000"/>
              </a:solidFill>
              <a:latin typeface="Inter"/>
              <a:ea typeface="Inter"/>
              <a:cs typeface="Inter"/>
              <a:sym typeface="Inter"/>
            </a:endParaRPr>
          </a:p>
        </p:txBody>
      </p:sp>
      <p:sp>
        <p:nvSpPr>
          <p:cNvPr id="148" name="Google Shape;148;p21"/>
          <p:cNvSpPr txBox="1"/>
          <p:nvPr/>
        </p:nvSpPr>
        <p:spPr>
          <a:xfrm>
            <a:off x="441450" y="3994925"/>
            <a:ext cx="6432300" cy="32370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Which causes of expansion are mentioned or implied? (Circle all that apply)</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457200" lvl="0" marL="914400" rtl="0" algn="l">
              <a:spcBef>
                <a:spcPts val="0"/>
              </a:spcBef>
              <a:spcAft>
                <a:spcPts val="0"/>
              </a:spcAft>
              <a:buNone/>
            </a:pPr>
            <a:r>
              <a:rPr lang="en" sz="1200">
                <a:solidFill>
                  <a:schemeClr val="dk1"/>
                </a:solidFill>
                <a:latin typeface="Inter"/>
                <a:ea typeface="Inter"/>
                <a:cs typeface="Inter"/>
                <a:sym typeface="Inter"/>
              </a:rPr>
              <a:t>Economic		Political		Social</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How does the quote support the causes you selected? Use evidence from the text to to explain your thinking.</a:t>
            </a:r>
            <a:endParaRPr sz="1200">
              <a:solidFill>
                <a:schemeClr val="dk1"/>
              </a:solidFill>
              <a:latin typeface="Inter"/>
              <a:ea typeface="Inter"/>
              <a:cs typeface="Inter"/>
              <a:sym typeface="Inter"/>
            </a:endParaRPr>
          </a:p>
          <a:p>
            <a:pPr indent="0" lvl="0" marL="457200" rtl="0" algn="l">
              <a:spcBef>
                <a:spcPts val="0"/>
              </a:spcBef>
              <a:spcAft>
                <a:spcPts val="0"/>
              </a:spcAft>
              <a:buNone/>
            </a:pPr>
            <a:r>
              <a:rPr b="1" lang="en" sz="1200">
                <a:solidFill>
                  <a:srgbClr val="E95C3D"/>
                </a:solidFill>
                <a:latin typeface="Inter"/>
                <a:ea typeface="Inter"/>
                <a:cs typeface="Inter"/>
                <a:sym typeface="Inter"/>
              </a:rPr>
              <a:t>He says that one country should cover all of North America and share the same language and beliefs. That shows a political goal and a social belief in being the same.</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does this quote reveal about American attitudes towards westward expansion?</a:t>
            </a:r>
            <a:endParaRPr sz="1200">
              <a:solidFill>
                <a:schemeClr val="dk1"/>
              </a:solidFill>
              <a:latin typeface="Inter"/>
              <a:ea typeface="Inter"/>
              <a:cs typeface="Inter"/>
              <a:sym typeface="Inter"/>
            </a:endParaRPr>
          </a:p>
          <a:p>
            <a:pPr indent="0" lvl="0" marL="457200" rtl="0" algn="l">
              <a:spcBef>
                <a:spcPts val="0"/>
              </a:spcBef>
              <a:spcAft>
                <a:spcPts val="0"/>
              </a:spcAft>
              <a:buNone/>
            </a:pPr>
            <a:r>
              <a:rPr b="1" lang="en" sz="1200">
                <a:solidFill>
                  <a:srgbClr val="E95C3D"/>
                </a:solidFill>
                <a:latin typeface="Inter"/>
                <a:ea typeface="Inter"/>
                <a:cs typeface="Inter"/>
                <a:sym typeface="Inter"/>
              </a:rPr>
              <a:t> Americans believed it was their job to make everyone the same and take over the land.</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Say-it-in-Six:</a:t>
            </a:r>
            <a:endParaRPr sz="1200">
              <a:solidFill>
                <a:schemeClr val="dk1"/>
              </a:solidFill>
              <a:latin typeface="Inter"/>
              <a:ea typeface="Inter"/>
              <a:cs typeface="Inter"/>
              <a:sym typeface="Inter"/>
            </a:endParaRPr>
          </a:p>
          <a:p>
            <a:pPr indent="0" lvl="0" marL="457200" rtl="0" algn="l">
              <a:spcBef>
                <a:spcPts val="0"/>
              </a:spcBef>
              <a:spcAft>
                <a:spcPts val="0"/>
              </a:spcAft>
              <a:buNone/>
            </a:pPr>
            <a:r>
              <a:rPr b="1" lang="en" sz="1200">
                <a:solidFill>
                  <a:srgbClr val="E95C3D"/>
                </a:solidFill>
                <a:latin typeface="Inter"/>
                <a:ea typeface="Inter"/>
                <a:cs typeface="Inter"/>
                <a:sym typeface="Inter"/>
              </a:rPr>
              <a:t>One people, one land, one destiny.</a:t>
            </a:r>
            <a:endParaRPr b="1" sz="1200">
              <a:solidFill>
                <a:srgbClr val="E95C3D"/>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p:txBody>
      </p:sp>
      <p:sp>
        <p:nvSpPr>
          <p:cNvPr id="149" name="Google Shape;149;p21"/>
          <p:cNvSpPr/>
          <p:nvPr/>
        </p:nvSpPr>
        <p:spPr>
          <a:xfrm>
            <a:off x="3083800" y="4552550"/>
            <a:ext cx="972900" cy="405900"/>
          </a:xfrm>
          <a:prstGeom prst="ellipse">
            <a:avLst/>
          </a:prstGeom>
          <a:noFill/>
          <a:ln cap="flat" cmpd="sng" w="19050">
            <a:solidFill>
              <a:schemeClr val="accent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p>
        </p:txBody>
      </p:sp>
      <p:sp>
        <p:nvSpPr>
          <p:cNvPr id="150" name="Google Shape;150;p21"/>
          <p:cNvSpPr/>
          <p:nvPr/>
        </p:nvSpPr>
        <p:spPr>
          <a:xfrm>
            <a:off x="4371100" y="4552563"/>
            <a:ext cx="972900" cy="405900"/>
          </a:xfrm>
          <a:prstGeom prst="ellipse">
            <a:avLst/>
          </a:prstGeom>
          <a:noFill/>
          <a:ln cap="flat" cmpd="sng" w="19050">
            <a:solidFill>
              <a:schemeClr val="accent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p>
        </p:txBody>
      </p:sp>
    </p:spTree>
  </p:cSld>
  <p:clrMapOvr>
    <a:masterClrMapping/>
  </p:clrMapOvr>
</p:sld>
</file>

<file path=ppt/theme/theme1.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E95C3D"/>
      </a:accent1>
      <a:accent2>
        <a:srgbClr val="212121"/>
      </a:accent2>
      <a:accent3>
        <a:srgbClr val="78909C"/>
      </a:accent3>
      <a:accent4>
        <a:srgbClr val="FFAB40"/>
      </a:accent4>
      <a:accent5>
        <a:srgbClr val="6484F3"/>
      </a:accent5>
      <a:accent6>
        <a:srgbClr val="F1AF4B"/>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