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4"/>
    <p:sldMasterId id="2147483682" r:id="rId5"/>
    <p:sldMasterId id="214748368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y="10287000" cx="18288000"/>
  <p:notesSz cx="6858000" cy="9144000"/>
  <p:embeddedFontLst>
    <p:embeddedFont>
      <p:font typeface="Halant"/>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5" Type="http://schemas.openxmlformats.org/officeDocument/2006/relationships/font" Target="fonts/Inter-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e68f366de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2ee68f366de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3c5296842a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In this quote Sarah Herndon is speaking </a:t>
            </a:r>
            <a:r>
              <a:rPr lang="en-US">
                <a:solidFill>
                  <a:schemeClr val="dk1"/>
                </a:solidFill>
              </a:rPr>
              <a:t>about</a:t>
            </a:r>
            <a:r>
              <a:rPr lang="en-US">
                <a:solidFill>
                  <a:schemeClr val="dk1"/>
                </a:solidFill>
              </a:rPr>
              <a:t> the restless nature of many travelers west.  She talks about the seemingly foolish plan to leave </a:t>
            </a:r>
            <a:r>
              <a:rPr lang="en-US">
                <a:solidFill>
                  <a:schemeClr val="dk1"/>
                </a:solidFill>
              </a:rPr>
              <a:t>everything</a:t>
            </a:r>
            <a:r>
              <a:rPr lang="en-US">
                <a:solidFill>
                  <a:schemeClr val="dk1"/>
                </a:solidFill>
              </a:rPr>
              <a:t> one knows behind, in favor of the unknown. She’s caught between the lure of adventure and the worry about risky behavior.</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434" name="Google Shape;434;g33c5296842a_0_3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335e859a445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This is a good place to preview the health crazes of the Progressive Era for students (early 20th century) where Americans focus on institutions such as hospitals and sanatoriums, miracle “cures,” and a focus on personal health.  The West in the context of this quote is a place of rest and recovery.</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455" name="Google Shape;455;g335e859a445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35e859a445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In this quote you can set up the </a:t>
            </a:r>
            <a:r>
              <a:rPr i="1" lang="en-US">
                <a:solidFill>
                  <a:schemeClr val="dk1"/>
                </a:solidFill>
              </a:rPr>
              <a:t>Dred Scott v. Sanford </a:t>
            </a:r>
            <a:r>
              <a:rPr lang="en-US">
                <a:solidFill>
                  <a:schemeClr val="dk1"/>
                </a:solidFill>
              </a:rPr>
              <a:t>(1857) court case which students will take a deeper dive into later in the unit.  Most enslaved people were taken to the West against </a:t>
            </a:r>
            <a:r>
              <a:rPr lang="en-US">
                <a:solidFill>
                  <a:schemeClr val="dk1"/>
                </a:solidFill>
              </a:rPr>
              <a:t>their</a:t>
            </a:r>
            <a:r>
              <a:rPr lang="en-US">
                <a:solidFill>
                  <a:schemeClr val="dk1"/>
                </a:solidFill>
              </a:rPr>
              <a:t> will.  </a:t>
            </a:r>
            <a:r>
              <a:rPr lang="en-US">
                <a:solidFill>
                  <a:schemeClr val="dk1"/>
                </a:solidFill>
              </a:rPr>
              <a:t>This happened in a number of ways.  First, enslaved people were moved against their will by being sold West in the Domestic Slave Trade/Second Middle Passage as soil exhaustion and agriultural diversification motivated enslavers in states like NC, SC, and VA to liquidate their assets by selling off their human capital.  Second, some manumitted enslaved people were given limited time they could remain in the eastern states where they were freed.  This meant that they had to move west or return to West Africa through the efforts of groups like the American Colonization Society.  Dred Scott, and his wife Harriet, fell into a third category, where they were transported west with their enslavers and remained with the family.  Sometimes this happened were the children or grandchildren of enslavers ignore the wishes of a legal will and keep enslaved people enslaved when they should have been freed.</a:t>
            </a:r>
            <a:endParaRPr>
              <a:solidFill>
                <a:schemeClr val="dk1"/>
              </a:solidFill>
            </a:endParaRPr>
          </a:p>
        </p:txBody>
      </p:sp>
      <p:sp>
        <p:nvSpPr>
          <p:cNvPr id="476" name="Google Shape;476;g335e859a445_0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35d1f17774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g35d1f17774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3c5296842a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33c5296842a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41ccd281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341ccd2811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050f355a7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g3050f355a7e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3c5296842a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 this slide, we’re introducing the Panic of 1837, one of the first major financial crises in the United States. While it may not sound exciting at first, this panic had a huge impact—banks collapsed, businesses closed, and thousands of people lost jobs and savings. President Andrew Jackson’s decisions—like killing the national bank and requiring land to be bought with gold or silver (specie)—made things worse. This is a great time to discuss how government economic policies can affect everyday people, especially farmers and workers. Also, connect it to broader themes of economic cycles and growing distrust of banks during this time.</a:t>
            </a:r>
            <a:endParaRPr/>
          </a:p>
        </p:txBody>
      </p:sp>
      <p:sp>
        <p:nvSpPr>
          <p:cNvPr id="300" name="Google Shape;300;g33c5296842a_0_3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3c5296842a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a:t>
            </a:r>
            <a:r>
              <a:rPr lang="en-US"/>
              <a:t>he Gold Rush caused dramatic population growth in California and people from all over the world came hoping to strike it rich.Gold was discovered at Sutter’s Mill in 1848, and how that led to the “Forty-Niners” pouring into the region. This is a good place to talk about the diversity of people who came to California—and who actually made the most money (spoiler: it wasn’t the miners!). Point out the environmental and social impact, especially on Native Americans, and tie this event into Manifest Destiny and the rapid push westward.</a:t>
            </a:r>
            <a:endParaRPr/>
          </a:p>
        </p:txBody>
      </p:sp>
      <p:sp>
        <p:nvSpPr>
          <p:cNvPr id="322" name="Google Shape;322;g33c5296842a_0_2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4158b428e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This slide is all about how the U.S. government managed western land during the 1800s. Policies like the Homestead Act were designed to encourage people to move west and settle on government-owned land. This was part of the bigger idea of Manifest Destiny—that the U.S. was meant to stretch from coast to coast. Land was used to reward Civil War veterans, help build railroads, and expand farming. These policies often ignored Native Americans or forcibly removed them from their land. This is a key opportunity to show students that expansion came with both progress and injustice.</a:t>
            </a:r>
            <a:endParaRPr>
              <a:solidFill>
                <a:schemeClr val="dk1"/>
              </a:solidFill>
            </a:endParaRPr>
          </a:p>
        </p:txBody>
      </p:sp>
      <p:sp>
        <p:nvSpPr>
          <p:cNvPr id="344" name="Google Shape;344;g34158b428ed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050f355a7e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g3050f355a7e_0_1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57ac76d5db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slide focuses on the journey of the Mormon people, one of the most important examples of religious migration in U.S. history. The Church of Jesus Christ of Latter-day Saints, or Mormons, was founded by Joseph Smith in the 1830s. Because of their unique beliefs and practices, including communal living and later polygamy, they faced intense religious persecution in several states—New York, Ohio, Missouri, and Illinois. After Joseph Smith was killed, Brigham Young led the group westward. In 1847, they settled in the Salt Lake Valley, in what was then Mexican territory. This migration shows how people in American history often moved in search of religious freedom, and how geography and belief systems influenced settlement patterns.</a:t>
            </a:r>
            <a:endParaRPr/>
          </a:p>
        </p:txBody>
      </p:sp>
      <p:sp>
        <p:nvSpPr>
          <p:cNvPr id="411" name="Google Shape;411;g357ac76d5db_2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4" name="Shape 84"/>
        <p:cNvGrpSpPr/>
        <p:nvPr/>
      </p:nvGrpSpPr>
      <p:grpSpPr>
        <a:xfrm>
          <a:off x="0" y="0"/>
          <a:ext cx="0" cy="0"/>
          <a:chOff x="0" y="0"/>
          <a:chExt cx="0" cy="0"/>
        </a:xfrm>
      </p:grpSpPr>
      <p:sp>
        <p:nvSpPr>
          <p:cNvPr id="85" name="Google Shape;85;p14"/>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86" name="Google Shape;86;p14"/>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87" name="Google Shape;87;p1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8" name="Shape 88"/>
        <p:cNvGrpSpPr/>
        <p:nvPr/>
      </p:nvGrpSpPr>
      <p:grpSpPr>
        <a:xfrm>
          <a:off x="0" y="0"/>
          <a:ext cx="0" cy="0"/>
          <a:chOff x="0" y="0"/>
          <a:chExt cx="0" cy="0"/>
        </a:xfrm>
      </p:grpSpPr>
      <p:sp>
        <p:nvSpPr>
          <p:cNvPr id="89" name="Google Shape;89;p15"/>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90" name="Google Shape;90;p1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1" name="Shape 91"/>
        <p:cNvGrpSpPr/>
        <p:nvPr/>
      </p:nvGrpSpPr>
      <p:grpSpPr>
        <a:xfrm>
          <a:off x="0" y="0"/>
          <a:ext cx="0" cy="0"/>
          <a:chOff x="0" y="0"/>
          <a:chExt cx="0" cy="0"/>
        </a:xfrm>
      </p:grpSpPr>
      <p:sp>
        <p:nvSpPr>
          <p:cNvPr id="92" name="Google Shape;92;p1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3" name="Google Shape;93;p16"/>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94" name="Google Shape;94;p1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5" name="Shape 95"/>
        <p:cNvGrpSpPr/>
        <p:nvPr/>
      </p:nvGrpSpPr>
      <p:grpSpPr>
        <a:xfrm>
          <a:off x="0" y="0"/>
          <a:ext cx="0" cy="0"/>
          <a:chOff x="0" y="0"/>
          <a:chExt cx="0" cy="0"/>
        </a:xfrm>
      </p:grpSpPr>
      <p:sp>
        <p:nvSpPr>
          <p:cNvPr id="96" name="Google Shape;96;p17"/>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7" name="Google Shape;97;p17"/>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8" name="Google Shape;98;p17"/>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9" name="Google Shape;99;p1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1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2" name="Google Shape;102;p1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3" name="Shape 103"/>
        <p:cNvGrpSpPr/>
        <p:nvPr/>
      </p:nvGrpSpPr>
      <p:grpSpPr>
        <a:xfrm>
          <a:off x="0" y="0"/>
          <a:ext cx="0" cy="0"/>
          <a:chOff x="0" y="0"/>
          <a:chExt cx="0" cy="0"/>
        </a:xfrm>
      </p:grpSpPr>
      <p:sp>
        <p:nvSpPr>
          <p:cNvPr id="104" name="Google Shape;104;p19"/>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05" name="Google Shape;105;p19"/>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6" name="Google Shape;106;p1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7" name="Shape 107"/>
        <p:cNvGrpSpPr/>
        <p:nvPr/>
      </p:nvGrpSpPr>
      <p:grpSpPr>
        <a:xfrm>
          <a:off x="0" y="0"/>
          <a:ext cx="0" cy="0"/>
          <a:chOff x="0" y="0"/>
          <a:chExt cx="0" cy="0"/>
        </a:xfrm>
      </p:grpSpPr>
      <p:sp>
        <p:nvSpPr>
          <p:cNvPr id="108" name="Google Shape;108;p20"/>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09" name="Google Shape;109;p2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0" name="Shape 110"/>
        <p:cNvGrpSpPr/>
        <p:nvPr/>
      </p:nvGrpSpPr>
      <p:grpSpPr>
        <a:xfrm>
          <a:off x="0" y="0"/>
          <a:ext cx="0" cy="0"/>
          <a:chOff x="0" y="0"/>
          <a:chExt cx="0" cy="0"/>
        </a:xfrm>
      </p:grpSpPr>
      <p:sp>
        <p:nvSpPr>
          <p:cNvPr id="111" name="Google Shape;111;p21"/>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12" name="Google Shape;112;p21"/>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13" name="Google Shape;113;p21"/>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4" name="Google Shape;114;p21"/>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15" name="Google Shape;115;p2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2"/>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18" name="Google Shape;118;p2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3"/>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21" name="Google Shape;121;p23"/>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22" name="Google Shape;122;p2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3" name="Shape 123"/>
        <p:cNvGrpSpPr/>
        <p:nvPr/>
      </p:nvGrpSpPr>
      <p:grpSpPr>
        <a:xfrm>
          <a:off x="0" y="0"/>
          <a:ext cx="0" cy="0"/>
          <a:chOff x="0" y="0"/>
          <a:chExt cx="0" cy="0"/>
        </a:xfrm>
      </p:grpSpPr>
      <p:sp>
        <p:nvSpPr>
          <p:cNvPr id="124" name="Google Shape;124;p2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p2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5" name="Shape 135"/>
        <p:cNvGrpSpPr/>
        <p:nvPr/>
      </p:nvGrpSpPr>
      <p:grpSpPr>
        <a:xfrm>
          <a:off x="0" y="0"/>
          <a:ext cx="0" cy="0"/>
          <a:chOff x="0" y="0"/>
          <a:chExt cx="0" cy="0"/>
        </a:xfrm>
      </p:grpSpPr>
      <p:sp>
        <p:nvSpPr>
          <p:cNvPr id="136" name="Google Shape;136;p27"/>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38" name="Google Shape;138;p2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1" name="Shape 141"/>
        <p:cNvGrpSpPr/>
        <p:nvPr/>
      </p:nvGrpSpPr>
      <p:grpSpPr>
        <a:xfrm>
          <a:off x="0" y="0"/>
          <a:ext cx="0" cy="0"/>
          <a:chOff x="0" y="0"/>
          <a:chExt cx="0" cy="0"/>
        </a:xfrm>
      </p:grpSpPr>
      <p:sp>
        <p:nvSpPr>
          <p:cNvPr id="142" name="Google Shape;142;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8"/>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4" name="Google Shape;144;p2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7" name="Shape 147"/>
        <p:cNvGrpSpPr/>
        <p:nvPr/>
      </p:nvGrpSpPr>
      <p:grpSpPr>
        <a:xfrm>
          <a:off x="0" y="0"/>
          <a:ext cx="0" cy="0"/>
          <a:chOff x="0" y="0"/>
          <a:chExt cx="0" cy="0"/>
        </a:xfrm>
      </p:grpSpPr>
      <p:sp>
        <p:nvSpPr>
          <p:cNvPr id="148" name="Google Shape;148;p29"/>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9"/>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50" name="Google Shape;150;p2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53" name="Shape 153"/>
        <p:cNvGrpSpPr/>
        <p:nvPr/>
      </p:nvGrpSpPr>
      <p:grpSpPr>
        <a:xfrm>
          <a:off x="0" y="0"/>
          <a:ext cx="0" cy="0"/>
          <a:chOff x="0" y="0"/>
          <a:chExt cx="0" cy="0"/>
        </a:xfrm>
      </p:grpSpPr>
      <p:sp>
        <p:nvSpPr>
          <p:cNvPr id="154" name="Google Shape;154;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30"/>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6" name="Google Shape;156;p30"/>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7" name="Google Shape;157;p3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3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3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0" name="Shape 160"/>
        <p:cNvGrpSpPr/>
        <p:nvPr/>
      </p:nvGrpSpPr>
      <p:grpSpPr>
        <a:xfrm>
          <a:off x="0" y="0"/>
          <a:ext cx="0" cy="0"/>
          <a:chOff x="0" y="0"/>
          <a:chExt cx="0" cy="0"/>
        </a:xfrm>
      </p:grpSpPr>
      <p:sp>
        <p:nvSpPr>
          <p:cNvPr id="161" name="Google Shape;16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1"/>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3" name="Google Shape;163;p31"/>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4" name="Google Shape;164;p31"/>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5" name="Google Shape;165;p31"/>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6" name="Google Shape;166;p3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 name="Google Shape;167;p3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3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9" name="Shape 169"/>
        <p:cNvGrpSpPr/>
        <p:nvPr/>
      </p:nvGrpSpPr>
      <p:grpSpPr>
        <a:xfrm>
          <a:off x="0" y="0"/>
          <a:ext cx="0" cy="0"/>
          <a:chOff x="0" y="0"/>
          <a:chExt cx="0" cy="0"/>
        </a:xfrm>
      </p:grpSpPr>
      <p:sp>
        <p:nvSpPr>
          <p:cNvPr id="170" name="Google Shape;17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 name="Google Shape;172;p3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 name="Google Shape;173;p3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4" name="Shape 174"/>
        <p:cNvGrpSpPr/>
        <p:nvPr/>
      </p:nvGrpSpPr>
      <p:grpSpPr>
        <a:xfrm>
          <a:off x="0" y="0"/>
          <a:ext cx="0" cy="0"/>
          <a:chOff x="0" y="0"/>
          <a:chExt cx="0" cy="0"/>
        </a:xfrm>
      </p:grpSpPr>
      <p:sp>
        <p:nvSpPr>
          <p:cNvPr id="175" name="Google Shape;175;p33"/>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 name="Google Shape;176;p33"/>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77" name="Google Shape;177;p33"/>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78" name="Google Shape;178;p3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 name="Google Shape;179;p3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 name="Google Shape;180;p3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4"/>
          <p:cNvSpPr/>
          <p:nvPr>
            <p:ph idx="2" type="pic"/>
          </p:nvPr>
        </p:nvSpPr>
        <p:spPr>
          <a:xfrm>
            <a:off x="1792288" y="612775"/>
            <a:ext cx="5486400" cy="4114800"/>
          </a:xfrm>
          <a:prstGeom prst="rect">
            <a:avLst/>
          </a:prstGeom>
          <a:noFill/>
          <a:ln>
            <a:noFill/>
          </a:ln>
        </p:spPr>
      </p:sp>
      <p:sp>
        <p:nvSpPr>
          <p:cNvPr id="184" name="Google Shape;184;p34"/>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85" name="Google Shape;185;p3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 name="Google Shape;186;p3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 name="Google Shape;187;p3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8" name="Shape 188"/>
        <p:cNvGrpSpPr/>
        <p:nvPr/>
      </p:nvGrpSpPr>
      <p:grpSpPr>
        <a:xfrm>
          <a:off x="0" y="0"/>
          <a:ext cx="0" cy="0"/>
          <a:chOff x="0" y="0"/>
          <a:chExt cx="0" cy="0"/>
        </a:xfrm>
      </p:grpSpPr>
      <p:sp>
        <p:nvSpPr>
          <p:cNvPr id="189" name="Google Shape;18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0" name="Google Shape;190;p35"/>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1" name="Google Shape;191;p3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3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4" name="Shape 194"/>
        <p:cNvGrpSpPr/>
        <p:nvPr/>
      </p:nvGrpSpPr>
      <p:grpSpPr>
        <a:xfrm>
          <a:off x="0" y="0"/>
          <a:ext cx="0" cy="0"/>
          <a:chOff x="0" y="0"/>
          <a:chExt cx="0" cy="0"/>
        </a:xfrm>
      </p:grpSpPr>
      <p:sp>
        <p:nvSpPr>
          <p:cNvPr id="195" name="Google Shape;195;p36"/>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6"/>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7" name="Google Shape;197;p3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9" name="Google Shape;199;p3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82" name="Google Shape;82;p13"/>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3" name="Google Shape;83;p13"/>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7" name="Google Shape;127;p25"/>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hyperlink" Target="http://www.youtube.com/watch?v=AHemd90ZdsU" TargetMode="External"/><Relationship Id="rId5"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37"/>
          <p:cNvGrpSpPr/>
          <p:nvPr/>
        </p:nvGrpSpPr>
        <p:grpSpPr>
          <a:xfrm>
            <a:off x="-31071" y="-180826"/>
            <a:ext cx="4239337" cy="10467984"/>
            <a:chOff x="0" y="-241102"/>
            <a:chExt cx="5652450" cy="13957313"/>
          </a:xfrm>
        </p:grpSpPr>
        <p:grpSp>
          <p:nvGrpSpPr>
            <p:cNvPr id="205" name="Google Shape;205;p37"/>
            <p:cNvGrpSpPr/>
            <p:nvPr/>
          </p:nvGrpSpPr>
          <p:grpSpPr>
            <a:xfrm>
              <a:off x="2826056" y="-241102"/>
              <a:ext cx="2826394" cy="13957313"/>
              <a:chOff x="0" y="-47625"/>
              <a:chExt cx="558300" cy="2757000"/>
            </a:xfrm>
          </p:grpSpPr>
          <p:sp>
            <p:nvSpPr>
              <p:cNvPr id="206" name="Google Shape;206;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07" name="Google Shape;207;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p37"/>
            <p:cNvGrpSpPr/>
            <p:nvPr/>
          </p:nvGrpSpPr>
          <p:grpSpPr>
            <a:xfrm>
              <a:off x="1413028" y="-241102"/>
              <a:ext cx="2826394" cy="13957313"/>
              <a:chOff x="0" y="-47625"/>
              <a:chExt cx="558300" cy="2757000"/>
            </a:xfrm>
          </p:grpSpPr>
          <p:sp>
            <p:nvSpPr>
              <p:cNvPr id="209" name="Google Shape;209;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10" name="Google Shape;210;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1" name="Google Shape;211;p37"/>
            <p:cNvGrpSpPr/>
            <p:nvPr/>
          </p:nvGrpSpPr>
          <p:grpSpPr>
            <a:xfrm>
              <a:off x="0" y="-241102"/>
              <a:ext cx="2826394" cy="13957313"/>
              <a:chOff x="0" y="-47625"/>
              <a:chExt cx="558300" cy="2757000"/>
            </a:xfrm>
          </p:grpSpPr>
          <p:sp>
            <p:nvSpPr>
              <p:cNvPr id="212" name="Google Shape;212;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13" name="Google Shape;213;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14" name="Google Shape;214;p37"/>
          <p:cNvSpPr txBox="1"/>
          <p:nvPr/>
        </p:nvSpPr>
        <p:spPr>
          <a:xfrm>
            <a:off x="4208263" y="2888603"/>
            <a:ext cx="14079900" cy="280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9099">
                <a:solidFill>
                  <a:srgbClr val="231F20"/>
                </a:solidFill>
                <a:latin typeface="Halant"/>
                <a:ea typeface="Halant"/>
                <a:cs typeface="Halant"/>
                <a:sym typeface="Halant"/>
              </a:rPr>
              <a:t>CONTEXTUALIZING MANIFEST DESTINY</a:t>
            </a:r>
            <a:endParaRPr sz="100"/>
          </a:p>
        </p:txBody>
      </p:sp>
      <p:sp>
        <p:nvSpPr>
          <p:cNvPr id="215" name="Google Shape;215;p37"/>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6" name="Google Shape;216;p37"/>
          <p:cNvSpPr txBox="1"/>
          <p:nvPr/>
        </p:nvSpPr>
        <p:spPr>
          <a:xfrm>
            <a:off x="4304550" y="5936000"/>
            <a:ext cx="137214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8</a:t>
            </a:r>
            <a:r>
              <a:rPr lang="en-US" sz="5100">
                <a:solidFill>
                  <a:srgbClr val="231F20"/>
                </a:solidFill>
                <a:latin typeface="Inter"/>
                <a:ea typeface="Inter"/>
                <a:cs typeface="Inter"/>
                <a:sym typeface="Inter"/>
              </a:rPr>
              <a:t>: Sectional Tensions </a:t>
            </a:r>
            <a:r>
              <a:rPr lang="en-US" sz="5100">
                <a:solidFill>
                  <a:srgbClr val="231F20"/>
                </a:solidFill>
                <a:latin typeface="Inter"/>
                <a:ea typeface="Inter"/>
                <a:cs typeface="Inter"/>
                <a:sym typeface="Inter"/>
              </a:rPr>
              <a:t>(1820-1860)</a:t>
            </a:r>
            <a:endParaRPr sz="5100"/>
          </a:p>
        </p:txBody>
      </p:sp>
      <p:sp>
        <p:nvSpPr>
          <p:cNvPr id="217" name="Google Shape;217;p37"/>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8" name="Google Shape;218;p37"/>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9" name="Google Shape;219;p37"/>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20" name="Google Shape;220;p37"/>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6"/>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7" name="Google Shape;437;p46"/>
          <p:cNvGrpSpPr/>
          <p:nvPr/>
        </p:nvGrpSpPr>
        <p:grpSpPr>
          <a:xfrm>
            <a:off x="15859155" y="-98041"/>
            <a:ext cx="1562625" cy="1771271"/>
            <a:chOff x="0" y="-130721"/>
            <a:chExt cx="2083500" cy="2361695"/>
          </a:xfrm>
        </p:grpSpPr>
        <p:grpSp>
          <p:nvGrpSpPr>
            <p:cNvPr id="438" name="Google Shape;438;p46"/>
            <p:cNvGrpSpPr/>
            <p:nvPr/>
          </p:nvGrpSpPr>
          <p:grpSpPr>
            <a:xfrm>
              <a:off x="75599" y="-130721"/>
              <a:ext cx="1932614" cy="2361695"/>
              <a:chOff x="0" y="-47625"/>
              <a:chExt cx="704100" cy="860425"/>
            </a:xfrm>
          </p:grpSpPr>
          <p:sp>
            <p:nvSpPr>
              <p:cNvPr id="439" name="Google Shape;439;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1" name="Google Shape;441;p4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442" name="Google Shape;442;p46"/>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43" name="Google Shape;443;p46"/>
          <p:cNvGrpSpPr/>
          <p:nvPr/>
        </p:nvGrpSpPr>
        <p:grpSpPr>
          <a:xfrm>
            <a:off x="-254016" y="9230009"/>
            <a:ext cx="18796043" cy="937448"/>
            <a:chOff x="204" y="0"/>
            <a:chExt cx="25061391" cy="1249931"/>
          </a:xfrm>
        </p:grpSpPr>
        <p:grpSp>
          <p:nvGrpSpPr>
            <p:cNvPr id="444" name="Google Shape;444;p46"/>
            <p:cNvGrpSpPr/>
            <p:nvPr/>
          </p:nvGrpSpPr>
          <p:grpSpPr>
            <a:xfrm rot="5400000">
              <a:off x="12002369" y="-11663474"/>
              <a:ext cx="1249931" cy="24576878"/>
              <a:chOff x="0" y="-38100"/>
              <a:chExt cx="246900" cy="4854692"/>
            </a:xfrm>
          </p:grpSpPr>
          <p:sp>
            <p:nvSpPr>
              <p:cNvPr id="445" name="Google Shape;445;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6" name="Google Shape;446;p4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7" name="Google Shape;447;p4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48" name="Google Shape;448;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9" name="Google Shape;449;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50" name="Google Shape;450;p46"/>
          <p:cNvSpPr txBox="1"/>
          <p:nvPr/>
        </p:nvSpPr>
        <p:spPr>
          <a:xfrm>
            <a:off x="2991000" y="400475"/>
            <a:ext cx="123060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THE </a:t>
            </a:r>
            <a:r>
              <a:rPr b="1" lang="en-US" sz="6499">
                <a:solidFill>
                  <a:srgbClr val="231F20"/>
                </a:solidFill>
                <a:latin typeface="Halant"/>
                <a:ea typeface="Halant"/>
                <a:cs typeface="Halant"/>
                <a:sym typeface="Halant"/>
              </a:rPr>
              <a:t>LURE OF THE OPEN PRAIRIE OR FRONTIER</a:t>
            </a:r>
            <a:endParaRPr sz="500"/>
          </a:p>
        </p:txBody>
      </p:sp>
      <p:sp>
        <p:nvSpPr>
          <p:cNvPr id="451" name="Google Shape;451;p46"/>
          <p:cNvSpPr txBox="1"/>
          <p:nvPr/>
        </p:nvSpPr>
        <p:spPr>
          <a:xfrm>
            <a:off x="492428" y="8061675"/>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dk1"/>
              </a:solidFill>
              <a:latin typeface="Inter"/>
              <a:ea typeface="Inter"/>
              <a:cs typeface="Inter"/>
              <a:sym typeface="Inter"/>
            </a:endParaRPr>
          </a:p>
        </p:txBody>
      </p:sp>
      <p:sp>
        <p:nvSpPr>
          <p:cNvPr id="452" name="Google Shape;452;p46"/>
          <p:cNvSpPr txBox="1"/>
          <p:nvPr/>
        </p:nvSpPr>
        <p:spPr>
          <a:xfrm>
            <a:off x="492425" y="2444750"/>
            <a:ext cx="17223900" cy="695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Inter"/>
                <a:ea typeface="Inter"/>
                <a:cs typeface="Inter"/>
                <a:sym typeface="Inter"/>
              </a:rPr>
              <a:t>“Still others seemed barely to know why they were going at all, other than feeling a vague restlessness that even they found hard to justify.  Sarah Herndon, a young woman who made the journey west in 1865 in the immediate aftermath of the Civil War, pondered exactly that.  At the end of a glorious day in May- ‘the sky most beautifully blue, the atmosphere delightfully pure, the birds twittering joyously, [when] the earth seems filled with joy and gladness’- she sat down in the shade of her prairie schooner, a </a:t>
            </a:r>
            <a:r>
              <a:rPr lang="en-US" sz="3200">
                <a:solidFill>
                  <a:schemeClr val="dk1"/>
                </a:solidFill>
                <a:latin typeface="Inter"/>
                <a:ea typeface="Inter"/>
                <a:cs typeface="Inter"/>
                <a:sym typeface="Inter"/>
              </a:rPr>
              <a:t>blank</a:t>
            </a:r>
            <a:r>
              <a:rPr lang="en-US" sz="3200">
                <a:solidFill>
                  <a:schemeClr val="dk1"/>
                </a:solidFill>
                <a:latin typeface="Inter"/>
                <a:ea typeface="Inter"/>
                <a:cs typeface="Inter"/>
                <a:sym typeface="Inter"/>
              </a:rPr>
              <a:t> book in her hands, pen poised ready to record the events of their first day on the road.  ‘Why are we here?’ she wrote, on the very first page of her journal.  ‘Why have we left home, friends, relatives , associates, and loved ones, who have made so large a part of our lives and added so much to our happiness.</a:t>
            </a:r>
            <a:endParaRPr sz="3200">
              <a:solidFill>
                <a:schemeClr val="dk1"/>
              </a:solidFill>
              <a:latin typeface="Inter"/>
              <a:ea typeface="Inter"/>
              <a:cs typeface="Inter"/>
              <a:sym typeface="Inter"/>
            </a:endParaRPr>
          </a:p>
          <a:p>
            <a:pPr indent="0" lvl="0" marL="0" rtl="0" algn="ctr">
              <a:spcBef>
                <a:spcPts val="0"/>
              </a:spcBef>
              <a:spcAft>
                <a:spcPts val="0"/>
              </a:spcAft>
              <a:buNone/>
            </a:pPr>
            <a:r>
              <a:t/>
            </a:r>
            <a:endParaRPr sz="3200">
              <a:solidFill>
                <a:schemeClr val="dk1"/>
              </a:solidFill>
              <a:latin typeface="Inter"/>
              <a:ea typeface="Inter"/>
              <a:cs typeface="Inter"/>
              <a:sym typeface="Inter"/>
            </a:endParaRPr>
          </a:p>
          <a:p>
            <a:pPr indent="0" lvl="0" marL="0" rtl="0" algn="ctr">
              <a:spcBef>
                <a:spcPts val="0"/>
              </a:spcBef>
              <a:spcAft>
                <a:spcPts val="0"/>
              </a:spcAft>
              <a:buNone/>
            </a:pPr>
            <a:r>
              <a:rPr lang="en-US" sz="3200">
                <a:solidFill>
                  <a:schemeClr val="dk1"/>
                </a:solidFill>
                <a:latin typeface="Inter"/>
                <a:ea typeface="Inter"/>
                <a:cs typeface="Inter"/>
                <a:sym typeface="Inter"/>
              </a:rPr>
              <a:t>‘Are we not taking great risks, in venturing into the </a:t>
            </a:r>
            <a:r>
              <a:rPr lang="en-US" sz="3200">
                <a:solidFill>
                  <a:schemeClr val="dk1"/>
                </a:solidFill>
                <a:latin typeface="Inter"/>
                <a:ea typeface="Inter"/>
                <a:cs typeface="Inter"/>
                <a:sym typeface="Inter"/>
              </a:rPr>
              <a:t>wilderness?”...</a:t>
            </a:r>
            <a:endParaRPr sz="3200">
              <a:solidFill>
                <a:schemeClr val="dk1"/>
              </a:solidFill>
              <a:latin typeface="Inter"/>
              <a:ea typeface="Inter"/>
              <a:cs typeface="Inter"/>
              <a:sym typeface="Inter"/>
            </a:endParaRPr>
          </a:p>
          <a:p>
            <a:pPr indent="0" lvl="0" marL="0" rtl="0" algn="l">
              <a:spcBef>
                <a:spcPts val="0"/>
              </a:spcBef>
              <a:spcAft>
                <a:spcPts val="0"/>
              </a:spcAft>
              <a:buNone/>
            </a:pPr>
            <a:r>
              <a:t/>
            </a:r>
            <a:endParaRPr sz="2100">
              <a:solidFill>
                <a:schemeClr val="dk1"/>
              </a:solidFill>
              <a:latin typeface="Inter"/>
              <a:ea typeface="Inter"/>
              <a:cs typeface="Inter"/>
              <a:sym typeface="Inter"/>
            </a:endParaRPr>
          </a:p>
          <a:p>
            <a:pPr indent="0" lvl="0" marL="0" rtl="0" algn="l">
              <a:spcBef>
                <a:spcPts val="0"/>
              </a:spcBef>
              <a:spcAft>
                <a:spcPts val="0"/>
              </a:spcAft>
              <a:buNone/>
            </a:pPr>
            <a:r>
              <a:rPr lang="en-US" sz="2100">
                <a:solidFill>
                  <a:schemeClr val="dk1"/>
                </a:solidFill>
                <a:latin typeface="Halant"/>
                <a:ea typeface="Halant"/>
                <a:cs typeface="Halant"/>
                <a:sym typeface="Halant"/>
              </a:rPr>
              <a:t>Source:  Sarah Herndon, as quoted in </a:t>
            </a:r>
            <a:r>
              <a:rPr i="1" lang="en-US" sz="2100">
                <a:solidFill>
                  <a:schemeClr val="dk1"/>
                </a:solidFill>
                <a:latin typeface="Halant"/>
                <a:ea typeface="Halant"/>
                <a:cs typeface="Halant"/>
                <a:sym typeface="Halant"/>
              </a:rPr>
              <a:t>Brave Hearted:  The Women of the American West</a:t>
            </a:r>
            <a:r>
              <a:rPr lang="en-US" sz="2100">
                <a:solidFill>
                  <a:schemeClr val="dk1"/>
                </a:solidFill>
                <a:latin typeface="Halant"/>
                <a:ea typeface="Halant"/>
                <a:cs typeface="Halant"/>
                <a:sym typeface="Halant"/>
              </a:rPr>
              <a:t> by Katie HIckman, 2022, p. xxiii</a:t>
            </a:r>
            <a:endParaRPr sz="2100">
              <a:solidFill>
                <a:schemeClr val="dk1"/>
              </a:solidFill>
              <a:latin typeface="Halant"/>
              <a:ea typeface="Halant"/>
              <a:cs typeface="Halant"/>
              <a:sym typeface="Halan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47"/>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58" name="Google Shape;458;p47"/>
          <p:cNvGrpSpPr/>
          <p:nvPr/>
        </p:nvGrpSpPr>
        <p:grpSpPr>
          <a:xfrm>
            <a:off x="15859155" y="-98041"/>
            <a:ext cx="1562625" cy="1771271"/>
            <a:chOff x="0" y="-130721"/>
            <a:chExt cx="2083500" cy="2361695"/>
          </a:xfrm>
        </p:grpSpPr>
        <p:grpSp>
          <p:nvGrpSpPr>
            <p:cNvPr id="459" name="Google Shape;459;p47"/>
            <p:cNvGrpSpPr/>
            <p:nvPr/>
          </p:nvGrpSpPr>
          <p:grpSpPr>
            <a:xfrm>
              <a:off x="75599" y="-130721"/>
              <a:ext cx="1932614" cy="2361695"/>
              <a:chOff x="0" y="-47625"/>
              <a:chExt cx="704100" cy="860425"/>
            </a:xfrm>
          </p:grpSpPr>
          <p:sp>
            <p:nvSpPr>
              <p:cNvPr id="460" name="Google Shape;460;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4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2" name="Google Shape;462;p4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10</a:t>
              </a:r>
              <a:endParaRPr>
                <a:solidFill>
                  <a:schemeClr val="dk1"/>
                </a:solidFill>
              </a:endParaRPr>
            </a:p>
          </p:txBody>
        </p:sp>
      </p:grpSp>
      <p:sp>
        <p:nvSpPr>
          <p:cNvPr id="463" name="Google Shape;463;p47"/>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64" name="Google Shape;464;p47"/>
          <p:cNvGrpSpPr/>
          <p:nvPr/>
        </p:nvGrpSpPr>
        <p:grpSpPr>
          <a:xfrm>
            <a:off x="-254016" y="9230009"/>
            <a:ext cx="18796043" cy="937448"/>
            <a:chOff x="204" y="0"/>
            <a:chExt cx="25061391" cy="1249931"/>
          </a:xfrm>
        </p:grpSpPr>
        <p:grpSp>
          <p:nvGrpSpPr>
            <p:cNvPr id="465" name="Google Shape;465;p47"/>
            <p:cNvGrpSpPr/>
            <p:nvPr/>
          </p:nvGrpSpPr>
          <p:grpSpPr>
            <a:xfrm rot="5400000">
              <a:off x="12002369" y="-11663474"/>
              <a:ext cx="1249931" cy="24576878"/>
              <a:chOff x="0" y="-38100"/>
              <a:chExt cx="246900" cy="4854692"/>
            </a:xfrm>
          </p:grpSpPr>
          <p:sp>
            <p:nvSpPr>
              <p:cNvPr id="466" name="Google Shape;466;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7" name="Google Shape;467;p4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8" name="Google Shape;468;p4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69" name="Google Shape;469;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70" name="Google Shape;470;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71" name="Google Shape;471;p47"/>
          <p:cNvSpPr txBox="1"/>
          <p:nvPr/>
        </p:nvSpPr>
        <p:spPr>
          <a:xfrm>
            <a:off x="2991000" y="400475"/>
            <a:ext cx="12306000" cy="1000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HEALTH IMPROVEMENTS</a:t>
            </a:r>
            <a:r>
              <a:rPr b="1" lang="en-US" sz="6499">
                <a:solidFill>
                  <a:srgbClr val="231F20"/>
                </a:solidFill>
                <a:latin typeface="Halant"/>
                <a:ea typeface="Halant"/>
                <a:cs typeface="Halant"/>
                <a:sym typeface="Halant"/>
              </a:rPr>
              <a:t> </a:t>
            </a:r>
            <a:endParaRPr sz="500"/>
          </a:p>
        </p:txBody>
      </p:sp>
      <p:sp>
        <p:nvSpPr>
          <p:cNvPr id="472" name="Google Shape;472;p47"/>
          <p:cNvSpPr txBox="1"/>
          <p:nvPr/>
        </p:nvSpPr>
        <p:spPr>
          <a:xfrm>
            <a:off x="492428" y="8061675"/>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dk1"/>
              </a:solidFill>
              <a:latin typeface="Inter"/>
              <a:ea typeface="Inter"/>
              <a:cs typeface="Inter"/>
              <a:sym typeface="Inter"/>
            </a:endParaRPr>
          </a:p>
        </p:txBody>
      </p:sp>
      <p:sp>
        <p:nvSpPr>
          <p:cNvPr id="473" name="Google Shape;473;p47"/>
          <p:cNvSpPr txBox="1"/>
          <p:nvPr/>
        </p:nvSpPr>
        <p:spPr>
          <a:xfrm>
            <a:off x="492425" y="2139950"/>
            <a:ext cx="17223900" cy="695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400">
                <a:solidFill>
                  <a:schemeClr val="dk1"/>
                </a:solidFill>
                <a:latin typeface="Inter"/>
                <a:ea typeface="Inter"/>
                <a:cs typeface="Inter"/>
                <a:sym typeface="Inter"/>
              </a:rPr>
              <a:t>“In the nineteenth and early twentieth centuries, it was commonly accepted that consumption* could be effectively treated by dry air, which made a kind of sense- consumptive lungs seemed wet, and so did the humid, stagnant air in big American cities like New York and Baltimore, where consumption flourished.  People fled to Arizona or New Mexico or California, which came to be known as the ‘land of new lungs.’  As one brochure boldly promised:  ‘Come West and live.’</a:t>
            </a:r>
            <a:endParaRPr sz="3400">
              <a:solidFill>
                <a:schemeClr val="dk1"/>
              </a:solidFill>
              <a:latin typeface="Inter"/>
              <a:ea typeface="Inter"/>
              <a:cs typeface="Inter"/>
              <a:sym typeface="Inter"/>
            </a:endParaRPr>
          </a:p>
          <a:p>
            <a:pPr indent="0" lvl="0" marL="0" rtl="0" algn="ctr">
              <a:spcBef>
                <a:spcPts val="0"/>
              </a:spcBef>
              <a:spcAft>
                <a:spcPts val="0"/>
              </a:spcAft>
              <a:buNone/>
            </a:pPr>
            <a:r>
              <a:t/>
            </a:r>
            <a:endParaRPr sz="3400">
              <a:solidFill>
                <a:schemeClr val="dk1"/>
              </a:solidFill>
              <a:latin typeface="Inter"/>
              <a:ea typeface="Inter"/>
              <a:cs typeface="Inter"/>
              <a:sym typeface="Inter"/>
            </a:endParaRPr>
          </a:p>
          <a:p>
            <a:pPr indent="0" lvl="0" marL="0" rtl="0" algn="ctr">
              <a:spcBef>
                <a:spcPts val="0"/>
              </a:spcBef>
              <a:spcAft>
                <a:spcPts val="0"/>
              </a:spcAft>
              <a:buNone/>
            </a:pPr>
            <a:r>
              <a:rPr lang="en-US" sz="3400">
                <a:solidFill>
                  <a:schemeClr val="dk1"/>
                </a:solidFill>
                <a:latin typeface="Inter"/>
                <a:ea typeface="Inter"/>
                <a:cs typeface="Inter"/>
                <a:sym typeface="Inter"/>
              </a:rPr>
              <a:t>Several cities, including Pasadena and Colorado Springs, were essentially created for consumptives and their families</a:t>
            </a:r>
            <a:r>
              <a:rPr lang="en-US" sz="3400">
                <a:solidFill>
                  <a:schemeClr val="dk1"/>
                </a:solidFill>
                <a:latin typeface="Inter"/>
                <a:ea typeface="Inter"/>
                <a:cs typeface="Inter"/>
                <a:sym typeface="Inter"/>
              </a:rPr>
              <a:t>...Consumption thrived in cities, and so the solution must be rural.”</a:t>
            </a:r>
            <a:endParaRPr sz="3400">
              <a:solidFill>
                <a:schemeClr val="dk1"/>
              </a:solidFill>
              <a:latin typeface="Inter"/>
              <a:ea typeface="Inter"/>
              <a:cs typeface="Inter"/>
              <a:sym typeface="Inter"/>
            </a:endParaRPr>
          </a:p>
          <a:p>
            <a:pPr indent="0" lvl="0" marL="0" rtl="0" algn="l">
              <a:spcBef>
                <a:spcPts val="0"/>
              </a:spcBef>
              <a:spcAft>
                <a:spcPts val="0"/>
              </a:spcAft>
              <a:buNone/>
            </a:pPr>
            <a:r>
              <a:t/>
            </a:r>
            <a:endParaRPr sz="2300">
              <a:solidFill>
                <a:schemeClr val="dk1"/>
              </a:solidFill>
              <a:latin typeface="Inter"/>
              <a:ea typeface="Inter"/>
              <a:cs typeface="Inter"/>
              <a:sym typeface="Inter"/>
            </a:endParaRPr>
          </a:p>
          <a:p>
            <a:pPr indent="0" lvl="0" marL="0" rtl="0" algn="l">
              <a:spcBef>
                <a:spcPts val="0"/>
              </a:spcBef>
              <a:spcAft>
                <a:spcPts val="0"/>
              </a:spcAft>
              <a:buNone/>
            </a:pPr>
            <a:r>
              <a:rPr lang="en-US" sz="2300">
                <a:solidFill>
                  <a:schemeClr val="dk1"/>
                </a:solidFill>
                <a:latin typeface="Inter"/>
                <a:ea typeface="Inter"/>
                <a:cs typeface="Inter"/>
                <a:sym typeface="Inter"/>
              </a:rPr>
              <a:t>*”consumption” is a 19th century term (1800s) used to label tuberculosis before it was formally discovered as a respiratory disease around the turn of the 20th century (1900) because it literally consumes the patient’s lung tissue slowly, over time</a:t>
            </a:r>
            <a:endParaRPr sz="2300">
              <a:solidFill>
                <a:schemeClr val="dk1"/>
              </a:solidFill>
              <a:latin typeface="Inter"/>
              <a:ea typeface="Inter"/>
              <a:cs typeface="Inter"/>
              <a:sym typeface="Inter"/>
            </a:endParaRPr>
          </a:p>
          <a:p>
            <a:pPr indent="0" lvl="0" marL="0" rtl="0" algn="l">
              <a:spcBef>
                <a:spcPts val="0"/>
              </a:spcBef>
              <a:spcAft>
                <a:spcPts val="0"/>
              </a:spcAft>
              <a:buNone/>
            </a:pPr>
            <a:r>
              <a:t/>
            </a:r>
            <a:endParaRPr sz="2300">
              <a:solidFill>
                <a:schemeClr val="dk1"/>
              </a:solidFill>
              <a:latin typeface="Calibri"/>
              <a:ea typeface="Calibri"/>
              <a:cs typeface="Calibri"/>
              <a:sym typeface="Calibri"/>
            </a:endParaRPr>
          </a:p>
          <a:p>
            <a:pPr indent="0" lvl="0" marL="0" rtl="0" algn="l">
              <a:spcBef>
                <a:spcPts val="0"/>
              </a:spcBef>
              <a:spcAft>
                <a:spcPts val="0"/>
              </a:spcAft>
              <a:buNone/>
            </a:pPr>
            <a:r>
              <a:rPr lang="en-US" sz="2300">
                <a:solidFill>
                  <a:schemeClr val="dk1"/>
                </a:solidFill>
                <a:latin typeface="Halant"/>
                <a:ea typeface="Halant"/>
                <a:cs typeface="Halant"/>
                <a:sym typeface="Halant"/>
              </a:rPr>
              <a:t>Source:  John Green, </a:t>
            </a:r>
            <a:r>
              <a:rPr i="1" lang="en-US" sz="2300">
                <a:solidFill>
                  <a:schemeClr val="dk1"/>
                </a:solidFill>
                <a:latin typeface="Halant"/>
                <a:ea typeface="Halant"/>
                <a:cs typeface="Halant"/>
                <a:sym typeface="Halant"/>
              </a:rPr>
              <a:t>Everything is Tuberculosis:  The History and Persistence of Our Deadliest Infection</a:t>
            </a:r>
            <a:r>
              <a:rPr lang="en-US" sz="2300">
                <a:solidFill>
                  <a:schemeClr val="dk1"/>
                </a:solidFill>
                <a:latin typeface="Halant"/>
                <a:ea typeface="Halant"/>
                <a:cs typeface="Halant"/>
                <a:sym typeface="Halant"/>
              </a:rPr>
              <a:t>, 2025.</a:t>
            </a:r>
            <a:endParaRPr sz="2300">
              <a:solidFill>
                <a:schemeClr val="dk1"/>
              </a:solidFill>
              <a:latin typeface="Halant"/>
              <a:ea typeface="Halant"/>
              <a:cs typeface="Halant"/>
              <a:sym typeface="Halan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48"/>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79" name="Google Shape;479;p48"/>
          <p:cNvGrpSpPr/>
          <p:nvPr/>
        </p:nvGrpSpPr>
        <p:grpSpPr>
          <a:xfrm>
            <a:off x="15859155" y="-98041"/>
            <a:ext cx="1562625" cy="1771271"/>
            <a:chOff x="0" y="-130721"/>
            <a:chExt cx="2083500" cy="2361695"/>
          </a:xfrm>
        </p:grpSpPr>
        <p:grpSp>
          <p:nvGrpSpPr>
            <p:cNvPr id="480" name="Google Shape;480;p48"/>
            <p:cNvGrpSpPr/>
            <p:nvPr/>
          </p:nvGrpSpPr>
          <p:grpSpPr>
            <a:xfrm>
              <a:off x="75599" y="-130721"/>
              <a:ext cx="1932614" cy="2361695"/>
              <a:chOff x="0" y="-47625"/>
              <a:chExt cx="704100" cy="860425"/>
            </a:xfrm>
          </p:grpSpPr>
          <p:sp>
            <p:nvSpPr>
              <p:cNvPr id="481" name="Google Shape;481;p4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4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3" name="Google Shape;483;p4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11</a:t>
              </a:r>
              <a:endParaRPr>
                <a:solidFill>
                  <a:schemeClr val="dk1"/>
                </a:solidFill>
              </a:endParaRPr>
            </a:p>
          </p:txBody>
        </p:sp>
      </p:grpSp>
      <p:sp>
        <p:nvSpPr>
          <p:cNvPr id="484" name="Google Shape;484;p48"/>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85" name="Google Shape;485;p48"/>
          <p:cNvGrpSpPr/>
          <p:nvPr/>
        </p:nvGrpSpPr>
        <p:grpSpPr>
          <a:xfrm>
            <a:off x="-254016" y="9230009"/>
            <a:ext cx="18796043" cy="937448"/>
            <a:chOff x="204" y="0"/>
            <a:chExt cx="25061391" cy="1249931"/>
          </a:xfrm>
        </p:grpSpPr>
        <p:grpSp>
          <p:nvGrpSpPr>
            <p:cNvPr id="486" name="Google Shape;486;p48"/>
            <p:cNvGrpSpPr/>
            <p:nvPr/>
          </p:nvGrpSpPr>
          <p:grpSpPr>
            <a:xfrm rot="5400000">
              <a:off x="12002369" y="-11663474"/>
              <a:ext cx="1249931" cy="24576878"/>
              <a:chOff x="0" y="-38100"/>
              <a:chExt cx="246900" cy="4854692"/>
            </a:xfrm>
          </p:grpSpPr>
          <p:sp>
            <p:nvSpPr>
              <p:cNvPr id="487" name="Google Shape;487;p4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88" name="Google Shape;488;p4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9" name="Google Shape;489;p4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90" name="Google Shape;490;p4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91" name="Google Shape;491;p4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92" name="Google Shape;492;p48"/>
          <p:cNvSpPr txBox="1"/>
          <p:nvPr/>
        </p:nvSpPr>
        <p:spPr>
          <a:xfrm>
            <a:off x="2991000" y="400475"/>
            <a:ext cx="12306000" cy="1000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FREEDOM SEEKERS </a:t>
            </a:r>
            <a:endParaRPr sz="500"/>
          </a:p>
        </p:txBody>
      </p:sp>
      <p:sp>
        <p:nvSpPr>
          <p:cNvPr id="493" name="Google Shape;493;p48"/>
          <p:cNvSpPr txBox="1"/>
          <p:nvPr/>
        </p:nvSpPr>
        <p:spPr>
          <a:xfrm>
            <a:off x="492428" y="8061675"/>
            <a:ext cx="5437500" cy="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dk1"/>
              </a:solidFill>
              <a:latin typeface="Inter"/>
              <a:ea typeface="Inter"/>
              <a:cs typeface="Inter"/>
              <a:sym typeface="Inter"/>
            </a:endParaRPr>
          </a:p>
        </p:txBody>
      </p:sp>
      <p:sp>
        <p:nvSpPr>
          <p:cNvPr id="494" name="Google Shape;494;p48"/>
          <p:cNvSpPr txBox="1"/>
          <p:nvPr/>
        </p:nvSpPr>
        <p:spPr>
          <a:xfrm>
            <a:off x="492425" y="2444750"/>
            <a:ext cx="17223900" cy="695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400">
                <a:solidFill>
                  <a:schemeClr val="dk1"/>
                </a:solidFill>
                <a:latin typeface="Inter"/>
                <a:ea typeface="Inter"/>
                <a:cs typeface="Inter"/>
                <a:sym typeface="Inter"/>
              </a:rPr>
              <a:t>“</a:t>
            </a:r>
            <a:r>
              <a:rPr lang="en-US" sz="3400">
                <a:solidFill>
                  <a:schemeClr val="dk1"/>
                </a:solidFill>
                <a:highlight>
                  <a:srgbClr val="FFFFFF"/>
                </a:highlight>
                <a:latin typeface="Inter"/>
                <a:ea typeface="Inter"/>
                <a:cs typeface="Inter"/>
                <a:sym typeface="Inter"/>
              </a:rPr>
              <a:t>In 1846, an enslaved Black man named Dred Scott and his wife, Harriet, had sued for their freedom in St. Louis Circuit Court. They claimed that they were free due to their residence in a free territory where slavery was prohibited.</a:t>
            </a:r>
            <a:endParaRPr sz="3400">
              <a:solidFill>
                <a:schemeClr val="dk1"/>
              </a:solidFill>
              <a:highlight>
                <a:srgbClr val="FFFFFF"/>
              </a:highlight>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3400">
              <a:solidFill>
                <a:schemeClr val="dk1"/>
              </a:solidFill>
              <a:latin typeface="Inter"/>
              <a:ea typeface="Inter"/>
              <a:cs typeface="Inter"/>
              <a:sym typeface="Inter"/>
            </a:endParaRPr>
          </a:p>
          <a:p>
            <a:pPr indent="0" lvl="0" marL="0" rtl="0" algn="ctr">
              <a:spcBef>
                <a:spcPts val="0"/>
              </a:spcBef>
              <a:spcAft>
                <a:spcPts val="0"/>
              </a:spcAft>
              <a:buNone/>
            </a:pPr>
            <a:r>
              <a:rPr lang="en-US" sz="3400">
                <a:solidFill>
                  <a:schemeClr val="dk1"/>
                </a:solidFill>
                <a:highlight>
                  <a:srgbClr val="FFFFFF"/>
                </a:highlight>
                <a:latin typeface="Inter"/>
                <a:ea typeface="Inter"/>
                <a:cs typeface="Inter"/>
                <a:sym typeface="Inter"/>
              </a:rPr>
              <a:t>The odds were in their favor. They had lived with their enslaver, an army surgeon, at Fort Snelling, then in the free Territory of Wisconsin. The Scotts' freedom could be established on the grounds that they had been held in bondage for extended periods in a free territory and were then returned to a slave state. Courts had ruled this way in the past.”</a:t>
            </a:r>
            <a:endParaRPr sz="3400">
              <a:solidFill>
                <a:schemeClr val="dk1"/>
              </a:solidFill>
              <a:latin typeface="Inter"/>
              <a:ea typeface="Inter"/>
              <a:cs typeface="Inter"/>
              <a:sym typeface="Inter"/>
            </a:endParaRPr>
          </a:p>
          <a:p>
            <a:pPr indent="0" lvl="0" marL="0" rtl="0" algn="l">
              <a:spcBef>
                <a:spcPts val="0"/>
              </a:spcBef>
              <a:spcAft>
                <a:spcPts val="0"/>
              </a:spcAft>
              <a:buNone/>
            </a:pPr>
            <a:r>
              <a:t/>
            </a:r>
            <a:endParaRPr sz="2300">
              <a:solidFill>
                <a:schemeClr val="dk1"/>
              </a:solidFill>
              <a:latin typeface="Calibri"/>
              <a:ea typeface="Calibri"/>
              <a:cs typeface="Calibri"/>
              <a:sym typeface="Calibri"/>
            </a:endParaRPr>
          </a:p>
          <a:p>
            <a:pPr indent="0" lvl="0" marL="0" rtl="0" algn="l">
              <a:spcBef>
                <a:spcPts val="0"/>
              </a:spcBef>
              <a:spcAft>
                <a:spcPts val="0"/>
              </a:spcAft>
              <a:buNone/>
            </a:pPr>
            <a:r>
              <a:t/>
            </a:r>
            <a:endParaRPr sz="2300">
              <a:solidFill>
                <a:schemeClr val="dk1"/>
              </a:solidFill>
              <a:latin typeface="Calibri"/>
              <a:ea typeface="Calibri"/>
              <a:cs typeface="Calibri"/>
              <a:sym typeface="Calibri"/>
            </a:endParaRPr>
          </a:p>
          <a:p>
            <a:pPr indent="0" lvl="0" marL="0" rtl="0" algn="l">
              <a:spcBef>
                <a:spcPts val="0"/>
              </a:spcBef>
              <a:spcAft>
                <a:spcPts val="0"/>
              </a:spcAft>
              <a:buNone/>
            </a:pPr>
            <a:r>
              <a:t/>
            </a:r>
            <a:endParaRPr sz="2300">
              <a:solidFill>
                <a:schemeClr val="dk1"/>
              </a:solidFill>
              <a:latin typeface="Calibri"/>
              <a:ea typeface="Calibri"/>
              <a:cs typeface="Calibri"/>
              <a:sym typeface="Calibri"/>
            </a:endParaRPr>
          </a:p>
          <a:p>
            <a:pPr indent="0" lvl="0" marL="0" rtl="0" algn="l">
              <a:spcBef>
                <a:spcPts val="0"/>
              </a:spcBef>
              <a:spcAft>
                <a:spcPts val="0"/>
              </a:spcAft>
              <a:buNone/>
            </a:pPr>
            <a:r>
              <a:rPr lang="en-US" sz="2300">
                <a:solidFill>
                  <a:schemeClr val="dk1"/>
                </a:solidFill>
                <a:latin typeface="Halant"/>
                <a:ea typeface="Halant"/>
                <a:cs typeface="Halant"/>
                <a:sym typeface="Halant"/>
              </a:rPr>
              <a:t>Source: Commentary on the Dred Scott Case by the National Archives</a:t>
            </a:r>
            <a:endParaRPr sz="2300">
              <a:solidFill>
                <a:schemeClr val="dk1"/>
              </a:solidFill>
              <a:latin typeface="Halant"/>
              <a:ea typeface="Halant"/>
              <a:cs typeface="Halant"/>
              <a:sym typeface="Halan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49"/>
          <p:cNvSpPr txBox="1"/>
          <p:nvPr/>
        </p:nvSpPr>
        <p:spPr>
          <a:xfrm>
            <a:off x="1824900" y="4955379"/>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500" name="Google Shape;500;p4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01" name="Google Shape;501;p49"/>
          <p:cNvGrpSpPr/>
          <p:nvPr/>
        </p:nvGrpSpPr>
        <p:grpSpPr>
          <a:xfrm>
            <a:off x="-254016" y="9230009"/>
            <a:ext cx="18796043" cy="937448"/>
            <a:chOff x="204" y="0"/>
            <a:chExt cx="25061391" cy="1249931"/>
          </a:xfrm>
        </p:grpSpPr>
        <p:grpSp>
          <p:nvGrpSpPr>
            <p:cNvPr id="502" name="Google Shape;502;p49"/>
            <p:cNvGrpSpPr/>
            <p:nvPr/>
          </p:nvGrpSpPr>
          <p:grpSpPr>
            <a:xfrm rot="5400000">
              <a:off x="12002369" y="-11663474"/>
              <a:ext cx="1249931" cy="24576878"/>
              <a:chOff x="0" y="-38100"/>
              <a:chExt cx="246900" cy="4854692"/>
            </a:xfrm>
          </p:grpSpPr>
          <p:sp>
            <p:nvSpPr>
              <p:cNvPr id="503" name="Google Shape;503;p4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04" name="Google Shape;504;p4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5" name="Google Shape;505;p4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506" name="Google Shape;506;p4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07" name="Google Shape;507;p4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08" name="Google Shape;508;p49"/>
          <p:cNvGrpSpPr/>
          <p:nvPr/>
        </p:nvGrpSpPr>
        <p:grpSpPr>
          <a:xfrm>
            <a:off x="15859155" y="-98041"/>
            <a:ext cx="1562625" cy="1771271"/>
            <a:chOff x="0" y="-130721"/>
            <a:chExt cx="2083500" cy="2361695"/>
          </a:xfrm>
        </p:grpSpPr>
        <p:grpSp>
          <p:nvGrpSpPr>
            <p:cNvPr id="509" name="Google Shape;509;p49"/>
            <p:cNvGrpSpPr/>
            <p:nvPr/>
          </p:nvGrpSpPr>
          <p:grpSpPr>
            <a:xfrm>
              <a:off x="75599" y="-130721"/>
              <a:ext cx="1932614" cy="2361695"/>
              <a:chOff x="0" y="-47625"/>
              <a:chExt cx="704100" cy="860425"/>
            </a:xfrm>
          </p:grpSpPr>
          <p:sp>
            <p:nvSpPr>
              <p:cNvPr id="510" name="Google Shape;510;p4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511" name="Google Shape;511;p4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12" name="Google Shape;512;p4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r>
                <a:rPr b="1" lang="en-US" sz="5600">
                  <a:solidFill>
                    <a:schemeClr val="lt1"/>
                  </a:solidFill>
                  <a:latin typeface="Halant"/>
                  <a:ea typeface="Halant"/>
                  <a:cs typeface="Halant"/>
                  <a:sym typeface="Halant"/>
                </a:rPr>
                <a:t>2</a:t>
              </a:r>
              <a:endParaRPr sz="1400">
                <a:solidFill>
                  <a:schemeClr val="lt1"/>
                </a:solidFill>
              </a:endParaRPr>
            </a:p>
          </p:txBody>
        </p:sp>
      </p:grpSp>
      <p:sp>
        <p:nvSpPr>
          <p:cNvPr id="513" name="Google Shape;513;p4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descr="Historian Matthew Pinsker gives a crash course on the concept of &quot;manifest destiny&quot; and the seeds of westward American expansion.&#10;&#10;Subscribe for more from HISTORY on YouTube:&#10;http://histv.co/SubscribeHistoryYT&#10;&#10;Newsletter: https://www.history.com/newsletter&#10;Website - http://www.history.com&#10;Facebook - https://www.facebook.com/History&#10;Twitter - https://twitter.com/history&#10;&#10;HISTORY Topical Video&#10;Season 1&#10;Episode 1&#10;&#10;Whether you're looking for more on American Revolution battles, WWII generals, architectural wonders, secrets of the ancient world, U.S. presidents, Civil War leaders, famous explorers or the stories behind your favorite holidays.&#10;&#10;HISTORY®, now reaching more than 98 million homes, is the leading destination for award-winning original series and specials that connect viewers with history in an informative, immersive, and entertaining manner across all platforms. The network’s all-original programming slate features a roster of hit series, epic miniseries, and scripted event programming. Visit us at HISTORY.com for more info." id="514" name="Google Shape;514;p49" title="Sound Smart: Manifest Destiny | History">
            <a:hlinkClick r:id="rId4"/>
          </p:cNvPr>
          <p:cNvPicPr preferRelativeResize="0"/>
          <p:nvPr/>
        </p:nvPicPr>
        <p:blipFill>
          <a:blip r:embed="rId5">
            <a:alphaModFix/>
          </a:blip>
          <a:stretch>
            <a:fillRect/>
          </a:stretch>
        </p:blipFill>
        <p:spPr>
          <a:xfrm>
            <a:off x="4863600" y="1759151"/>
            <a:ext cx="13003250" cy="7314325"/>
          </a:xfrm>
          <a:prstGeom prst="rect">
            <a:avLst/>
          </a:prstGeom>
          <a:noFill/>
          <a:ln>
            <a:noFill/>
          </a:ln>
        </p:spPr>
      </p:pic>
      <p:sp>
        <p:nvSpPr>
          <p:cNvPr id="515" name="Google Shape;515;p49"/>
          <p:cNvSpPr txBox="1"/>
          <p:nvPr/>
        </p:nvSpPr>
        <p:spPr>
          <a:xfrm>
            <a:off x="328350" y="2862400"/>
            <a:ext cx="4154400" cy="299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600">
                <a:solidFill>
                  <a:schemeClr val="dk1"/>
                </a:solidFill>
                <a:latin typeface="Halant"/>
                <a:ea typeface="Halant"/>
                <a:cs typeface="Halant"/>
                <a:sym typeface="Halant"/>
              </a:rPr>
              <a:t>Follow along with the transcript on page 2 of your student worksheet.</a:t>
            </a:r>
            <a:endParaRPr b="1" sz="3600">
              <a:solidFill>
                <a:schemeClr val="dk1"/>
              </a:solidFill>
              <a:latin typeface="Halant"/>
              <a:ea typeface="Halant"/>
              <a:cs typeface="Halant"/>
              <a:sym typeface="Halan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1000"/>
                                        <p:tgtEl>
                                          <p:spTgt spid="5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8"/>
          <p:cNvSpPr txBox="1"/>
          <p:nvPr/>
        </p:nvSpPr>
        <p:spPr>
          <a:xfrm>
            <a:off x="1791340" y="3962780"/>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226" name="Google Shape;226;p3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7" name="Google Shape;227;p38"/>
          <p:cNvGrpSpPr/>
          <p:nvPr/>
        </p:nvGrpSpPr>
        <p:grpSpPr>
          <a:xfrm>
            <a:off x="-254016" y="9230009"/>
            <a:ext cx="18796043" cy="937448"/>
            <a:chOff x="204" y="0"/>
            <a:chExt cx="25061391" cy="1249931"/>
          </a:xfrm>
        </p:grpSpPr>
        <p:grpSp>
          <p:nvGrpSpPr>
            <p:cNvPr id="228" name="Google Shape;228;p38"/>
            <p:cNvGrpSpPr/>
            <p:nvPr/>
          </p:nvGrpSpPr>
          <p:grpSpPr>
            <a:xfrm rot="5400000">
              <a:off x="12002369" y="-11663474"/>
              <a:ext cx="1249931" cy="24576878"/>
              <a:chOff x="0" y="-38100"/>
              <a:chExt cx="246900" cy="4854692"/>
            </a:xfrm>
          </p:grpSpPr>
          <p:sp>
            <p:nvSpPr>
              <p:cNvPr id="229" name="Google Shape;229;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0" name="Google Shape;230;p3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1" name="Google Shape;231;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232" name="Google Shape;232;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3" name="Google Shape;233;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4" name="Google Shape;234;p38"/>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235" name="Google Shape;235;p38"/>
          <p:cNvGrpSpPr/>
          <p:nvPr/>
        </p:nvGrpSpPr>
        <p:grpSpPr>
          <a:xfrm>
            <a:off x="15859155" y="-98041"/>
            <a:ext cx="1562625" cy="1771271"/>
            <a:chOff x="0" y="-130721"/>
            <a:chExt cx="2083500" cy="2361695"/>
          </a:xfrm>
        </p:grpSpPr>
        <p:grpSp>
          <p:nvGrpSpPr>
            <p:cNvPr id="236" name="Google Shape;236;p38"/>
            <p:cNvGrpSpPr/>
            <p:nvPr/>
          </p:nvGrpSpPr>
          <p:grpSpPr>
            <a:xfrm>
              <a:off x="75599" y="-130721"/>
              <a:ext cx="1932614" cy="2361695"/>
              <a:chOff x="0" y="-47625"/>
              <a:chExt cx="704100" cy="860425"/>
            </a:xfrm>
          </p:grpSpPr>
          <p:sp>
            <p:nvSpPr>
              <p:cNvPr id="237" name="Google Shape;237;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38" name="Google Shape;238;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9" name="Google Shape;239;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240" name="Google Shape;240;p3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41" name="Google Shape;241;p38"/>
          <p:cNvSpPr txBox="1"/>
          <p:nvPr/>
        </p:nvSpPr>
        <p:spPr>
          <a:xfrm>
            <a:off x="1983525" y="3718725"/>
            <a:ext cx="143211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US" sz="5000">
                <a:solidFill>
                  <a:schemeClr val="dk1"/>
                </a:solidFill>
                <a:latin typeface="Inter"/>
                <a:ea typeface="Inter"/>
                <a:cs typeface="Inter"/>
                <a:sym typeface="Inter"/>
              </a:rPr>
              <a:t>How did political, economic, and social factors combine to drive U.S. expansion across North America?</a:t>
            </a:r>
            <a:endParaRPr i="1" sz="50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9"/>
          <p:cNvSpPr txBox="1"/>
          <p:nvPr/>
        </p:nvSpPr>
        <p:spPr>
          <a:xfrm>
            <a:off x="1824900" y="4955379"/>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247" name="Google Shape;247;p3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8" name="Google Shape;248;p39"/>
          <p:cNvGrpSpPr/>
          <p:nvPr/>
        </p:nvGrpSpPr>
        <p:grpSpPr>
          <a:xfrm>
            <a:off x="-254016" y="9230009"/>
            <a:ext cx="18796043" cy="937448"/>
            <a:chOff x="204" y="0"/>
            <a:chExt cx="25061391" cy="1249931"/>
          </a:xfrm>
        </p:grpSpPr>
        <p:grpSp>
          <p:nvGrpSpPr>
            <p:cNvPr id="249" name="Google Shape;249;p39"/>
            <p:cNvGrpSpPr/>
            <p:nvPr/>
          </p:nvGrpSpPr>
          <p:grpSpPr>
            <a:xfrm rot="5400000">
              <a:off x="12002369" y="-11663474"/>
              <a:ext cx="1249931" cy="24576878"/>
              <a:chOff x="0" y="-38100"/>
              <a:chExt cx="246900" cy="4854692"/>
            </a:xfrm>
          </p:grpSpPr>
          <p:sp>
            <p:nvSpPr>
              <p:cNvPr id="250" name="Google Shape;250;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1" name="Google Shape;251;p3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2" name="Google Shape;252;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253" name="Google Shape;253;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4" name="Google Shape;254;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55" name="Google Shape;255;p39"/>
          <p:cNvGrpSpPr/>
          <p:nvPr/>
        </p:nvGrpSpPr>
        <p:grpSpPr>
          <a:xfrm>
            <a:off x="15859155" y="-98041"/>
            <a:ext cx="1562625" cy="1771271"/>
            <a:chOff x="0" y="-130721"/>
            <a:chExt cx="2083500" cy="2361695"/>
          </a:xfrm>
        </p:grpSpPr>
        <p:grpSp>
          <p:nvGrpSpPr>
            <p:cNvPr id="256" name="Google Shape;256;p39"/>
            <p:cNvGrpSpPr/>
            <p:nvPr/>
          </p:nvGrpSpPr>
          <p:grpSpPr>
            <a:xfrm>
              <a:off x="75599" y="-130721"/>
              <a:ext cx="1932614" cy="2361695"/>
              <a:chOff x="0" y="-47625"/>
              <a:chExt cx="704100" cy="860425"/>
            </a:xfrm>
          </p:grpSpPr>
          <p:sp>
            <p:nvSpPr>
              <p:cNvPr id="257" name="Google Shape;257;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58" name="Google Shape;258;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9" name="Google Shape;259;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2</a:t>
              </a:r>
              <a:endParaRPr sz="1400">
                <a:solidFill>
                  <a:schemeClr val="lt1"/>
                </a:solidFill>
              </a:endParaRPr>
            </a:p>
          </p:txBody>
        </p:sp>
      </p:grpSp>
      <p:sp>
        <p:nvSpPr>
          <p:cNvPr id="260" name="Google Shape;260;p3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1" name="Google Shape;261;p39"/>
          <p:cNvSpPr txBox="1"/>
          <p:nvPr/>
        </p:nvSpPr>
        <p:spPr>
          <a:xfrm>
            <a:off x="453525" y="2049250"/>
            <a:ext cx="17141400" cy="6434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1200"/>
              </a:spcBef>
              <a:spcAft>
                <a:spcPts val="0"/>
              </a:spcAft>
              <a:buNone/>
            </a:pPr>
            <a:r>
              <a:rPr lang="en-US" sz="3400">
                <a:solidFill>
                  <a:srgbClr val="330000"/>
                </a:solidFill>
                <a:highlight>
                  <a:srgbClr val="FFFFFF"/>
                </a:highlight>
                <a:latin typeface="Inter"/>
                <a:ea typeface="Inter"/>
                <a:cs typeface="Inter"/>
                <a:sym typeface="Inter"/>
              </a:rPr>
              <a:t>“In the 1840s and 1850s there were </a:t>
            </a:r>
            <a:r>
              <a:rPr lang="en-US" sz="3400">
                <a:solidFill>
                  <a:srgbClr val="330000"/>
                </a:solidFill>
                <a:highlight>
                  <a:srgbClr val="FFFFFF"/>
                </a:highlight>
                <a:latin typeface="Inter"/>
                <a:ea typeface="Inter"/>
                <a:cs typeface="Inter"/>
                <a:sym typeface="Inter"/>
              </a:rPr>
              <a:t>obviously</a:t>
            </a:r>
            <a:r>
              <a:rPr lang="en-US" sz="3400">
                <a:solidFill>
                  <a:srgbClr val="330000"/>
                </a:solidFill>
                <a:highlight>
                  <a:srgbClr val="FFFFFF"/>
                </a:highlight>
                <a:latin typeface="Inter"/>
                <a:ea typeface="Inter"/>
                <a:cs typeface="Inter"/>
                <a:sym typeface="Inter"/>
              </a:rPr>
              <a:t> specific reasons why particular Americans desired Texas, Oregon, California, Cuba, Canada and large parts of Mexico and Central America… Agrarian and </a:t>
            </a:r>
            <a:r>
              <a:rPr lang="en-US" sz="3400">
                <a:solidFill>
                  <a:srgbClr val="330000"/>
                </a:solidFill>
                <a:highlight>
                  <a:srgbClr val="FFFFFF"/>
                </a:highlight>
                <a:latin typeface="Inter"/>
                <a:ea typeface="Inter"/>
                <a:cs typeface="Inter"/>
                <a:sym typeface="Inter"/>
              </a:rPr>
              <a:t>commercial</a:t>
            </a:r>
            <a:r>
              <a:rPr lang="en-US" sz="3400">
                <a:solidFill>
                  <a:srgbClr val="330000"/>
                </a:solidFill>
                <a:highlight>
                  <a:srgbClr val="FFFFFF"/>
                </a:highlight>
                <a:latin typeface="Inter"/>
                <a:ea typeface="Inter"/>
                <a:cs typeface="Inter"/>
                <a:sym typeface="Inter"/>
              </a:rPr>
              <a:t> desires and the search for national and personal wealth and security were at the heart of mid-nineteenth-century expansion, but racial ideology that accompanied and permeated these drives helped determine the nature of America’s specific relationships with other peoples… By the mid 1850s it was generally believed in the United States that a superior American race was destined to shape the destiny of much of the world. It was also believed that in their outward thrust Americans were encountering a variety of inferior races incapable of sharing in America’s republican system and doomed to permanent subordination or extinction.</a:t>
            </a:r>
            <a:endParaRPr sz="6300">
              <a:solidFill>
                <a:schemeClr val="dk1"/>
              </a:solidFill>
              <a:highlight>
                <a:srgbClr val="FFFFFF"/>
              </a:highlight>
              <a:latin typeface="Inter"/>
              <a:ea typeface="Inter"/>
              <a:cs typeface="Inter"/>
              <a:sym typeface="Inter"/>
            </a:endParaRPr>
          </a:p>
          <a:p>
            <a:pPr indent="0" lvl="0" marL="0" rtl="0" algn="l">
              <a:lnSpc>
                <a:spcPct val="115000"/>
              </a:lnSpc>
              <a:spcBef>
                <a:spcPts val="1200"/>
              </a:spcBef>
              <a:spcAft>
                <a:spcPts val="1200"/>
              </a:spcAft>
              <a:buNone/>
            </a:pPr>
            <a:r>
              <a:rPr lang="en-US" sz="2200">
                <a:solidFill>
                  <a:schemeClr val="dk1"/>
                </a:solidFill>
                <a:highlight>
                  <a:srgbClr val="FFFFFF"/>
                </a:highlight>
                <a:latin typeface="Halant"/>
                <a:ea typeface="Halant"/>
                <a:cs typeface="Halant"/>
                <a:sym typeface="Halant"/>
              </a:rPr>
              <a:t>Source:  Reginald Horsman, </a:t>
            </a:r>
            <a:r>
              <a:rPr i="1" lang="en-US" sz="2200">
                <a:solidFill>
                  <a:schemeClr val="dk1"/>
                </a:solidFill>
                <a:highlight>
                  <a:srgbClr val="FFFFFF"/>
                </a:highlight>
                <a:latin typeface="Halant"/>
                <a:ea typeface="Halant"/>
                <a:cs typeface="Halant"/>
                <a:sym typeface="Halant"/>
              </a:rPr>
              <a:t>Race and Manifest Destiny: The Origins of American Racial Anglo-Saxonism</a:t>
            </a:r>
            <a:r>
              <a:rPr lang="en-US" sz="2200">
                <a:solidFill>
                  <a:schemeClr val="dk1"/>
                </a:solidFill>
                <a:highlight>
                  <a:srgbClr val="FFFFFF"/>
                </a:highlight>
                <a:latin typeface="Halant"/>
                <a:ea typeface="Halant"/>
                <a:cs typeface="Halant"/>
                <a:sym typeface="Halant"/>
              </a:rPr>
              <a:t>, 2009.</a:t>
            </a:r>
            <a:endParaRPr sz="2200">
              <a:solidFill>
                <a:schemeClr val="dk1"/>
              </a:solidFill>
              <a:highlight>
                <a:srgbClr val="FFFFFF"/>
              </a:highlight>
              <a:latin typeface="Halant"/>
              <a:ea typeface="Halant"/>
              <a:cs typeface="Halant"/>
              <a:sym typeface="Halant"/>
            </a:endParaRPr>
          </a:p>
        </p:txBody>
      </p:sp>
      <p:sp>
        <p:nvSpPr>
          <p:cNvPr id="262" name="Google Shape;262;p39"/>
          <p:cNvSpPr/>
          <p:nvPr/>
        </p:nvSpPr>
        <p:spPr>
          <a:xfrm rot="-678965">
            <a:off x="177878" y="4970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Notes Guide!</a:t>
            </a:r>
            <a:endParaRPr sz="2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0"/>
          <p:cNvSpPr txBox="1"/>
          <p:nvPr/>
        </p:nvSpPr>
        <p:spPr>
          <a:xfrm>
            <a:off x="1028700" y="876300"/>
            <a:ext cx="16230600" cy="923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000">
                <a:solidFill>
                  <a:schemeClr val="dk1"/>
                </a:solidFill>
                <a:latin typeface="Halant"/>
                <a:ea typeface="Halant"/>
                <a:cs typeface="Halant"/>
                <a:sym typeface="Halant"/>
              </a:rPr>
              <a:t>ECONOMIC &amp; POLITICAL FACTORS</a:t>
            </a:r>
            <a:endParaRPr sz="6000">
              <a:solidFill>
                <a:schemeClr val="dk1"/>
              </a:solidFill>
            </a:endParaRPr>
          </a:p>
        </p:txBody>
      </p:sp>
      <p:sp>
        <p:nvSpPr>
          <p:cNvPr id="268" name="Google Shape;268;p40"/>
          <p:cNvSpPr txBox="1"/>
          <p:nvPr/>
        </p:nvSpPr>
        <p:spPr>
          <a:xfrm>
            <a:off x="2988508" y="3038299"/>
            <a:ext cx="14232600" cy="47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Panic of 1837</a:t>
            </a:r>
            <a:endParaRPr/>
          </a:p>
        </p:txBody>
      </p:sp>
      <p:sp>
        <p:nvSpPr>
          <p:cNvPr id="269" name="Google Shape;269;p40"/>
          <p:cNvSpPr txBox="1"/>
          <p:nvPr/>
        </p:nvSpPr>
        <p:spPr>
          <a:xfrm>
            <a:off x="2988508" y="5093494"/>
            <a:ext cx="14232600" cy="47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Gold Rush</a:t>
            </a:r>
            <a:endParaRPr/>
          </a:p>
        </p:txBody>
      </p:sp>
      <p:sp>
        <p:nvSpPr>
          <p:cNvPr id="270" name="Google Shape;270;p40"/>
          <p:cNvSpPr txBox="1"/>
          <p:nvPr/>
        </p:nvSpPr>
        <p:spPr>
          <a:xfrm>
            <a:off x="2988508" y="7148689"/>
            <a:ext cx="14232600" cy="47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Federal Land Policy</a:t>
            </a:r>
            <a:endParaRPr/>
          </a:p>
        </p:txBody>
      </p:sp>
      <p:grpSp>
        <p:nvGrpSpPr>
          <p:cNvPr id="271" name="Google Shape;271;p40"/>
          <p:cNvGrpSpPr/>
          <p:nvPr/>
        </p:nvGrpSpPr>
        <p:grpSpPr>
          <a:xfrm>
            <a:off x="15859155" y="-98041"/>
            <a:ext cx="1562625" cy="1771271"/>
            <a:chOff x="0" y="-130721"/>
            <a:chExt cx="2083500" cy="2361695"/>
          </a:xfrm>
        </p:grpSpPr>
        <p:grpSp>
          <p:nvGrpSpPr>
            <p:cNvPr id="272" name="Google Shape;272;p40"/>
            <p:cNvGrpSpPr/>
            <p:nvPr/>
          </p:nvGrpSpPr>
          <p:grpSpPr>
            <a:xfrm>
              <a:off x="75599" y="-130721"/>
              <a:ext cx="1932614" cy="2361695"/>
              <a:chOff x="0" y="-47625"/>
              <a:chExt cx="704100" cy="860425"/>
            </a:xfrm>
          </p:grpSpPr>
          <p:sp>
            <p:nvSpPr>
              <p:cNvPr id="273" name="Google Shape;273;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5" name="Google Shape;275;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3</a:t>
              </a:r>
              <a:endParaRPr/>
            </a:p>
          </p:txBody>
        </p:sp>
      </p:grpSp>
      <p:sp>
        <p:nvSpPr>
          <p:cNvPr id="276" name="Google Shape;276;p40"/>
          <p:cNvSpPr/>
          <p:nvPr/>
        </p:nvSpPr>
        <p:spPr>
          <a:xfrm>
            <a:off x="12205150" y="9006300"/>
            <a:ext cx="5504688" cy="110261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77" name="Google Shape;277;p40"/>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78" name="Google Shape;278;p40"/>
          <p:cNvGrpSpPr/>
          <p:nvPr/>
        </p:nvGrpSpPr>
        <p:grpSpPr>
          <a:xfrm>
            <a:off x="185402" y="-144662"/>
            <a:ext cx="937455" cy="10431728"/>
            <a:chOff x="0" y="-38100"/>
            <a:chExt cx="246900" cy="2747433"/>
          </a:xfrm>
        </p:grpSpPr>
        <p:sp>
          <p:nvSpPr>
            <p:cNvPr id="279" name="Google Shape;279;p4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80" name="Google Shape;280;p40"/>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1" name="Google Shape;281;p4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82" name="Google Shape;282;p40"/>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83" name="Google Shape;283;p4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284" name="Google Shape;284;p40"/>
          <p:cNvGrpSpPr/>
          <p:nvPr/>
        </p:nvGrpSpPr>
        <p:grpSpPr>
          <a:xfrm>
            <a:off x="1704735" y="2780838"/>
            <a:ext cx="1105408" cy="1105408"/>
            <a:chOff x="0" y="-56030"/>
            <a:chExt cx="812800" cy="812800"/>
          </a:xfrm>
        </p:grpSpPr>
        <p:sp>
          <p:nvSpPr>
            <p:cNvPr id="285" name="Google Shape;285;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87" name="Google Shape;287;p40"/>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1</a:t>
            </a:r>
            <a:endParaRPr>
              <a:solidFill>
                <a:srgbClr val="FFFFFF"/>
              </a:solidFill>
            </a:endParaRPr>
          </a:p>
        </p:txBody>
      </p:sp>
      <p:grpSp>
        <p:nvGrpSpPr>
          <p:cNvPr id="288" name="Google Shape;288;p40"/>
          <p:cNvGrpSpPr/>
          <p:nvPr/>
        </p:nvGrpSpPr>
        <p:grpSpPr>
          <a:xfrm>
            <a:off x="1704735" y="4837365"/>
            <a:ext cx="1105408" cy="1105408"/>
            <a:chOff x="0" y="-56030"/>
            <a:chExt cx="812800" cy="812800"/>
          </a:xfrm>
        </p:grpSpPr>
        <p:sp>
          <p:nvSpPr>
            <p:cNvPr id="289" name="Google Shape;289;p4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91" name="Google Shape;291;p40"/>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2</a:t>
            </a:r>
            <a:endParaRPr>
              <a:solidFill>
                <a:srgbClr val="FFFFFF"/>
              </a:solidFill>
            </a:endParaRPr>
          </a:p>
        </p:txBody>
      </p:sp>
      <p:grpSp>
        <p:nvGrpSpPr>
          <p:cNvPr id="292" name="Google Shape;292;p40"/>
          <p:cNvGrpSpPr/>
          <p:nvPr/>
        </p:nvGrpSpPr>
        <p:grpSpPr>
          <a:xfrm>
            <a:off x="1704735" y="6893895"/>
            <a:ext cx="1105408" cy="1105408"/>
            <a:chOff x="0" y="0"/>
            <a:chExt cx="812800" cy="812800"/>
          </a:xfrm>
        </p:grpSpPr>
        <p:sp>
          <p:nvSpPr>
            <p:cNvPr id="293" name="Google Shape;293;p4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4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95" name="Google Shape;295;p40"/>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3</a:t>
            </a:r>
            <a:endParaRPr>
              <a:solidFill>
                <a:srgbClr val="FFFFFF"/>
              </a:solidFill>
            </a:endParaRPr>
          </a:p>
        </p:txBody>
      </p:sp>
      <p:pic>
        <p:nvPicPr>
          <p:cNvPr id="296" name="Google Shape;296;p40"/>
          <p:cNvPicPr preferRelativeResize="0"/>
          <p:nvPr/>
        </p:nvPicPr>
        <p:blipFill>
          <a:blip r:embed="rId4">
            <a:alphaModFix/>
          </a:blip>
          <a:stretch>
            <a:fillRect/>
          </a:stretch>
        </p:blipFill>
        <p:spPr>
          <a:xfrm>
            <a:off x="9131075" y="2075237"/>
            <a:ext cx="8090016" cy="5766775"/>
          </a:xfrm>
          <a:prstGeom prst="rect">
            <a:avLst/>
          </a:prstGeom>
          <a:noFill/>
          <a:ln>
            <a:noFill/>
          </a:ln>
        </p:spPr>
      </p:pic>
      <p:sp>
        <p:nvSpPr>
          <p:cNvPr id="297" name="Google Shape;297;p40"/>
          <p:cNvSpPr txBox="1"/>
          <p:nvPr/>
        </p:nvSpPr>
        <p:spPr>
          <a:xfrm>
            <a:off x="8642338" y="7927638"/>
            <a:ext cx="9067500" cy="77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Frances Flora Bond Palmer, “Across the Continent: ‘Westward the Course of Empire Takes its Way,’” 1868. Public Domain</a:t>
            </a:r>
            <a:endParaRPr>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1"/>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03" name="Google Shape;303;p4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04" name="Google Shape;304;p41"/>
          <p:cNvGrpSpPr/>
          <p:nvPr/>
        </p:nvGrpSpPr>
        <p:grpSpPr>
          <a:xfrm>
            <a:off x="-254016" y="9230009"/>
            <a:ext cx="18796043" cy="937448"/>
            <a:chOff x="204" y="0"/>
            <a:chExt cx="25061391" cy="1249931"/>
          </a:xfrm>
        </p:grpSpPr>
        <p:grpSp>
          <p:nvGrpSpPr>
            <p:cNvPr id="305" name="Google Shape;305;p41"/>
            <p:cNvGrpSpPr/>
            <p:nvPr/>
          </p:nvGrpSpPr>
          <p:grpSpPr>
            <a:xfrm rot="5400000">
              <a:off x="12002369" y="-11663474"/>
              <a:ext cx="1249931" cy="24576878"/>
              <a:chOff x="0" y="-38100"/>
              <a:chExt cx="246900" cy="4854692"/>
            </a:xfrm>
          </p:grpSpPr>
          <p:sp>
            <p:nvSpPr>
              <p:cNvPr id="306" name="Google Shape;306;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7" name="Google Shape;307;p4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8" name="Google Shape;308;p4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9" name="Google Shape;309;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0" name="Google Shape;310;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1" name="Google Shape;311;p41"/>
          <p:cNvSpPr txBox="1"/>
          <p:nvPr/>
        </p:nvSpPr>
        <p:spPr>
          <a:xfrm>
            <a:off x="195175" y="490700"/>
            <a:ext cx="17226600" cy="1077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000">
                <a:solidFill>
                  <a:srgbClr val="231F20"/>
                </a:solidFill>
                <a:latin typeface="Halant"/>
                <a:ea typeface="Halant"/>
                <a:cs typeface="Halant"/>
                <a:sym typeface="Halant"/>
              </a:rPr>
              <a:t>PANIC OF 1837</a:t>
            </a:r>
            <a:endParaRPr sz="7000"/>
          </a:p>
        </p:txBody>
      </p:sp>
      <p:sp>
        <p:nvSpPr>
          <p:cNvPr id="312" name="Google Shape;312;p41"/>
          <p:cNvSpPr txBox="1"/>
          <p:nvPr/>
        </p:nvSpPr>
        <p:spPr>
          <a:xfrm>
            <a:off x="9133725" y="1894975"/>
            <a:ext cx="7315200" cy="7367700"/>
          </a:xfrm>
          <a:prstGeom prst="rect">
            <a:avLst/>
          </a:prstGeom>
          <a:noFill/>
          <a:ln>
            <a:noFill/>
          </a:ln>
        </p:spPr>
        <p:txBody>
          <a:bodyPr anchorCtr="0" anchor="t" bIns="91425" lIns="91425" spcFirstLastPara="1" rIns="91425" wrap="square" tIns="91425">
            <a:spAutoFit/>
          </a:bodyPr>
          <a:lstStyle/>
          <a:p>
            <a:pPr indent="-387350" lvl="0" marL="457200" rtl="0" algn="l">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Caused by risky banking, land purchases (speculation), and the end of the Second Bank of the United States</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spcBef>
                <a:spcPts val="1000"/>
              </a:spcBef>
              <a:spcAft>
                <a:spcPts val="0"/>
              </a:spcAft>
              <a:buClr>
                <a:schemeClr val="dk1"/>
              </a:buClr>
              <a:buSzPts val="2500"/>
              <a:buFont typeface="Inter"/>
              <a:buChar char="●"/>
            </a:pPr>
            <a:r>
              <a:rPr lang="en-US" sz="2500">
                <a:solidFill>
                  <a:schemeClr val="dk1"/>
                </a:solidFill>
                <a:latin typeface="Inter"/>
                <a:ea typeface="Inter"/>
                <a:cs typeface="Inter"/>
                <a:sym typeface="Inter"/>
              </a:rPr>
              <a:t>Made worse by President Jackson's policies like forcing the government to use specie (gold or silver coins) only</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spcBef>
                <a:spcPts val="1000"/>
              </a:spcBef>
              <a:spcAft>
                <a:spcPts val="0"/>
              </a:spcAft>
              <a:buClr>
                <a:schemeClr val="dk1"/>
              </a:buClr>
              <a:buSzPts val="2500"/>
              <a:buFont typeface="Inter"/>
              <a:buChar char="●"/>
            </a:pPr>
            <a:r>
              <a:rPr lang="en-US" sz="2500">
                <a:solidFill>
                  <a:schemeClr val="dk1"/>
                </a:solidFill>
                <a:latin typeface="Inter"/>
                <a:ea typeface="Inter"/>
                <a:cs typeface="Inter"/>
                <a:sym typeface="Inter"/>
              </a:rPr>
              <a:t>Banks closed, businesses failed, and people lost jobs &amp; savings</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spcBef>
                <a:spcPts val="1000"/>
              </a:spcBef>
              <a:spcAft>
                <a:spcPts val="0"/>
              </a:spcAft>
              <a:buClr>
                <a:schemeClr val="dk1"/>
              </a:buClr>
              <a:buSzPts val="2500"/>
              <a:buFont typeface="Inter"/>
              <a:buChar char="●"/>
            </a:pPr>
            <a:r>
              <a:rPr lang="en-US" sz="2500">
                <a:solidFill>
                  <a:schemeClr val="dk1"/>
                </a:solidFill>
                <a:latin typeface="Inter"/>
                <a:ea typeface="Inter"/>
                <a:cs typeface="Inter"/>
                <a:sym typeface="Inter"/>
              </a:rPr>
              <a:t>Hit farmers, workers, and the South &amp; West especially hard</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spcBef>
                <a:spcPts val="1000"/>
              </a:spcBef>
              <a:spcAft>
                <a:spcPts val="0"/>
              </a:spcAft>
              <a:buClr>
                <a:schemeClr val="dk1"/>
              </a:buClr>
              <a:buSzPts val="2500"/>
              <a:buFont typeface="Inter"/>
              <a:buChar char="●"/>
            </a:pPr>
            <a:r>
              <a:rPr lang="en-US" sz="2500">
                <a:solidFill>
                  <a:schemeClr val="dk1"/>
                </a:solidFill>
                <a:latin typeface="Inter"/>
                <a:ea typeface="Inter"/>
                <a:cs typeface="Inter"/>
                <a:sym typeface="Inter"/>
              </a:rPr>
              <a:t>Led to growing </a:t>
            </a:r>
            <a:r>
              <a:rPr lang="en-US" sz="2500">
                <a:solidFill>
                  <a:schemeClr val="dk1"/>
                </a:solidFill>
                <a:latin typeface="Inter"/>
                <a:ea typeface="Inter"/>
                <a:cs typeface="Inter"/>
                <a:sym typeface="Inter"/>
              </a:rPr>
              <a:t>distrust</a:t>
            </a:r>
            <a:r>
              <a:rPr lang="en-US" sz="2500">
                <a:solidFill>
                  <a:schemeClr val="dk1"/>
                </a:solidFill>
                <a:latin typeface="Inter"/>
                <a:ea typeface="Inter"/>
                <a:cs typeface="Inter"/>
                <a:sym typeface="Inter"/>
              </a:rPr>
              <a:t> of banks and calls for government reforms</a:t>
            </a:r>
            <a:endParaRPr sz="2500">
              <a:solidFill>
                <a:schemeClr val="dk1"/>
              </a:solidFill>
              <a:latin typeface="Inter"/>
              <a:ea typeface="Inter"/>
              <a:cs typeface="Inter"/>
              <a:sym typeface="Inter"/>
            </a:endParaRPr>
          </a:p>
          <a:p>
            <a:pPr indent="0" lvl="0" marL="457200" rtl="0" algn="l">
              <a:spcBef>
                <a:spcPts val="1000"/>
              </a:spcBef>
              <a:spcAft>
                <a:spcPts val="1000"/>
              </a:spcAft>
              <a:buNone/>
            </a:pPr>
            <a:r>
              <a:t/>
            </a:r>
            <a:endParaRPr b="1" sz="2500">
              <a:solidFill>
                <a:schemeClr val="dk1"/>
              </a:solidFill>
              <a:latin typeface="Inter"/>
              <a:ea typeface="Inter"/>
              <a:cs typeface="Inter"/>
              <a:sym typeface="Inter"/>
            </a:endParaRPr>
          </a:p>
        </p:txBody>
      </p:sp>
      <p:pic>
        <p:nvPicPr>
          <p:cNvPr id="313" name="Google Shape;313;p41"/>
          <p:cNvPicPr preferRelativeResize="0"/>
          <p:nvPr/>
        </p:nvPicPr>
        <p:blipFill>
          <a:blip r:embed="rId4">
            <a:alphaModFix/>
          </a:blip>
          <a:stretch>
            <a:fillRect/>
          </a:stretch>
        </p:blipFill>
        <p:spPr>
          <a:xfrm>
            <a:off x="508774" y="2504076"/>
            <a:ext cx="7887675" cy="5535800"/>
          </a:xfrm>
          <a:prstGeom prst="rect">
            <a:avLst/>
          </a:prstGeom>
          <a:noFill/>
          <a:ln>
            <a:noFill/>
          </a:ln>
        </p:spPr>
      </p:pic>
      <p:sp>
        <p:nvSpPr>
          <p:cNvPr id="314" name="Google Shape;314;p41"/>
          <p:cNvSpPr txBox="1"/>
          <p:nvPr/>
        </p:nvSpPr>
        <p:spPr>
          <a:xfrm>
            <a:off x="586550" y="8369475"/>
            <a:ext cx="7809900" cy="110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Henry Dacre, “US Whig Poster Showing Unemployment in 1837,” 1838. Public Domain.</a:t>
            </a:r>
            <a:endParaRPr>
              <a:solidFill>
                <a:schemeClr val="dk1"/>
              </a:solidFill>
              <a:latin typeface="Inter"/>
              <a:ea typeface="Inter"/>
              <a:cs typeface="Inter"/>
              <a:sym typeface="Inter"/>
            </a:endParaRPr>
          </a:p>
        </p:txBody>
      </p:sp>
      <p:grpSp>
        <p:nvGrpSpPr>
          <p:cNvPr id="315" name="Google Shape;315;p41"/>
          <p:cNvGrpSpPr/>
          <p:nvPr/>
        </p:nvGrpSpPr>
        <p:grpSpPr>
          <a:xfrm>
            <a:off x="15859155" y="-98041"/>
            <a:ext cx="1562625" cy="1771271"/>
            <a:chOff x="0" y="-130721"/>
            <a:chExt cx="2083500" cy="2361695"/>
          </a:xfrm>
        </p:grpSpPr>
        <p:grpSp>
          <p:nvGrpSpPr>
            <p:cNvPr id="316" name="Google Shape;316;p41"/>
            <p:cNvGrpSpPr/>
            <p:nvPr/>
          </p:nvGrpSpPr>
          <p:grpSpPr>
            <a:xfrm>
              <a:off x="75599" y="-130721"/>
              <a:ext cx="1932614" cy="2361695"/>
              <a:chOff x="0" y="-47625"/>
              <a:chExt cx="704100" cy="860425"/>
            </a:xfrm>
          </p:grpSpPr>
          <p:sp>
            <p:nvSpPr>
              <p:cNvPr id="317" name="Google Shape;317;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4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4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5" name="Google Shape;325;p42"/>
          <p:cNvGrpSpPr/>
          <p:nvPr/>
        </p:nvGrpSpPr>
        <p:grpSpPr>
          <a:xfrm>
            <a:off x="15859155" y="-98041"/>
            <a:ext cx="1562625" cy="1771271"/>
            <a:chOff x="0" y="-130721"/>
            <a:chExt cx="2083500" cy="2361695"/>
          </a:xfrm>
        </p:grpSpPr>
        <p:grpSp>
          <p:nvGrpSpPr>
            <p:cNvPr id="326" name="Google Shape;326;p42"/>
            <p:cNvGrpSpPr/>
            <p:nvPr/>
          </p:nvGrpSpPr>
          <p:grpSpPr>
            <a:xfrm>
              <a:off x="75599" y="-130721"/>
              <a:ext cx="1932614" cy="2361695"/>
              <a:chOff x="0" y="-47625"/>
              <a:chExt cx="704100" cy="860425"/>
            </a:xfrm>
          </p:grpSpPr>
          <p:sp>
            <p:nvSpPr>
              <p:cNvPr id="327" name="Google Shape;327;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4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9" name="Google Shape;329;p4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330" name="Google Shape;330;p4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31" name="Google Shape;331;p42"/>
          <p:cNvGrpSpPr/>
          <p:nvPr/>
        </p:nvGrpSpPr>
        <p:grpSpPr>
          <a:xfrm>
            <a:off x="-254016" y="9230009"/>
            <a:ext cx="18796043" cy="937448"/>
            <a:chOff x="204" y="0"/>
            <a:chExt cx="25061391" cy="1249931"/>
          </a:xfrm>
        </p:grpSpPr>
        <p:grpSp>
          <p:nvGrpSpPr>
            <p:cNvPr id="332" name="Google Shape;332;p42"/>
            <p:cNvGrpSpPr/>
            <p:nvPr/>
          </p:nvGrpSpPr>
          <p:grpSpPr>
            <a:xfrm rot="5400000">
              <a:off x="12002369" y="-11663474"/>
              <a:ext cx="1249931" cy="24576878"/>
              <a:chOff x="0" y="-38100"/>
              <a:chExt cx="246900" cy="4854692"/>
            </a:xfrm>
          </p:grpSpPr>
          <p:sp>
            <p:nvSpPr>
              <p:cNvPr id="333" name="Google Shape;333;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4" name="Google Shape;334;p4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5" name="Google Shape;335;p4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6" name="Google Shape;336;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7" name="Google Shape;337;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38" name="Google Shape;338;p42"/>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GOLD RUSH </a:t>
            </a:r>
            <a:endParaRPr/>
          </a:p>
        </p:txBody>
      </p:sp>
      <p:sp>
        <p:nvSpPr>
          <p:cNvPr id="339" name="Google Shape;339;p42"/>
          <p:cNvSpPr txBox="1"/>
          <p:nvPr/>
        </p:nvSpPr>
        <p:spPr>
          <a:xfrm>
            <a:off x="270700" y="2719400"/>
            <a:ext cx="9843600" cy="7080600"/>
          </a:xfrm>
          <a:prstGeom prst="rect">
            <a:avLst/>
          </a:prstGeom>
          <a:noFill/>
          <a:ln>
            <a:noFill/>
          </a:ln>
        </p:spPr>
        <p:txBody>
          <a:bodyPr anchorCtr="0" anchor="t" bIns="91425" lIns="91425" spcFirstLastPara="1" rIns="91425" wrap="square" tIns="91425">
            <a:spAutoFit/>
          </a:bodyPr>
          <a:lstStyle/>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Gold discovered at </a:t>
            </a:r>
            <a:r>
              <a:rPr i="1" lang="en-US" sz="2400">
                <a:solidFill>
                  <a:schemeClr val="dk1"/>
                </a:solidFill>
                <a:latin typeface="Inter"/>
                <a:ea typeface="Inter"/>
                <a:cs typeface="Inter"/>
                <a:sym typeface="Inter"/>
              </a:rPr>
              <a:t>Sutter’s Mill</a:t>
            </a:r>
            <a:r>
              <a:rPr lang="en-US" sz="2400">
                <a:solidFill>
                  <a:schemeClr val="dk1"/>
                </a:solidFill>
                <a:latin typeface="Inter"/>
                <a:ea typeface="Inter"/>
                <a:cs typeface="Inter"/>
                <a:sym typeface="Inter"/>
              </a:rPr>
              <a:t> in 1848 by James W. Marshall</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Gold seekers known as “Forty-Niners” arrived in 1849</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People came from the U.S., China, Mexico, and Europe</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Towns like San Francisco grew rapidly (called boomtowns)</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Few miners got rich—merchants often made more money</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California’s population exploded, leading to statehood in 1850</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Char char="●"/>
            </a:pPr>
            <a:r>
              <a:rPr lang="en-US" sz="2400">
                <a:solidFill>
                  <a:schemeClr val="dk1"/>
                </a:solidFill>
                <a:latin typeface="Inter"/>
                <a:ea typeface="Inter"/>
                <a:cs typeface="Inter"/>
                <a:sym typeface="Inter"/>
              </a:rPr>
              <a:t>Negative effects on Native Americans: land loss and violence</a:t>
            </a:r>
            <a:br>
              <a:rPr lang="en-US" sz="2400">
                <a:solidFill>
                  <a:schemeClr val="dk1"/>
                </a:solidFill>
                <a:latin typeface="Inter"/>
                <a:ea typeface="Inter"/>
                <a:cs typeface="Inter"/>
                <a:sym typeface="Inter"/>
              </a:rPr>
            </a:br>
            <a:endParaRPr sz="2400">
              <a:solidFill>
                <a:schemeClr val="dk1"/>
              </a:solidFill>
              <a:latin typeface="Inter"/>
              <a:ea typeface="Inter"/>
              <a:cs typeface="Inter"/>
              <a:sym typeface="Inter"/>
            </a:endParaRPr>
          </a:p>
          <a:p>
            <a:pPr indent="0" lvl="0" marL="914400" rtl="0" algn="l">
              <a:spcBef>
                <a:spcPts val="0"/>
              </a:spcBef>
              <a:spcAft>
                <a:spcPts val="1000"/>
              </a:spcAft>
              <a:buNone/>
            </a:pPr>
            <a:r>
              <a:t/>
            </a:r>
            <a:endParaRPr b="1" sz="4000">
              <a:solidFill>
                <a:schemeClr val="dk1"/>
              </a:solidFill>
              <a:latin typeface="Inter"/>
              <a:ea typeface="Inter"/>
              <a:cs typeface="Inter"/>
              <a:sym typeface="Inter"/>
            </a:endParaRPr>
          </a:p>
        </p:txBody>
      </p:sp>
      <p:pic>
        <p:nvPicPr>
          <p:cNvPr id="340" name="Google Shape;340;p42"/>
          <p:cNvPicPr preferRelativeResize="0"/>
          <p:nvPr/>
        </p:nvPicPr>
        <p:blipFill>
          <a:blip r:embed="rId4">
            <a:alphaModFix/>
          </a:blip>
          <a:stretch>
            <a:fillRect/>
          </a:stretch>
        </p:blipFill>
        <p:spPr>
          <a:xfrm>
            <a:off x="10547337" y="2337000"/>
            <a:ext cx="6156785" cy="4214752"/>
          </a:xfrm>
          <a:prstGeom prst="rect">
            <a:avLst/>
          </a:prstGeom>
          <a:noFill/>
          <a:ln>
            <a:noFill/>
          </a:ln>
        </p:spPr>
      </p:pic>
      <p:sp>
        <p:nvSpPr>
          <p:cNvPr id="341" name="Google Shape;341;p42"/>
          <p:cNvSpPr txBox="1"/>
          <p:nvPr/>
        </p:nvSpPr>
        <p:spPr>
          <a:xfrm>
            <a:off x="10547350" y="6815325"/>
            <a:ext cx="6156900" cy="110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Unknown Photographer, “</a:t>
            </a:r>
            <a:r>
              <a:rPr lang="en-US">
                <a:solidFill>
                  <a:schemeClr val="dk1"/>
                </a:solidFill>
                <a:highlight>
                  <a:srgbClr val="FFFFFF"/>
                </a:highlight>
                <a:latin typeface="Inter"/>
                <a:ea typeface="Inter"/>
                <a:cs typeface="Inter"/>
                <a:sym typeface="Inter"/>
              </a:rPr>
              <a:t>Unidentified Pair of Prospectors,” c. 1860. Public Domain</a:t>
            </a:r>
            <a:endParaRPr>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3"/>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7" name="Google Shape;347;p43"/>
          <p:cNvGrpSpPr/>
          <p:nvPr/>
        </p:nvGrpSpPr>
        <p:grpSpPr>
          <a:xfrm>
            <a:off x="15859155" y="-98041"/>
            <a:ext cx="1562625" cy="1771271"/>
            <a:chOff x="0" y="-130721"/>
            <a:chExt cx="2083500" cy="2361695"/>
          </a:xfrm>
        </p:grpSpPr>
        <p:grpSp>
          <p:nvGrpSpPr>
            <p:cNvPr id="348" name="Google Shape;348;p43"/>
            <p:cNvGrpSpPr/>
            <p:nvPr/>
          </p:nvGrpSpPr>
          <p:grpSpPr>
            <a:xfrm>
              <a:off x="75599" y="-130721"/>
              <a:ext cx="1932614" cy="2361695"/>
              <a:chOff x="0" y="-47625"/>
              <a:chExt cx="704100" cy="860425"/>
            </a:xfrm>
          </p:grpSpPr>
          <p:sp>
            <p:nvSpPr>
              <p:cNvPr id="349" name="Google Shape;349;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1" name="Google Shape;351;p4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352" name="Google Shape;352;p43"/>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3" name="Google Shape;353;p43"/>
          <p:cNvGrpSpPr/>
          <p:nvPr/>
        </p:nvGrpSpPr>
        <p:grpSpPr>
          <a:xfrm>
            <a:off x="-254016" y="9230009"/>
            <a:ext cx="18796043" cy="937448"/>
            <a:chOff x="204" y="0"/>
            <a:chExt cx="25061391" cy="1249931"/>
          </a:xfrm>
        </p:grpSpPr>
        <p:grpSp>
          <p:nvGrpSpPr>
            <p:cNvPr id="354" name="Google Shape;354;p43"/>
            <p:cNvGrpSpPr/>
            <p:nvPr/>
          </p:nvGrpSpPr>
          <p:grpSpPr>
            <a:xfrm rot="5400000">
              <a:off x="12002369" y="-11663474"/>
              <a:ext cx="1249931" cy="24576878"/>
              <a:chOff x="0" y="-38100"/>
              <a:chExt cx="246900" cy="4854692"/>
            </a:xfrm>
          </p:grpSpPr>
          <p:sp>
            <p:nvSpPr>
              <p:cNvPr id="355" name="Google Shape;355;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6" name="Google Shape;356;p4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7" name="Google Shape;357;p4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58" name="Google Shape;358;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9" name="Google Shape;359;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0" name="Google Shape;360;p43"/>
          <p:cNvSpPr txBox="1"/>
          <p:nvPr/>
        </p:nvSpPr>
        <p:spPr>
          <a:xfrm>
            <a:off x="725174" y="876300"/>
            <a:ext cx="15008700" cy="21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a:p>
        </p:txBody>
      </p:sp>
      <p:sp>
        <p:nvSpPr>
          <p:cNvPr id="361" name="Google Shape;361;p43"/>
          <p:cNvSpPr txBox="1"/>
          <p:nvPr/>
        </p:nvSpPr>
        <p:spPr>
          <a:xfrm>
            <a:off x="99925" y="734525"/>
            <a:ext cx="17226600" cy="9387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099">
                <a:solidFill>
                  <a:srgbClr val="231F20"/>
                </a:solidFill>
                <a:latin typeface="Halant"/>
                <a:ea typeface="Halant"/>
                <a:cs typeface="Halant"/>
                <a:sym typeface="Halant"/>
              </a:rPr>
              <a:t>FEDERAL LAND POLICY</a:t>
            </a:r>
            <a:endParaRPr sz="100"/>
          </a:p>
        </p:txBody>
      </p:sp>
      <p:sp>
        <p:nvSpPr>
          <p:cNvPr id="362" name="Google Shape;362;p43"/>
          <p:cNvSpPr txBox="1"/>
          <p:nvPr/>
        </p:nvSpPr>
        <p:spPr>
          <a:xfrm>
            <a:off x="9894700" y="2233300"/>
            <a:ext cx="8253300" cy="6777300"/>
          </a:xfrm>
          <a:prstGeom prst="rect">
            <a:avLst/>
          </a:prstGeom>
          <a:noFill/>
          <a:ln>
            <a:noFill/>
          </a:ln>
        </p:spPr>
        <p:txBody>
          <a:bodyPr anchorCtr="0" anchor="t" bIns="91425" lIns="91425" spcFirstLastPara="1" rIns="91425" wrap="square" tIns="91425">
            <a:noAutofit/>
          </a:bodyPr>
          <a:lstStyle/>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Land was sold cheaply or given away to settlers, railroads, and veterans</a:t>
            </a:r>
            <a:br>
              <a:rPr lang="en-US" sz="2200">
                <a:solidFill>
                  <a:schemeClr val="dk1"/>
                </a:solidFill>
                <a:latin typeface="Inter"/>
                <a:ea typeface="Inter"/>
                <a:cs typeface="Inter"/>
                <a:sym typeface="Inter"/>
              </a:rPr>
            </a:b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Goal: populate the West, grow the economy, create new states, and fulfill Manifest Destiny</a:t>
            </a:r>
            <a:br>
              <a:rPr lang="en-US" sz="2200">
                <a:solidFill>
                  <a:schemeClr val="dk1"/>
                </a:solidFill>
                <a:latin typeface="Inter"/>
                <a:ea typeface="Inter"/>
                <a:cs typeface="Inter"/>
                <a:sym typeface="Inter"/>
              </a:rPr>
            </a:b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Policies often ignored or removed Native American tribes</a:t>
            </a:r>
            <a:endParaRPr sz="2200">
              <a:solidFill>
                <a:schemeClr val="dk1"/>
              </a:solidFill>
              <a:latin typeface="Inter"/>
              <a:ea typeface="Inter"/>
              <a:cs typeface="Inter"/>
              <a:sym typeface="Inter"/>
            </a:endParaRPr>
          </a:p>
          <a:p>
            <a:pPr indent="0" lvl="0" marL="457200" rtl="0" algn="l">
              <a:spcBef>
                <a:spcPts val="0"/>
              </a:spcBef>
              <a:spcAft>
                <a:spcPts val="0"/>
              </a:spcAft>
              <a:buNone/>
            </a:pPr>
            <a:r>
              <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Homestead Act (1862) provided 160 acres of land to settlers who improved it within 5 years</a:t>
            </a:r>
            <a:endParaRPr sz="2200">
              <a:solidFill>
                <a:schemeClr val="dk1"/>
              </a:solidFill>
              <a:latin typeface="Inter"/>
              <a:ea typeface="Inter"/>
              <a:cs typeface="Inter"/>
              <a:sym typeface="Inter"/>
            </a:endParaRPr>
          </a:p>
          <a:p>
            <a:pPr indent="0" lvl="0" marL="457200" rtl="0" algn="l">
              <a:spcBef>
                <a:spcPts val="0"/>
              </a:spcBef>
              <a:spcAft>
                <a:spcPts val="0"/>
              </a:spcAft>
              <a:buNone/>
            </a:pPr>
            <a:r>
              <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Morrill Land Grant Colleges Act (1862) set up land parcels for states to set up agricultural and technical universities</a:t>
            </a:r>
            <a:endParaRPr sz="2200">
              <a:solidFill>
                <a:schemeClr val="dk1"/>
              </a:solidFill>
              <a:latin typeface="Inter"/>
              <a:ea typeface="Inter"/>
              <a:cs typeface="Inter"/>
              <a:sym typeface="Inter"/>
            </a:endParaRPr>
          </a:p>
          <a:p>
            <a:pPr indent="0" lvl="0" marL="457200" rtl="0" algn="l">
              <a:spcBef>
                <a:spcPts val="0"/>
              </a:spcBef>
              <a:spcAft>
                <a:spcPts val="0"/>
              </a:spcAft>
              <a:buNone/>
            </a:pPr>
            <a:r>
              <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Railroad Grants subsidized private corporations by removing Indigenous People, creating public land, and distributing it to the railroad companies</a:t>
            </a:r>
            <a:endParaRPr sz="2200">
              <a:solidFill>
                <a:schemeClr val="dk1"/>
              </a:solidFill>
              <a:latin typeface="Inter"/>
              <a:ea typeface="Inter"/>
              <a:cs typeface="Inter"/>
              <a:sym typeface="Inter"/>
            </a:endParaRPr>
          </a:p>
          <a:p>
            <a:pPr indent="0" lvl="0" marL="0" rtl="0" algn="l">
              <a:spcBef>
                <a:spcPts val="0"/>
              </a:spcBef>
              <a:spcAft>
                <a:spcPts val="0"/>
              </a:spcAft>
              <a:buNone/>
            </a:pPr>
            <a:r>
              <a:t/>
            </a:r>
            <a:endParaRPr sz="2200">
              <a:solidFill>
                <a:schemeClr val="dk1"/>
              </a:solidFill>
              <a:latin typeface="Inter"/>
              <a:ea typeface="Inter"/>
              <a:cs typeface="Inter"/>
              <a:sym typeface="Inter"/>
            </a:endParaRPr>
          </a:p>
          <a:p>
            <a:pPr indent="0" lvl="0" marL="457200" rtl="0" algn="l">
              <a:spcBef>
                <a:spcPts val="0"/>
              </a:spcBef>
              <a:spcAft>
                <a:spcPts val="0"/>
              </a:spcAft>
              <a:buNone/>
            </a:pPr>
            <a:r>
              <a:t/>
            </a:r>
            <a:endParaRPr sz="2450">
              <a:solidFill>
                <a:schemeClr val="dk1"/>
              </a:solidFill>
              <a:latin typeface="Inter"/>
              <a:ea typeface="Inter"/>
              <a:cs typeface="Inter"/>
              <a:sym typeface="Inter"/>
            </a:endParaRPr>
          </a:p>
          <a:p>
            <a:pPr indent="0" lvl="0" marL="457200" rtl="0" algn="l">
              <a:spcBef>
                <a:spcPts val="0"/>
              </a:spcBef>
              <a:spcAft>
                <a:spcPts val="0"/>
              </a:spcAft>
              <a:buNone/>
            </a:pPr>
            <a:r>
              <a:t/>
            </a:r>
            <a:endParaRPr sz="1450">
              <a:solidFill>
                <a:schemeClr val="dk1"/>
              </a:solidFill>
              <a:latin typeface="Inter"/>
              <a:ea typeface="Inter"/>
              <a:cs typeface="Inter"/>
              <a:sym typeface="Inter"/>
            </a:endParaRPr>
          </a:p>
        </p:txBody>
      </p:sp>
      <p:pic>
        <p:nvPicPr>
          <p:cNvPr id="363" name="Google Shape;363;p43"/>
          <p:cNvPicPr preferRelativeResize="0"/>
          <p:nvPr/>
        </p:nvPicPr>
        <p:blipFill rotWithShape="1">
          <a:blip r:embed="rId4">
            <a:alphaModFix/>
          </a:blip>
          <a:srcRect b="0" l="0" r="1195" t="960"/>
          <a:stretch/>
        </p:blipFill>
        <p:spPr>
          <a:xfrm>
            <a:off x="323475" y="1897551"/>
            <a:ext cx="9027313" cy="6209099"/>
          </a:xfrm>
          <a:prstGeom prst="rect">
            <a:avLst/>
          </a:prstGeom>
          <a:noFill/>
          <a:ln>
            <a:noFill/>
          </a:ln>
        </p:spPr>
      </p:pic>
      <p:sp>
        <p:nvSpPr>
          <p:cNvPr id="364" name="Google Shape;364;p43"/>
          <p:cNvSpPr txBox="1"/>
          <p:nvPr/>
        </p:nvSpPr>
        <p:spPr>
          <a:xfrm>
            <a:off x="1163450" y="8380100"/>
            <a:ext cx="7257600" cy="8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National Institute of Food and Agriculture, “Land Grant Colleges and Universities,” Public Domain.</a:t>
            </a:r>
            <a:endParaRPr>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4"/>
          <p:cNvSpPr txBox="1"/>
          <p:nvPr/>
        </p:nvSpPr>
        <p:spPr>
          <a:xfrm>
            <a:off x="1028700" y="876300"/>
            <a:ext cx="14476500" cy="1077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000">
                <a:solidFill>
                  <a:schemeClr val="dk1"/>
                </a:solidFill>
                <a:latin typeface="Halant"/>
                <a:ea typeface="Halant"/>
                <a:cs typeface="Halant"/>
                <a:sym typeface="Halant"/>
              </a:rPr>
              <a:t>SOCIAL FACTORS</a:t>
            </a:r>
            <a:endParaRPr sz="7000">
              <a:solidFill>
                <a:schemeClr val="dk1"/>
              </a:solidFill>
            </a:endParaRPr>
          </a:p>
        </p:txBody>
      </p:sp>
      <p:grpSp>
        <p:nvGrpSpPr>
          <p:cNvPr id="370" name="Google Shape;370;p44"/>
          <p:cNvGrpSpPr/>
          <p:nvPr/>
        </p:nvGrpSpPr>
        <p:grpSpPr>
          <a:xfrm>
            <a:off x="15859155" y="-98041"/>
            <a:ext cx="1562625" cy="1771271"/>
            <a:chOff x="0" y="-130721"/>
            <a:chExt cx="2083500" cy="2361695"/>
          </a:xfrm>
        </p:grpSpPr>
        <p:grpSp>
          <p:nvGrpSpPr>
            <p:cNvPr id="371" name="Google Shape;371;p44"/>
            <p:cNvGrpSpPr/>
            <p:nvPr/>
          </p:nvGrpSpPr>
          <p:grpSpPr>
            <a:xfrm>
              <a:off x="75599" y="-130721"/>
              <a:ext cx="1932614" cy="2361695"/>
              <a:chOff x="0" y="-47625"/>
              <a:chExt cx="704100" cy="860425"/>
            </a:xfrm>
          </p:grpSpPr>
          <p:sp>
            <p:nvSpPr>
              <p:cNvPr id="372" name="Google Shape;372;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4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4" name="Google Shape;374;p4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7</a:t>
              </a:r>
              <a:endParaRPr/>
            </a:p>
          </p:txBody>
        </p:sp>
      </p:grpSp>
      <p:sp>
        <p:nvSpPr>
          <p:cNvPr id="375" name="Google Shape;375;p44"/>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76" name="Google Shape;376;p44"/>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77" name="Google Shape;377;p44"/>
          <p:cNvGrpSpPr/>
          <p:nvPr/>
        </p:nvGrpSpPr>
        <p:grpSpPr>
          <a:xfrm>
            <a:off x="185402" y="-144662"/>
            <a:ext cx="937455" cy="10431728"/>
            <a:chOff x="0" y="-38100"/>
            <a:chExt cx="246900" cy="2747433"/>
          </a:xfrm>
        </p:grpSpPr>
        <p:sp>
          <p:nvSpPr>
            <p:cNvPr id="378" name="Google Shape;378;p4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79" name="Google Shape;379;p44"/>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0" name="Google Shape;380;p44"/>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1" name="Google Shape;381;p44"/>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382" name="Google Shape;382;p44"/>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383" name="Google Shape;383;p44"/>
          <p:cNvGrpSpPr/>
          <p:nvPr/>
        </p:nvGrpSpPr>
        <p:grpSpPr>
          <a:xfrm>
            <a:off x="1704735" y="2780838"/>
            <a:ext cx="10423868" cy="1105408"/>
            <a:chOff x="1704735" y="2780838"/>
            <a:chExt cx="10423868" cy="1105408"/>
          </a:xfrm>
        </p:grpSpPr>
        <p:sp>
          <p:nvSpPr>
            <p:cNvPr id="384" name="Google Shape;384;p44"/>
            <p:cNvSpPr txBox="1"/>
            <p:nvPr/>
          </p:nvSpPr>
          <p:spPr>
            <a:xfrm>
              <a:off x="2988503" y="3038300"/>
              <a:ext cx="9140100" cy="47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Religious Persecution</a:t>
              </a:r>
              <a:endParaRPr/>
            </a:p>
          </p:txBody>
        </p:sp>
        <p:grpSp>
          <p:nvGrpSpPr>
            <p:cNvPr id="385" name="Google Shape;385;p44"/>
            <p:cNvGrpSpPr/>
            <p:nvPr/>
          </p:nvGrpSpPr>
          <p:grpSpPr>
            <a:xfrm>
              <a:off x="1704735" y="2780838"/>
              <a:ext cx="1105408" cy="1105408"/>
              <a:chOff x="0" y="-56030"/>
              <a:chExt cx="812800" cy="812800"/>
            </a:xfrm>
          </p:grpSpPr>
          <p:sp>
            <p:nvSpPr>
              <p:cNvPr id="386" name="Google Shape;386;p44"/>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44"/>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88" name="Google Shape;388;p44"/>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rgbClr val="FFFFFF"/>
                  </a:solidFill>
                  <a:latin typeface="Halant"/>
                  <a:ea typeface="Halant"/>
                  <a:cs typeface="Halant"/>
                  <a:sym typeface="Halant"/>
                </a:rPr>
                <a:t>4</a:t>
              </a:r>
              <a:endParaRPr>
                <a:solidFill>
                  <a:srgbClr val="FFFFFF"/>
                </a:solidFill>
              </a:endParaRPr>
            </a:p>
          </p:txBody>
        </p:sp>
      </p:grpSp>
      <p:grpSp>
        <p:nvGrpSpPr>
          <p:cNvPr id="389" name="Google Shape;389;p44"/>
          <p:cNvGrpSpPr/>
          <p:nvPr/>
        </p:nvGrpSpPr>
        <p:grpSpPr>
          <a:xfrm>
            <a:off x="1704735" y="4537609"/>
            <a:ext cx="7502765" cy="1105408"/>
            <a:chOff x="1704735" y="5079406"/>
            <a:chExt cx="7502765" cy="1105408"/>
          </a:xfrm>
        </p:grpSpPr>
        <p:sp>
          <p:nvSpPr>
            <p:cNvPr id="390" name="Google Shape;390;p44"/>
            <p:cNvSpPr txBox="1"/>
            <p:nvPr/>
          </p:nvSpPr>
          <p:spPr>
            <a:xfrm>
              <a:off x="2988500" y="5156910"/>
              <a:ext cx="62190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Lure of the Open Prairie or Frontier</a:t>
              </a:r>
              <a:endParaRPr sz="3087">
                <a:solidFill>
                  <a:srgbClr val="231F20"/>
                </a:solidFill>
                <a:latin typeface="Inter"/>
                <a:ea typeface="Inter"/>
                <a:cs typeface="Inter"/>
                <a:sym typeface="Inter"/>
              </a:endParaRPr>
            </a:p>
          </p:txBody>
        </p:sp>
        <p:grpSp>
          <p:nvGrpSpPr>
            <p:cNvPr id="391" name="Google Shape;391;p44"/>
            <p:cNvGrpSpPr/>
            <p:nvPr/>
          </p:nvGrpSpPr>
          <p:grpSpPr>
            <a:xfrm>
              <a:off x="1704735" y="5079406"/>
              <a:ext cx="1105408" cy="1105408"/>
              <a:chOff x="0" y="-56030"/>
              <a:chExt cx="812800" cy="812800"/>
            </a:xfrm>
          </p:grpSpPr>
          <p:sp>
            <p:nvSpPr>
              <p:cNvPr id="392" name="Google Shape;392;p44"/>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44"/>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94" name="Google Shape;394;p44"/>
            <p:cNvSpPr txBox="1"/>
            <p:nvPr/>
          </p:nvSpPr>
          <p:spPr>
            <a:xfrm>
              <a:off x="1704735" y="524466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rgbClr val="FFFFFF"/>
                  </a:solidFill>
                  <a:latin typeface="Halant"/>
                  <a:ea typeface="Halant"/>
                  <a:cs typeface="Halant"/>
                  <a:sym typeface="Halant"/>
                </a:rPr>
                <a:t>5</a:t>
              </a:r>
              <a:endParaRPr>
                <a:solidFill>
                  <a:srgbClr val="FFFFFF"/>
                </a:solidFill>
              </a:endParaRPr>
            </a:p>
          </p:txBody>
        </p:sp>
      </p:grpSp>
      <p:pic>
        <p:nvPicPr>
          <p:cNvPr id="395" name="Google Shape;395;p44"/>
          <p:cNvPicPr preferRelativeResize="0"/>
          <p:nvPr/>
        </p:nvPicPr>
        <p:blipFill>
          <a:blip r:embed="rId4">
            <a:alphaModFix/>
          </a:blip>
          <a:stretch>
            <a:fillRect/>
          </a:stretch>
        </p:blipFill>
        <p:spPr>
          <a:xfrm>
            <a:off x="10350500" y="2043875"/>
            <a:ext cx="6941650" cy="5683775"/>
          </a:xfrm>
          <a:prstGeom prst="rect">
            <a:avLst/>
          </a:prstGeom>
          <a:noFill/>
          <a:ln>
            <a:noFill/>
          </a:ln>
        </p:spPr>
      </p:pic>
      <p:sp>
        <p:nvSpPr>
          <p:cNvPr id="396" name="Google Shape;396;p44"/>
          <p:cNvSpPr txBox="1"/>
          <p:nvPr/>
        </p:nvSpPr>
        <p:spPr>
          <a:xfrm>
            <a:off x="10372475" y="7874000"/>
            <a:ext cx="7502700" cy="13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Carol M. Highsmith, “Mormon Temple,” Salt Lake City, Utah, c. 1980-2006. Library of Congress</a:t>
            </a:r>
            <a:endParaRPr>
              <a:solidFill>
                <a:schemeClr val="dk1"/>
              </a:solidFill>
              <a:latin typeface="Inter"/>
              <a:ea typeface="Inter"/>
              <a:cs typeface="Inter"/>
              <a:sym typeface="Inter"/>
            </a:endParaRPr>
          </a:p>
        </p:txBody>
      </p:sp>
      <p:sp>
        <p:nvSpPr>
          <p:cNvPr id="397" name="Google Shape;397;p44"/>
          <p:cNvSpPr txBox="1"/>
          <p:nvPr/>
        </p:nvSpPr>
        <p:spPr>
          <a:xfrm>
            <a:off x="4857460" y="7454555"/>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3</a:t>
            </a:r>
            <a:endParaRPr>
              <a:solidFill>
                <a:srgbClr val="FFFFFF"/>
              </a:solidFill>
            </a:endParaRPr>
          </a:p>
        </p:txBody>
      </p:sp>
      <p:grpSp>
        <p:nvGrpSpPr>
          <p:cNvPr id="398" name="Google Shape;398;p44"/>
          <p:cNvGrpSpPr/>
          <p:nvPr/>
        </p:nvGrpSpPr>
        <p:grpSpPr>
          <a:xfrm>
            <a:off x="1704735" y="6294381"/>
            <a:ext cx="7658615" cy="1105408"/>
            <a:chOff x="1704735" y="7013795"/>
            <a:chExt cx="7658615" cy="1105408"/>
          </a:xfrm>
        </p:grpSpPr>
        <p:sp>
          <p:nvSpPr>
            <p:cNvPr id="399" name="Google Shape;399;p44"/>
            <p:cNvSpPr txBox="1"/>
            <p:nvPr/>
          </p:nvSpPr>
          <p:spPr>
            <a:xfrm>
              <a:off x="1704735" y="7179049"/>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rgbClr val="FFFFFF"/>
                  </a:solidFill>
                  <a:latin typeface="Halant"/>
                  <a:ea typeface="Halant"/>
                  <a:cs typeface="Halant"/>
                  <a:sym typeface="Halant"/>
                </a:rPr>
                <a:t>6</a:t>
              </a:r>
              <a:endParaRPr>
                <a:solidFill>
                  <a:srgbClr val="FFFFFF"/>
                </a:solidFill>
              </a:endParaRPr>
            </a:p>
          </p:txBody>
        </p:sp>
        <p:sp>
          <p:nvSpPr>
            <p:cNvPr id="400" name="Google Shape;400;p44"/>
            <p:cNvSpPr txBox="1"/>
            <p:nvPr/>
          </p:nvSpPr>
          <p:spPr>
            <a:xfrm>
              <a:off x="3144350" y="7328899"/>
              <a:ext cx="6219000" cy="47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Health Improvements</a:t>
              </a:r>
              <a:endParaRPr sz="3087">
                <a:solidFill>
                  <a:srgbClr val="231F20"/>
                </a:solidFill>
                <a:latin typeface="Inter"/>
                <a:ea typeface="Inter"/>
                <a:cs typeface="Inter"/>
                <a:sym typeface="Inter"/>
              </a:endParaRPr>
            </a:p>
          </p:txBody>
        </p:sp>
        <p:sp>
          <p:nvSpPr>
            <p:cNvPr id="401" name="Google Shape;401;p44"/>
            <p:cNvSpPr/>
            <p:nvPr/>
          </p:nvSpPr>
          <p:spPr>
            <a:xfrm>
              <a:off x="1704781" y="7013795"/>
              <a:ext cx="1105408" cy="1105408"/>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44"/>
            <p:cNvSpPr txBox="1"/>
            <p:nvPr/>
          </p:nvSpPr>
          <p:spPr>
            <a:xfrm>
              <a:off x="1760856" y="7091599"/>
              <a:ext cx="897900" cy="9498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rPr lang="en-US" sz="1800">
                  <a:latin typeface="Calibri"/>
                  <a:ea typeface="Calibri"/>
                  <a:cs typeface="Calibri"/>
                  <a:sym typeface="Calibri"/>
                </a:rPr>
                <a:t>6</a:t>
              </a:r>
              <a:r>
                <a:rPr b="1" lang="en-US" sz="5034">
                  <a:solidFill>
                    <a:schemeClr val="lt1"/>
                  </a:solidFill>
                  <a:latin typeface="Halant"/>
                  <a:ea typeface="Halant"/>
                  <a:cs typeface="Halant"/>
                  <a:sym typeface="Halant"/>
                </a:rPr>
                <a:t>6</a:t>
              </a:r>
              <a:endParaRPr b="0" i="0" sz="1800" u="none" cap="none" strike="noStrike">
                <a:solidFill>
                  <a:srgbClr val="000000"/>
                </a:solidFill>
                <a:latin typeface="Calibri"/>
                <a:ea typeface="Calibri"/>
                <a:cs typeface="Calibri"/>
                <a:sym typeface="Calibri"/>
              </a:endParaRPr>
            </a:p>
          </p:txBody>
        </p:sp>
      </p:grpSp>
      <p:grpSp>
        <p:nvGrpSpPr>
          <p:cNvPr id="403" name="Google Shape;403;p44"/>
          <p:cNvGrpSpPr/>
          <p:nvPr/>
        </p:nvGrpSpPr>
        <p:grpSpPr>
          <a:xfrm>
            <a:off x="1704660" y="8051153"/>
            <a:ext cx="7658690" cy="1629222"/>
            <a:chOff x="1704660" y="8584553"/>
            <a:chExt cx="7658690" cy="1629222"/>
          </a:xfrm>
        </p:grpSpPr>
        <p:sp>
          <p:nvSpPr>
            <p:cNvPr id="404" name="Google Shape;404;p44"/>
            <p:cNvSpPr txBox="1"/>
            <p:nvPr/>
          </p:nvSpPr>
          <p:spPr>
            <a:xfrm>
              <a:off x="3144350" y="8788175"/>
              <a:ext cx="62190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Freedom Seekers Escaping Slavery</a:t>
              </a:r>
              <a:endParaRPr sz="3087">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3087">
                <a:solidFill>
                  <a:srgbClr val="231F20"/>
                </a:solidFill>
                <a:latin typeface="Inter"/>
                <a:ea typeface="Inter"/>
                <a:cs typeface="Inter"/>
                <a:sym typeface="Inter"/>
              </a:endParaRPr>
            </a:p>
          </p:txBody>
        </p:sp>
        <p:grpSp>
          <p:nvGrpSpPr>
            <p:cNvPr id="405" name="Google Shape;405;p44"/>
            <p:cNvGrpSpPr/>
            <p:nvPr/>
          </p:nvGrpSpPr>
          <p:grpSpPr>
            <a:xfrm>
              <a:off x="1704722" y="8584553"/>
              <a:ext cx="1105415" cy="1345241"/>
              <a:chOff x="0" y="-56030"/>
              <a:chExt cx="812805" cy="989148"/>
            </a:xfrm>
          </p:grpSpPr>
          <p:sp>
            <p:nvSpPr>
              <p:cNvPr id="406" name="Google Shape;406;p44"/>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44"/>
              <p:cNvSpPr txBox="1"/>
              <p:nvPr/>
            </p:nvSpPr>
            <p:spPr>
              <a:xfrm>
                <a:off x="152505" y="234718"/>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408" name="Google Shape;408;p44"/>
            <p:cNvSpPr txBox="1"/>
            <p:nvPr/>
          </p:nvSpPr>
          <p:spPr>
            <a:xfrm>
              <a:off x="1704660" y="8788177"/>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rgbClr val="FFFFFF"/>
                  </a:solidFill>
                  <a:latin typeface="Halant"/>
                  <a:ea typeface="Halant"/>
                  <a:cs typeface="Halant"/>
                  <a:sym typeface="Halant"/>
                </a:rPr>
                <a:t>7</a:t>
              </a:r>
              <a:endParaRPr>
                <a:solidFill>
                  <a:srgbClr val="FFFFFF"/>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45"/>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4" name="Google Shape;414;p45"/>
          <p:cNvGrpSpPr/>
          <p:nvPr/>
        </p:nvGrpSpPr>
        <p:grpSpPr>
          <a:xfrm>
            <a:off x="15859155" y="-98041"/>
            <a:ext cx="1562625" cy="1771271"/>
            <a:chOff x="0" y="-130721"/>
            <a:chExt cx="2083500" cy="2361695"/>
          </a:xfrm>
        </p:grpSpPr>
        <p:grpSp>
          <p:nvGrpSpPr>
            <p:cNvPr id="415" name="Google Shape;415;p45"/>
            <p:cNvGrpSpPr/>
            <p:nvPr/>
          </p:nvGrpSpPr>
          <p:grpSpPr>
            <a:xfrm>
              <a:off x="75599" y="-130721"/>
              <a:ext cx="1932614" cy="2361695"/>
              <a:chOff x="0" y="-47625"/>
              <a:chExt cx="704100" cy="860425"/>
            </a:xfrm>
          </p:grpSpPr>
          <p:sp>
            <p:nvSpPr>
              <p:cNvPr id="416" name="Google Shape;416;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4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8" name="Google Shape;418;p4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419" name="Google Shape;419;p45"/>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20" name="Google Shape;420;p45"/>
          <p:cNvGrpSpPr/>
          <p:nvPr/>
        </p:nvGrpSpPr>
        <p:grpSpPr>
          <a:xfrm>
            <a:off x="-254016" y="9230009"/>
            <a:ext cx="18796043" cy="937448"/>
            <a:chOff x="204" y="0"/>
            <a:chExt cx="25061391" cy="1249931"/>
          </a:xfrm>
        </p:grpSpPr>
        <p:grpSp>
          <p:nvGrpSpPr>
            <p:cNvPr id="421" name="Google Shape;421;p45"/>
            <p:cNvGrpSpPr/>
            <p:nvPr/>
          </p:nvGrpSpPr>
          <p:grpSpPr>
            <a:xfrm rot="5400000">
              <a:off x="12002369" y="-11663474"/>
              <a:ext cx="1249931" cy="24576878"/>
              <a:chOff x="0" y="-38100"/>
              <a:chExt cx="246900" cy="4854692"/>
            </a:xfrm>
          </p:grpSpPr>
          <p:sp>
            <p:nvSpPr>
              <p:cNvPr id="422" name="Google Shape;422;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3" name="Google Shape;423;p4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4" name="Google Shape;424;p4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25" name="Google Shape;425;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6" name="Google Shape;426;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7" name="Google Shape;427;p45"/>
          <p:cNvSpPr txBox="1"/>
          <p:nvPr/>
        </p:nvSpPr>
        <p:spPr>
          <a:xfrm>
            <a:off x="725174" y="876300"/>
            <a:ext cx="15008700" cy="215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a:p>
        </p:txBody>
      </p:sp>
      <p:sp>
        <p:nvSpPr>
          <p:cNvPr id="428" name="Google Shape;428;p45"/>
          <p:cNvSpPr txBox="1"/>
          <p:nvPr/>
        </p:nvSpPr>
        <p:spPr>
          <a:xfrm>
            <a:off x="195175" y="719300"/>
            <a:ext cx="17226600" cy="1000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500">
                <a:solidFill>
                  <a:srgbClr val="231F20"/>
                </a:solidFill>
                <a:latin typeface="Halant"/>
                <a:ea typeface="Halant"/>
                <a:cs typeface="Halant"/>
                <a:sym typeface="Halant"/>
              </a:rPr>
              <a:t>RELIGIOUS PERSECUTION</a:t>
            </a:r>
            <a:endParaRPr sz="6500"/>
          </a:p>
        </p:txBody>
      </p:sp>
      <p:sp>
        <p:nvSpPr>
          <p:cNvPr id="429" name="Google Shape;429;p45"/>
          <p:cNvSpPr txBox="1"/>
          <p:nvPr/>
        </p:nvSpPr>
        <p:spPr>
          <a:xfrm>
            <a:off x="7429500" y="1936750"/>
            <a:ext cx="10347600" cy="6280200"/>
          </a:xfrm>
          <a:prstGeom prst="rect">
            <a:avLst/>
          </a:prstGeom>
          <a:noFill/>
          <a:ln>
            <a:noFill/>
          </a:ln>
        </p:spPr>
        <p:txBody>
          <a:bodyPr anchorCtr="0" anchor="t" bIns="91425" lIns="91425" spcFirstLastPara="1" rIns="91425" wrap="square" tIns="91425">
            <a:spAutoFit/>
          </a:bodyPr>
          <a:lstStyle/>
          <a:p>
            <a:pPr indent="-438150" lvl="0" marL="457200" rtl="0" algn="l">
              <a:spcBef>
                <a:spcPts val="0"/>
              </a:spcBef>
              <a:spcAft>
                <a:spcPts val="0"/>
              </a:spcAft>
              <a:buClr>
                <a:schemeClr val="dk1"/>
              </a:buClr>
              <a:buSzPts val="3300"/>
              <a:buFont typeface="Inter"/>
              <a:buChar char="●"/>
            </a:pPr>
            <a:r>
              <a:rPr lang="en-US" sz="3300">
                <a:solidFill>
                  <a:schemeClr val="dk1"/>
                </a:solidFill>
                <a:latin typeface="Inter"/>
                <a:ea typeface="Inter"/>
                <a:cs typeface="Inter"/>
                <a:sym typeface="Inter"/>
              </a:rPr>
              <a:t>The Mormons, founded by Joseph Smith in the 1830s, faced religious persecution for their beliefs</a:t>
            </a:r>
            <a:br>
              <a:rPr lang="en-US" sz="3300">
                <a:solidFill>
                  <a:schemeClr val="dk1"/>
                </a:solidFill>
                <a:latin typeface="Inter"/>
                <a:ea typeface="Inter"/>
                <a:cs typeface="Inter"/>
                <a:sym typeface="Inter"/>
              </a:rPr>
            </a:br>
            <a:endParaRPr sz="3300">
              <a:solidFill>
                <a:schemeClr val="dk1"/>
              </a:solidFill>
              <a:latin typeface="Inter"/>
              <a:ea typeface="Inter"/>
              <a:cs typeface="Inter"/>
              <a:sym typeface="Inter"/>
            </a:endParaRPr>
          </a:p>
          <a:p>
            <a:pPr indent="-438150" lvl="0" marL="457200" rtl="0" algn="l">
              <a:spcBef>
                <a:spcPts val="0"/>
              </a:spcBef>
              <a:spcAft>
                <a:spcPts val="0"/>
              </a:spcAft>
              <a:buClr>
                <a:schemeClr val="dk1"/>
              </a:buClr>
              <a:buSzPts val="3300"/>
              <a:buFont typeface="Inter"/>
              <a:buChar char="●"/>
            </a:pPr>
            <a:r>
              <a:rPr lang="en-US" sz="3300">
                <a:solidFill>
                  <a:schemeClr val="dk1"/>
                </a:solidFill>
                <a:latin typeface="Inter"/>
                <a:ea typeface="Inter"/>
                <a:cs typeface="Inter"/>
                <a:sym typeface="Inter"/>
              </a:rPr>
              <a:t>After violence in New York, Ohio, Missouri, and Illinois, they migrated west</a:t>
            </a:r>
            <a:br>
              <a:rPr lang="en-US" sz="3300">
                <a:solidFill>
                  <a:schemeClr val="dk1"/>
                </a:solidFill>
                <a:latin typeface="Inter"/>
                <a:ea typeface="Inter"/>
                <a:cs typeface="Inter"/>
                <a:sym typeface="Inter"/>
              </a:rPr>
            </a:br>
            <a:endParaRPr sz="3300">
              <a:solidFill>
                <a:schemeClr val="dk1"/>
              </a:solidFill>
              <a:latin typeface="Inter"/>
              <a:ea typeface="Inter"/>
              <a:cs typeface="Inter"/>
              <a:sym typeface="Inter"/>
            </a:endParaRPr>
          </a:p>
          <a:p>
            <a:pPr indent="-438150" lvl="0" marL="457200" rtl="0" algn="l">
              <a:spcBef>
                <a:spcPts val="0"/>
              </a:spcBef>
              <a:spcAft>
                <a:spcPts val="0"/>
              </a:spcAft>
              <a:buClr>
                <a:schemeClr val="dk1"/>
              </a:buClr>
              <a:buSzPts val="3300"/>
              <a:buFont typeface="Inter"/>
              <a:buChar char="●"/>
            </a:pPr>
            <a:r>
              <a:rPr lang="en-US" sz="3300">
                <a:solidFill>
                  <a:schemeClr val="dk1"/>
                </a:solidFill>
                <a:latin typeface="Inter"/>
                <a:ea typeface="Inter"/>
                <a:cs typeface="Inter"/>
                <a:sym typeface="Inter"/>
              </a:rPr>
              <a:t>Led by Brigham Young, thousands of Mormons settled in Utah (then part of Mexico) in 1847</a:t>
            </a:r>
            <a:br>
              <a:rPr lang="en-US" sz="3300">
                <a:solidFill>
                  <a:schemeClr val="dk1"/>
                </a:solidFill>
                <a:latin typeface="Inter"/>
                <a:ea typeface="Inter"/>
                <a:cs typeface="Inter"/>
                <a:sym typeface="Inter"/>
              </a:rPr>
            </a:br>
            <a:endParaRPr sz="3300">
              <a:solidFill>
                <a:schemeClr val="dk1"/>
              </a:solidFill>
              <a:latin typeface="Inter"/>
              <a:ea typeface="Inter"/>
              <a:cs typeface="Inter"/>
              <a:sym typeface="Inter"/>
            </a:endParaRPr>
          </a:p>
          <a:p>
            <a:pPr indent="-438150" lvl="0" marL="457200" rtl="0" algn="l">
              <a:spcBef>
                <a:spcPts val="0"/>
              </a:spcBef>
              <a:spcAft>
                <a:spcPts val="0"/>
              </a:spcAft>
              <a:buClr>
                <a:schemeClr val="dk1"/>
              </a:buClr>
              <a:buSzPts val="3300"/>
              <a:buFont typeface="Inter"/>
              <a:buChar char="●"/>
            </a:pPr>
            <a:r>
              <a:rPr lang="en-US" sz="3300">
                <a:solidFill>
                  <a:schemeClr val="dk1"/>
                </a:solidFill>
                <a:latin typeface="Inter"/>
                <a:ea typeface="Inter"/>
                <a:cs typeface="Inter"/>
                <a:sym typeface="Inter"/>
              </a:rPr>
              <a:t>Their journey is one of the largest examples of religious migration in U.S. history</a:t>
            </a:r>
            <a:endParaRPr sz="3300">
              <a:solidFill>
                <a:schemeClr val="dk1"/>
              </a:solidFill>
              <a:latin typeface="Inter"/>
              <a:ea typeface="Inter"/>
              <a:cs typeface="Inter"/>
              <a:sym typeface="Inter"/>
            </a:endParaRPr>
          </a:p>
        </p:txBody>
      </p:sp>
      <p:pic>
        <p:nvPicPr>
          <p:cNvPr id="430" name="Google Shape;430;p45"/>
          <p:cNvPicPr preferRelativeResize="0"/>
          <p:nvPr/>
        </p:nvPicPr>
        <p:blipFill>
          <a:blip r:embed="rId4">
            <a:alphaModFix/>
          </a:blip>
          <a:stretch>
            <a:fillRect/>
          </a:stretch>
        </p:blipFill>
        <p:spPr>
          <a:xfrm>
            <a:off x="1868174" y="1936750"/>
            <a:ext cx="4005775" cy="5936210"/>
          </a:xfrm>
          <a:prstGeom prst="rect">
            <a:avLst/>
          </a:prstGeom>
          <a:noFill/>
          <a:ln>
            <a:noFill/>
          </a:ln>
        </p:spPr>
      </p:pic>
      <p:sp>
        <p:nvSpPr>
          <p:cNvPr id="431" name="Google Shape;431;p45"/>
          <p:cNvSpPr txBox="1"/>
          <p:nvPr/>
        </p:nvSpPr>
        <p:spPr>
          <a:xfrm>
            <a:off x="1314450" y="8223250"/>
            <a:ext cx="4730700" cy="124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Joseph Smith, </a:t>
            </a:r>
            <a:r>
              <a:rPr i="1" lang="en-US">
                <a:solidFill>
                  <a:schemeClr val="dk1"/>
                </a:solidFill>
                <a:latin typeface="Inter"/>
                <a:ea typeface="Inter"/>
                <a:cs typeface="Inter"/>
                <a:sym typeface="Inter"/>
              </a:rPr>
              <a:t>The Book of Mormon</a:t>
            </a:r>
            <a:r>
              <a:rPr lang="en-US">
                <a:solidFill>
                  <a:schemeClr val="dk1"/>
                </a:solidFill>
                <a:latin typeface="Inter"/>
                <a:ea typeface="Inter"/>
                <a:cs typeface="Inter"/>
                <a:sym typeface="Inter"/>
              </a:rPr>
              <a:t>, 1830. Library of Congress</a:t>
            </a:r>
            <a:endParaRPr>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