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D93385F-A810-4C6A-9895-D02C7E3B8BEA}">
  <a:tblStyle styleId="{FD93385F-A810-4C6A-9895-D02C7E3B8BE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Work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bb2bf216_2_10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bb2bf216_2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6f9d634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6f9d634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bb2bf216_2_11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bb2bf216_2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6a995f19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6a995f1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66a995f19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66a995f19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6a995f19a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6a995f19a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56" name="Google Shape;56;p13"/>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34450" y="575425"/>
          <a:ext cx="3000000" cy="3000000"/>
        </p:xfrm>
        <a:graphic>
          <a:graphicData uri="http://schemas.openxmlformats.org/drawingml/2006/table">
            <a:tbl>
              <a:tblPr>
                <a:noFill/>
                <a:tableStyleId>{FD93385F-A810-4C6A-9895-D02C7E3B8BEA}</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a:t>
                      </a:r>
                      <a:r>
                        <a:rPr lang="en" sz="1200">
                          <a:latin typeface="Halant"/>
                          <a:ea typeface="Halant"/>
                          <a:cs typeface="Halant"/>
                          <a:sym typeface="Halant"/>
                        </a:rPr>
                        <a:t>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60" name="Google Shape;60;p13"/>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61" name="Google Shape;61;p13"/>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68" name="Google Shape;68;p14"/>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34450" y="5029200"/>
            <a:ext cx="6903600" cy="45966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34450" y="575425"/>
          <a:ext cx="3000000" cy="3000000"/>
        </p:xfrm>
        <a:graphic>
          <a:graphicData uri="http://schemas.openxmlformats.org/drawingml/2006/table">
            <a:tbl>
              <a:tblPr>
                <a:noFill/>
                <a:tableStyleId>{FD93385F-A810-4C6A-9895-D02C7E3B8BEA}</a:tableStyleId>
              </a:tblPr>
              <a:tblGrid>
                <a:gridCol w="6903600"/>
              </a:tblGrid>
              <a:tr h="1032975">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327750">
                <a:tc>
                  <a:txBody>
                    <a:bodyPr/>
                    <a:lstStyle/>
                    <a:p>
                      <a:pPr indent="0" lvl="0" marL="0" rtl="0" algn="l">
                        <a:spcBef>
                          <a:spcPts val="0"/>
                        </a:spcBef>
                        <a:spcAft>
                          <a:spcPts val="0"/>
                        </a:spcAft>
                        <a:buNone/>
                      </a:pPr>
                      <a:r>
                        <a:rPr lang="en" sz="1100">
                          <a:latin typeface="Inter"/>
                          <a:ea typeface="Inter"/>
                          <a:cs typeface="Inter"/>
                          <a:sym typeface="Inter"/>
                        </a:rPr>
                        <a:t>The majesty of </a:t>
                      </a:r>
                      <a:r>
                        <a:rPr b="1" lang="en" sz="1100">
                          <a:latin typeface="Inter"/>
                          <a:ea typeface="Inter"/>
                          <a:cs typeface="Inter"/>
                          <a:sym typeface="Inter"/>
                        </a:rPr>
                        <a:t>Mernere</a:t>
                      </a:r>
                      <a:r>
                        <a:rPr lang="en" sz="1100">
                          <a:latin typeface="Inter"/>
                          <a:ea typeface="Inter"/>
                          <a:cs typeface="Inter"/>
                          <a:sym typeface="Inter"/>
                        </a:rPr>
                        <a:t>, (my) lord, sent me together with (my) father, the “sole companion” and lector-priest Iri, to(wards) </a:t>
                      </a:r>
                      <a:r>
                        <a:rPr b="1" lang="en" sz="1100">
                          <a:latin typeface="Inter"/>
                          <a:ea typeface="Inter"/>
                          <a:cs typeface="Inter"/>
                          <a:sym typeface="Inter"/>
                        </a:rPr>
                        <a:t>Yam</a:t>
                      </a:r>
                      <a:r>
                        <a:rPr lang="en" sz="1100">
                          <a:latin typeface="Inter"/>
                          <a:ea typeface="Inter"/>
                          <a:cs typeface="Inter"/>
                          <a:sym typeface="Inter"/>
                        </a:rPr>
                        <a:t> (</a:t>
                      </a:r>
                      <a:r>
                        <a:rPr i="1" lang="en" sz="1100">
                          <a:latin typeface="Inter"/>
                          <a:ea typeface="Inter"/>
                          <a:cs typeface="Inter"/>
                          <a:sym typeface="Inter"/>
                        </a:rPr>
                        <a:t>Upper Nubia)</a:t>
                      </a:r>
                      <a:r>
                        <a:rPr lang="en" sz="1100">
                          <a:latin typeface="Inter"/>
                          <a:ea typeface="Inter"/>
                          <a:cs typeface="Inter"/>
                          <a:sym typeface="Inter"/>
                        </a:rPr>
                        <a:t> in order to explore the way to this country. I accomplished it within seven months, and I brought all kinds of products therefrom, beautiful and exotic. I was much praised about it. When his majesty sent me a second time, I was alone: I went forth on the “Ivory Road” and I descended from </a:t>
                      </a:r>
                      <a:r>
                        <a:rPr b="1" lang="en" sz="1100">
                          <a:latin typeface="Inter"/>
                          <a:ea typeface="Inter"/>
                          <a:cs typeface="Inter"/>
                          <a:sym typeface="Inter"/>
                        </a:rPr>
                        <a:t>Irthet, Mekher, Tereres</a:t>
                      </a:r>
                      <a:r>
                        <a:rPr lang="en" sz="1100">
                          <a:latin typeface="Inter"/>
                          <a:ea typeface="Inter"/>
                          <a:cs typeface="Inter"/>
                          <a:sym typeface="Inter"/>
                        </a:rPr>
                        <a:t>, Irtheth in a period of eight months. And I went down, and I brought (back) of the product from this country very much, the like of which had never been brought to this land (i.e. Egypt) before.</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And when his majesty sent me a third time to Yam, I departed from the </a:t>
                      </a:r>
                      <a:r>
                        <a:rPr b="1" lang="en" sz="1100">
                          <a:latin typeface="Inter"/>
                          <a:ea typeface="Inter"/>
                          <a:cs typeface="Inter"/>
                          <a:sym typeface="Inter"/>
                        </a:rPr>
                        <a:t>Thinite</a:t>
                      </a:r>
                      <a:r>
                        <a:rPr lang="en" sz="1100">
                          <a:latin typeface="Inter"/>
                          <a:ea typeface="Inter"/>
                          <a:cs typeface="Inter"/>
                          <a:sym typeface="Inter"/>
                        </a:rPr>
                        <a:t> districts on the Oasis Road. I discovered that the chief of Yam had gone by himself to the land of </a:t>
                      </a:r>
                      <a:r>
                        <a:rPr b="1" lang="en" sz="1100">
                          <a:latin typeface="Inter"/>
                          <a:ea typeface="Inter"/>
                          <a:cs typeface="Inter"/>
                          <a:sym typeface="Inter"/>
                        </a:rPr>
                        <a:t>Temeh</a:t>
                      </a:r>
                      <a:r>
                        <a:rPr lang="en" sz="1100">
                          <a:latin typeface="Inter"/>
                          <a:ea typeface="Inter"/>
                          <a:cs typeface="Inter"/>
                          <a:sym typeface="Inter"/>
                        </a:rPr>
                        <a:t> in order to beat Temeh to the western corner of heaven. When I had gone out in his support to the land of Temeh, I appeased him, so that he was praising all gods for the sovereign . . .I descended with three hundred asses loaded with myrrh (</a:t>
                      </a:r>
                      <a:r>
                        <a:rPr i="1" lang="en" sz="1100">
                          <a:latin typeface="Inter"/>
                          <a:ea typeface="Inter"/>
                          <a:cs typeface="Inter"/>
                          <a:sym typeface="Inter"/>
                        </a:rPr>
                        <a:t>gum resin</a:t>
                      </a:r>
                      <a:r>
                        <a:rPr lang="en" sz="1100">
                          <a:latin typeface="Inter"/>
                          <a:ea typeface="Inter"/>
                          <a:cs typeface="Inter"/>
                          <a:sym typeface="Inter"/>
                        </a:rPr>
                        <a:t>), ebony, heknu, grain, leopard skin, ivory tusks . . . (and) all beautiful products. And when the chief of Irthet, </a:t>
                      </a:r>
                      <a:r>
                        <a:rPr b="1" lang="en" sz="1100">
                          <a:latin typeface="Inter"/>
                          <a:ea typeface="Inter"/>
                          <a:cs typeface="Inter"/>
                          <a:sym typeface="Inter"/>
                        </a:rPr>
                        <a:t>Sethu,</a:t>
                      </a:r>
                      <a:r>
                        <a:rPr lang="en" sz="1100">
                          <a:latin typeface="Inter"/>
                          <a:ea typeface="Inter"/>
                          <a:cs typeface="Inter"/>
                          <a:sym typeface="Inter"/>
                        </a:rPr>
                        <a:t> and </a:t>
                      </a:r>
                      <a:r>
                        <a:rPr b="1" lang="en" sz="1100">
                          <a:latin typeface="Inter"/>
                          <a:ea typeface="Inter"/>
                          <a:cs typeface="Inter"/>
                          <a:sym typeface="Inter"/>
                        </a:rPr>
                        <a:t>Wawat</a:t>
                      </a:r>
                      <a:r>
                        <a:rPr lang="en" sz="1100">
                          <a:latin typeface="Inter"/>
                          <a:ea typeface="Inter"/>
                          <a:cs typeface="Inter"/>
                          <a:sym typeface="Inter"/>
                        </a:rPr>
                        <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77" name="Google Shape;77;p15"/>
          <p:cNvSpPr txBox="1"/>
          <p:nvPr/>
        </p:nvSpPr>
        <p:spPr>
          <a:xfrm>
            <a:off x="434450" y="4775925"/>
            <a:ext cx="6903600" cy="47949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8" name="Google Shape;78;p15"/>
          <p:cNvGraphicFramePr/>
          <p:nvPr/>
        </p:nvGraphicFramePr>
        <p:xfrm>
          <a:off x="434450" y="575425"/>
          <a:ext cx="3000000" cy="3000000"/>
        </p:xfrm>
        <a:graphic>
          <a:graphicData uri="http://schemas.openxmlformats.org/drawingml/2006/table">
            <a:tbl>
              <a:tblPr>
                <a:noFill/>
                <a:tableStyleId>{FD93385F-A810-4C6A-9895-D02C7E3B8BEA}</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None/>
                      </a:pPr>
                      <a:r>
                        <a:rPr lang="en" sz="1100">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a:t>
                      </a:r>
                      <a:r>
                        <a:rPr b="1" lang="en" sz="1100">
                          <a:latin typeface="Inter"/>
                          <a:ea typeface="Inter"/>
                          <a:cs typeface="Inter"/>
                          <a:sym typeface="Inter"/>
                        </a:rPr>
                        <a:t>It-Tjwy</a:t>
                      </a:r>
                      <a:r>
                        <a:rPr lang="en" sz="1100">
                          <a:latin typeface="Inter"/>
                          <a:ea typeface="Inter"/>
                          <a:cs typeface="Inter"/>
                          <a:sym typeface="Inter"/>
                        </a:rPr>
                        <a:t>, Resident in Napata. He is also a god of Kush. Come, let us go to him. . . .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a:t>
                      </a:r>
                      <a:r>
                        <a:rPr b="1" lang="en" sz="1100">
                          <a:latin typeface="Inter"/>
                          <a:ea typeface="Inter"/>
                          <a:cs typeface="Inter"/>
                          <a:sym typeface="Inter"/>
                        </a:rPr>
                        <a:t>It-Tjwy</a:t>
                      </a:r>
                      <a:r>
                        <a:rPr lang="en" sz="1100">
                          <a:latin typeface="Inter"/>
                          <a:ea typeface="Inter"/>
                          <a:cs typeface="Inter"/>
                          <a:sym typeface="Inter"/>
                        </a:rPr>
                        <a:t>, Resident in Napata, that you might give to us a lord, to revive us, to build the temples of the gods of Kemet and Rekhyt, and to present divine offerings. That beneficent office is in your hands—may you give it to your son whom you love!”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9" name="Google Shape;79;p15"/>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80" name="Google Shape;80;p15"/>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88" name="Google Shape;88;p16"/>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90" name="Google Shape;90;p16"/>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91" name="Google Shape;91;p16"/>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92" name="Google Shape;92;p16"/>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93" name="Google Shape;93;p16"/>
          <p:cNvCxnSpPr>
            <a:stCxn id="90" idx="2"/>
            <a:endCxn id="89"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94" name="Google Shape;94;p16"/>
          <p:cNvCxnSpPr>
            <a:stCxn id="90" idx="2"/>
            <a:endCxn id="91"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95" name="Google Shape;95;p16"/>
          <p:cNvCxnSpPr>
            <a:stCxn id="90" idx="2"/>
            <a:endCxn id="92"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96" name="Google Shape;96;p16"/>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97" name="Google Shape;97;p16"/>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8" name="Google Shape;98;p16"/>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99" name="Google Shape;99;p16"/>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00" name="Google Shape;100;p16"/>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101" name="Google Shape;101;p16"/>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a:t>
            </a:r>
            <a:r>
              <a:rPr b="1" lang="en" sz="1200">
                <a:solidFill>
                  <a:srgbClr val="FCFCFC"/>
                </a:solidFill>
                <a:latin typeface="Inter"/>
                <a:ea typeface="Inter"/>
                <a:cs typeface="Inter"/>
                <a:sym typeface="Inter"/>
              </a:rPr>
              <a:t>Now put it all together into one sentence.</a:t>
            </a:r>
            <a:endParaRPr b="1" sz="1100">
              <a:solidFill>
                <a:srgbClr val="FCFCFC"/>
              </a:solidFill>
              <a:latin typeface="Inter"/>
              <a:ea typeface="Inter"/>
              <a:cs typeface="Inter"/>
              <a:sym typeface="Inter"/>
            </a:endParaRPr>
          </a:p>
        </p:txBody>
      </p:sp>
      <p:sp>
        <p:nvSpPr>
          <p:cNvPr id="102" name="Google Shape;102;p16"/>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a:t>
            </a:r>
            <a:r>
              <a:rPr lang="en" sz="1200">
                <a:latin typeface="Inter"/>
                <a:ea typeface="Inter"/>
                <a:cs typeface="Inter"/>
                <a:sym typeface="Inter"/>
              </a:rPr>
              <a:t> </a:t>
            </a:r>
            <a:r>
              <a:rPr lang="en" sz="1200">
                <a:latin typeface="Inter"/>
                <a:ea typeface="Inter"/>
                <a:cs typeface="Inter"/>
                <a:sym typeface="Inter"/>
              </a:rPr>
              <a:t>should schools require students to wear uniforms?</a:t>
            </a:r>
            <a:endParaRPr sz="1200">
              <a:latin typeface="Inter"/>
              <a:ea typeface="Inter"/>
              <a:cs typeface="Inter"/>
              <a:sym typeface="Inter"/>
            </a:endParaRPr>
          </a:p>
        </p:txBody>
      </p:sp>
      <p:sp>
        <p:nvSpPr>
          <p:cNvPr id="103" name="Google Shape;103;p16"/>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104" name="Google Shape;104;p16"/>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105" name="Google Shape;105;p16"/>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6"/>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6"/>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6"/>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109" name="Google Shape;109;p16"/>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110" name="Google Shape;110;p16"/>
          <p:cNvCxnSpPr>
            <a:endCxn id="109"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111" name="Google Shape;111;p16"/>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112" name="Google Shape;112;p16"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
        <p:nvSpPr>
          <p:cNvPr id="113" name="Google Shape;113;p16"/>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pic>
        <p:nvPicPr>
          <p:cNvPr id="118" name="Google Shape;11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7"/>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20" name="Google Shape;120;p17"/>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124" name="Google Shape;124;p17"/>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125" name="Google Shape;125;p17"/>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126" name="Google Shape;126;p17"/>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____ is the strongest thesis statement because</a:t>
            </a:r>
            <a:endParaRPr sz="1200">
              <a:solidFill>
                <a:schemeClr val="dk1"/>
              </a:solidFill>
              <a:latin typeface="Inter"/>
              <a:ea typeface="Inter"/>
              <a:cs typeface="Inter"/>
              <a:sym typeface="Inter"/>
            </a:endParaRPr>
          </a:p>
        </p:txBody>
      </p:sp>
      <p:sp>
        <p:nvSpPr>
          <p:cNvPr id="127" name="Google Shape;127;p17"/>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 does social media have a positive impact on teenagers?</a:t>
            </a:r>
            <a:endParaRPr sz="1200">
              <a:latin typeface="Inter"/>
              <a:ea typeface="Inter"/>
              <a:cs typeface="Inter"/>
              <a:sym typeface="Inter"/>
            </a:endParaRPr>
          </a:p>
        </p:txBody>
      </p:sp>
      <p:sp>
        <p:nvSpPr>
          <p:cNvPr id="128" name="Google Shape;128;p17"/>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29" name="Google Shape;129;p17"/>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30" name="Google Shape;130;p17"/>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31" name="Google Shape;131;p17"/>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32" name="Google Shape;132;p17"/>
          <p:cNvCxnSpPr>
            <a:stCxn id="129" idx="2"/>
            <a:endCxn id="128"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133" name="Google Shape;133;p17"/>
          <p:cNvCxnSpPr>
            <a:stCxn id="129" idx="2"/>
            <a:endCxn id="130"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134" name="Google Shape;134;p17"/>
          <p:cNvCxnSpPr>
            <a:stCxn id="129" idx="2"/>
            <a:endCxn id="131"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43" name="Google Shape;143;p1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44" name="Google Shape;144;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145" name="Google Shape;145;p18"/>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46" name="Google Shape;146;p18"/>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147" name="Google Shape;147;p18"/>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48" name="Google Shape;148;p18"/>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