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Lst>
  <p:sldSz cy="10058400" cx="7772400"/>
  <p:notesSz cx="6858000" cy="9144000"/>
  <p:embeddedFontLst>
    <p:embeddedFont>
      <p:font typeface="Halant"/>
      <p:regular r:id="rId11"/>
      <p:bold r:id="rId12"/>
    </p:embeddedFont>
    <p:embeddedFont>
      <p:font typeface="Inter"/>
      <p:regular r:id="rId13"/>
      <p:bold r:id="rId14"/>
      <p:italic r:id="rId15"/>
      <p:boldItalic r:id="rId16"/>
    </p:embeddedFont>
    <p:embeddedFont>
      <p:font typeface="Plus Jakarta Sans"/>
      <p:regular r:id="rId17"/>
      <p:bold r:id="rId18"/>
      <p:italic r:id="rId19"/>
      <p:boldItalic r:id="rId20"/>
    </p:embeddedFont>
    <p:embeddedFont>
      <p:font typeface="Plus Jakarta Sans SemiBold"/>
      <p:regular r:id="rId21"/>
      <p:bold r:id="rId22"/>
      <p:italic r:id="rId23"/>
      <p:boldItalic r:id="rId24"/>
    </p:embeddedFont>
    <p:embeddedFont>
      <p:font typeface="Work Sans"/>
      <p:regular r:id="rId25"/>
      <p:bold r:id="rId26"/>
      <p:italic r:id="rId27"/>
      <p:boldItalic r:id="rId2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guide id="3" pos="295">
          <p15:clr>
            <a:srgbClr val="747775"/>
          </p15:clr>
        </p15:guide>
        <p15:guide id="4" pos="4601">
          <p15:clr>
            <a:srgbClr val="747775"/>
          </p15:clr>
        </p15:guide>
        <p15:guide id="5" orient="horz" pos="616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829423A7-986D-4730-91F9-7795D65534D9}">
  <a:tblStyle styleId="{829423A7-986D-4730-91F9-7795D65534D9}"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EF2AE0E9-2FFB-4EE2-967A-94F635BEEF12}"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 pos="295"/>
        <p:guide pos="4601"/>
        <p:guide pos="616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boldItalic.fntdata"/><Relationship Id="rId22" Type="http://schemas.openxmlformats.org/officeDocument/2006/relationships/font" Target="fonts/PlusJakartaSansSemiBold-bold.fntdata"/><Relationship Id="rId21" Type="http://schemas.openxmlformats.org/officeDocument/2006/relationships/font" Target="fonts/PlusJakartaSansSemiBold-regular.fntdata"/><Relationship Id="rId24" Type="http://schemas.openxmlformats.org/officeDocument/2006/relationships/font" Target="fonts/PlusJakartaSansSemiBold-boldItalic.fntdata"/><Relationship Id="rId23" Type="http://schemas.openxmlformats.org/officeDocument/2006/relationships/font" Target="fonts/PlusJakartaSansSemi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font" Target="fonts/WorkSans-bold.fntdata"/><Relationship Id="rId25" Type="http://schemas.openxmlformats.org/officeDocument/2006/relationships/font" Target="fonts/WorkSans-regular.fntdata"/><Relationship Id="rId28" Type="http://schemas.openxmlformats.org/officeDocument/2006/relationships/font" Target="fonts/WorkSans-boldItalic.fntdata"/><Relationship Id="rId27" Type="http://schemas.openxmlformats.org/officeDocument/2006/relationships/font" Target="fonts/WorkSans-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11" Type="http://schemas.openxmlformats.org/officeDocument/2006/relationships/font" Target="fonts/Halant-regular.fntdata"/><Relationship Id="rId10" Type="http://schemas.openxmlformats.org/officeDocument/2006/relationships/slide" Target="slides/slide4.xml"/><Relationship Id="rId13" Type="http://schemas.openxmlformats.org/officeDocument/2006/relationships/font" Target="fonts/Inter-regular.fntdata"/><Relationship Id="rId12" Type="http://schemas.openxmlformats.org/officeDocument/2006/relationships/font" Target="fonts/Halant-bold.fntdata"/><Relationship Id="rId15" Type="http://schemas.openxmlformats.org/officeDocument/2006/relationships/font" Target="fonts/Inter-italic.fntdata"/><Relationship Id="rId14" Type="http://schemas.openxmlformats.org/officeDocument/2006/relationships/font" Target="fonts/Inter-bold.fntdata"/><Relationship Id="rId17" Type="http://schemas.openxmlformats.org/officeDocument/2006/relationships/font" Target="fonts/PlusJakartaSans-regular.fntdata"/><Relationship Id="rId16" Type="http://schemas.openxmlformats.org/officeDocument/2006/relationships/font" Target="fonts/Inter-boldItalic.fntdata"/><Relationship Id="rId19" Type="http://schemas.openxmlformats.org/officeDocument/2006/relationships/font" Target="fonts/PlusJakartaSans-italic.fntdata"/><Relationship Id="rId18" Type="http://schemas.openxmlformats.org/officeDocument/2006/relationships/font" Target="fonts/PlusJakartaSans-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75"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615519f9d0_0_302:notes"/>
          <p:cNvSpPr/>
          <p:nvPr>
            <p:ph idx="2" type="sldImg"/>
          </p:nvPr>
        </p:nvSpPr>
        <p:spPr>
          <a:xfrm>
            <a:off x="2104475"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615519f9d0_0_30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 name="Shape 56"/>
        <p:cNvGrpSpPr/>
        <p:nvPr/>
      </p:nvGrpSpPr>
      <p:grpSpPr>
        <a:xfrm>
          <a:off x="0" y="0"/>
          <a:ext cx="0" cy="0"/>
          <a:chOff x="0" y="0"/>
          <a:chExt cx="0" cy="0"/>
        </a:xfrm>
      </p:grpSpPr>
      <p:sp>
        <p:nvSpPr>
          <p:cNvPr id="57" name="Google Shape;57;g3615759e65d_0_5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8" name="Google Shape;58;g3615759e65d_0_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 name="Shape 67"/>
        <p:cNvGrpSpPr/>
        <p:nvPr/>
      </p:nvGrpSpPr>
      <p:grpSpPr>
        <a:xfrm>
          <a:off x="0" y="0"/>
          <a:ext cx="0" cy="0"/>
          <a:chOff x="0" y="0"/>
          <a:chExt cx="0" cy="0"/>
        </a:xfrm>
      </p:grpSpPr>
      <p:sp>
        <p:nvSpPr>
          <p:cNvPr id="68" name="Google Shape;68;g3615759e65d_0_11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9" name="Google Shape;69;g3615759e65d_0_1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 name="Shape 78"/>
        <p:cNvGrpSpPr/>
        <p:nvPr/>
      </p:nvGrpSpPr>
      <p:grpSpPr>
        <a:xfrm>
          <a:off x="0" y="0"/>
          <a:ext cx="0" cy="0"/>
          <a:chOff x="0" y="0"/>
          <a:chExt cx="0" cy="0"/>
        </a:xfrm>
      </p:grpSpPr>
      <p:sp>
        <p:nvSpPr>
          <p:cNvPr id="79" name="Google Shape;79;g3615759e65d_0_165:notes"/>
          <p:cNvSpPr/>
          <p:nvPr>
            <p:ph idx="2" type="sldImg"/>
          </p:nvPr>
        </p:nvSpPr>
        <p:spPr>
          <a:xfrm>
            <a:off x="2104475"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0" name="Google Shape;80;g3615759e65d_0_1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40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6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3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6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3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107540" y="2253729"/>
            <a:ext cx="3399900" cy="66813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6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6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3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200" cy="7695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hyperlink" Target="https://creativecommons.org/licenses/by-sa/4.0/deed.en" TargetMode="External"/><Relationship Id="rId4" Type="http://schemas.openxmlformats.org/officeDocument/2006/relationships/image" Target="../media/image3.png"/><Relationship Id="rId5"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4.png"/><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7772400" cy="4917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000"/>
              <a:buFont typeface="Arial"/>
              <a:buNone/>
            </a:pPr>
            <a:r>
              <a:rPr lang="en" sz="2300">
                <a:solidFill>
                  <a:schemeClr val="dk1"/>
                </a:solidFill>
                <a:latin typeface="Halant"/>
                <a:ea typeface="Halant"/>
                <a:cs typeface="Halant"/>
                <a:sym typeface="Halant"/>
              </a:rPr>
              <a:t>What is the Context? - Queen Hatshepsut</a:t>
            </a:r>
            <a:endParaRPr sz="1800">
              <a:latin typeface="Halant"/>
              <a:ea typeface="Halant"/>
              <a:cs typeface="Halant"/>
              <a:sym typeface="Halant"/>
            </a:endParaRPr>
          </a:p>
        </p:txBody>
      </p:sp>
      <p:graphicFrame>
        <p:nvGraphicFramePr>
          <p:cNvPr id="55" name="Google Shape;55;p13"/>
          <p:cNvGraphicFramePr/>
          <p:nvPr/>
        </p:nvGraphicFramePr>
        <p:xfrm>
          <a:off x="239234" y="636144"/>
          <a:ext cx="3000000" cy="3000000"/>
        </p:xfrm>
        <a:graphic>
          <a:graphicData uri="http://schemas.openxmlformats.org/drawingml/2006/table">
            <a:tbl>
              <a:tblPr>
                <a:noFill/>
                <a:tableStyleId>{829423A7-986D-4730-91F9-7795D65534D9}</a:tableStyleId>
              </a:tblPr>
              <a:tblGrid>
                <a:gridCol w="4212700"/>
                <a:gridCol w="3081250"/>
              </a:tblGrid>
              <a:tr h="8610175">
                <a:tc>
                  <a:txBody>
                    <a:bodyPr/>
                    <a:lstStyle/>
                    <a:p>
                      <a:pPr indent="0" lvl="0" marL="0" rtl="0" algn="l">
                        <a:spcBef>
                          <a:spcPts val="0"/>
                        </a:spcBef>
                        <a:spcAft>
                          <a:spcPts val="0"/>
                        </a:spcAft>
                        <a:buNone/>
                      </a:pPr>
                      <a:r>
                        <a:rPr lang="en" sz="1100">
                          <a:latin typeface="Inter"/>
                          <a:ea typeface="Inter"/>
                          <a:cs typeface="Inter"/>
                          <a:sym typeface="Inter"/>
                        </a:rPr>
                        <a:t>The Egyptian Pyramids were built over a thousand years before the New Kingdom (1550-1070 B.C.E.), in which Queen Hatshepsut (r. 1479- 1458 B.C.E.) was Pharaoh </a:t>
                      </a:r>
                      <a:r>
                        <a:rPr b="1" lang="en" sz="1100">
                          <a:latin typeface="Inter"/>
                          <a:ea typeface="Inter"/>
                          <a:cs typeface="Inter"/>
                          <a:sym typeface="Inter"/>
                        </a:rPr>
                        <a:t>(A)</a:t>
                      </a:r>
                      <a:r>
                        <a:rPr lang="en" sz="1100">
                          <a:latin typeface="Inter"/>
                          <a:ea typeface="Inter"/>
                          <a:cs typeface="Inter"/>
                          <a:sym typeface="Inter"/>
                        </a:rPr>
                        <a:t>. During the seventeen dynasties (she was in the 18th) and over sixty rulers that led Egypt prior to Hatshepsut, almost every Pharaoh was a man. Hatshepsut broke that trend </a:t>
                      </a:r>
                      <a:r>
                        <a:rPr b="1" lang="en" sz="1100">
                          <a:latin typeface="Inter"/>
                          <a:ea typeface="Inter"/>
                          <a:cs typeface="Inter"/>
                          <a:sym typeface="Inter"/>
                        </a:rPr>
                        <a:t>(B)</a:t>
                      </a:r>
                      <a:r>
                        <a:rPr lang="en" sz="1100">
                          <a:latin typeface="Inter"/>
                          <a:ea typeface="Inter"/>
                          <a:cs typeface="Inter"/>
                          <a:sym typeface="Inter"/>
                        </a:rPr>
                        <a:t>.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rPr lang="en" sz="1100">
                          <a:latin typeface="Inter"/>
                          <a:ea typeface="Inter"/>
                          <a:cs typeface="Inter"/>
                          <a:sym typeface="Inter"/>
                        </a:rPr>
                        <a:t>As Pharaoh, Queen Hatshepsut brought prosperity to Egypt. She expanded Egypt’s trade with nearby lands, grew its economy, and commissioned more building projects than any other Pharoah, except Ramesses II (1279-1213 BCE) </a:t>
                      </a:r>
                      <a:r>
                        <a:rPr b="1" lang="en" sz="1100">
                          <a:latin typeface="Inter"/>
                          <a:ea typeface="Inter"/>
                          <a:cs typeface="Inter"/>
                          <a:sym typeface="Inter"/>
                        </a:rPr>
                        <a:t>(C)</a:t>
                      </a:r>
                      <a:r>
                        <a:rPr lang="en" sz="1100">
                          <a:latin typeface="Inter"/>
                          <a:ea typeface="Inter"/>
                          <a:cs typeface="Inter"/>
                          <a:sym typeface="Inter"/>
                        </a:rPr>
                        <a:t>. Thus, it was with sincerity that the late Egyptologist, James Henry Breasted, wrote that Hatshepsut was "The first great woman in history of whom we are informed."</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rPr lang="en" sz="1100">
                          <a:solidFill>
                            <a:srgbClr val="000000"/>
                          </a:solidFill>
                          <a:latin typeface="Inter"/>
                          <a:ea typeface="Inter"/>
                          <a:cs typeface="Inter"/>
                          <a:sym typeface="Inter"/>
                        </a:rPr>
                        <a:t>When her husband, Pharaoh Thutmose II, died, Hatshepsut’s stepson and heir to the throne, Thutmose III, was only a baby. To preserve the royal family line, Hatshepsut was the regent over his reign, guiding the government until he was old enough to rule. In this time, however, she gained full power and was declared Pharoah, a title which she held until her death in 1458 B.C.E. However, almost twenty years into his own reign, Thutmose III destroyed most of the monuments that Hatshepsut left behind, essentially erasing proof that she was Pharaoh from Egyptian history </a:t>
                      </a:r>
                      <a:r>
                        <a:rPr b="1" lang="en" sz="1100">
                          <a:solidFill>
                            <a:srgbClr val="000000"/>
                          </a:solidFill>
                          <a:latin typeface="Inter"/>
                          <a:ea typeface="Inter"/>
                          <a:cs typeface="Inter"/>
                          <a:sym typeface="Inter"/>
                        </a:rPr>
                        <a:t>(D)</a:t>
                      </a:r>
                      <a:r>
                        <a:rPr lang="en" sz="1100">
                          <a:solidFill>
                            <a:srgbClr val="000000"/>
                          </a:solidFill>
                          <a:latin typeface="Inter"/>
                          <a:ea typeface="Inter"/>
                          <a:cs typeface="Inter"/>
                          <a:sym typeface="Inter"/>
                        </a:rPr>
                        <a:t>. It was not until the 19th century that these relics of her reign were uncovered. Since then, Egyptologists have worked to reconstruct her dynamic and successful reign as Pharaoh.</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rPr lang="en" sz="1100">
                          <a:latin typeface="Inter"/>
                          <a:ea typeface="Inter"/>
                          <a:cs typeface="Inter"/>
                          <a:sym typeface="Inter"/>
                        </a:rPr>
                        <a:t>Hatshepsut’s most famous voyage to expand Egypt’s trade was to the land of Punt. Its exact location is still debated by scholars, but many think that it was around the horn of Africa. By trading with other lands, Hatshepsut was able to create a thriving economy for Egypt.</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rPr lang="en" sz="1100">
                          <a:latin typeface="Inter"/>
                          <a:ea typeface="Inter"/>
                          <a:cs typeface="Inter"/>
                          <a:sym typeface="Inter"/>
                        </a:rPr>
                        <a:t>Furthermore, under her reign, artistic creativity flowered in Egypt. Her mortuary temple, Deir el-Bahari, is the best example of this </a:t>
                      </a:r>
                      <a:r>
                        <a:rPr b="1" lang="en" sz="1100">
                          <a:latin typeface="Inter"/>
                          <a:ea typeface="Inter"/>
                          <a:cs typeface="Inter"/>
                          <a:sym typeface="Inter"/>
                        </a:rPr>
                        <a:t>(E)</a:t>
                      </a:r>
                      <a:r>
                        <a:rPr lang="en" sz="1100">
                          <a:latin typeface="Inter"/>
                          <a:ea typeface="Inter"/>
                          <a:cs typeface="Inter"/>
                          <a:sym typeface="Inter"/>
                        </a:rPr>
                        <a:t>. Extravagantly built with statues, hieroglyphic paintings, and obelisks, many later pharaohs claimed it as their own. With her many successes documented in Deir el-Bahari, it was clear that Hatshepsut wanted to be remembered as one of Egypt’s most successful pharaohs.</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rPr lang="en" sz="1100">
                          <a:latin typeface="Inter"/>
                          <a:ea typeface="Inter"/>
                          <a:cs typeface="Inter"/>
                          <a:sym typeface="Inter"/>
                        </a:rPr>
                        <a:t>As Pharaoh, Hatshepsut gave herself the name </a:t>
                      </a:r>
                      <a:r>
                        <a:rPr i="1" lang="en" sz="1100">
                          <a:latin typeface="Inter"/>
                          <a:ea typeface="Inter"/>
                          <a:cs typeface="Inter"/>
                          <a:sym typeface="Inter"/>
                        </a:rPr>
                        <a:t>Maatkare</a:t>
                      </a:r>
                      <a:r>
                        <a:rPr lang="en" sz="1100">
                          <a:latin typeface="Inter"/>
                          <a:ea typeface="Inter"/>
                          <a:cs typeface="Inter"/>
                          <a:sym typeface="Inter"/>
                        </a:rPr>
                        <a:t>, which can be translated as “Truth (</a:t>
                      </a:r>
                      <a:r>
                        <a:rPr i="1" lang="en" sz="1100">
                          <a:latin typeface="Inter"/>
                          <a:ea typeface="Inter"/>
                          <a:cs typeface="Inter"/>
                          <a:sym typeface="Inter"/>
                        </a:rPr>
                        <a:t>maat</a:t>
                      </a:r>
                      <a:r>
                        <a:rPr lang="en" sz="1100">
                          <a:latin typeface="Inter"/>
                          <a:ea typeface="Inter"/>
                          <a:cs typeface="Inter"/>
                          <a:sym typeface="Inter"/>
                        </a:rPr>
                        <a:t>) is the soul (</a:t>
                      </a:r>
                      <a:r>
                        <a:rPr i="1" lang="en" sz="1100">
                          <a:latin typeface="Inter"/>
                          <a:ea typeface="Inter"/>
                          <a:cs typeface="Inter"/>
                          <a:sym typeface="Inter"/>
                        </a:rPr>
                        <a:t>ka</a:t>
                      </a:r>
                      <a:r>
                        <a:rPr lang="en" sz="1100">
                          <a:latin typeface="Inter"/>
                          <a:ea typeface="Inter"/>
                          <a:cs typeface="Inter"/>
                          <a:sym typeface="Inter"/>
                        </a:rPr>
                        <a:t>) of the sun god (</a:t>
                      </a:r>
                      <a:r>
                        <a:rPr i="1" lang="en" sz="1100">
                          <a:latin typeface="Inter"/>
                          <a:ea typeface="Inter"/>
                          <a:cs typeface="Inter"/>
                          <a:sym typeface="Inter"/>
                        </a:rPr>
                        <a:t>re</a:t>
                      </a:r>
                      <a:r>
                        <a:rPr lang="en" sz="1100">
                          <a:latin typeface="Inter"/>
                          <a:ea typeface="Inter"/>
                          <a:cs typeface="Inter"/>
                          <a:sym typeface="Inter"/>
                        </a:rPr>
                        <a:t>) </a:t>
                      </a:r>
                      <a:r>
                        <a:rPr b="1" lang="en" sz="1100">
                          <a:latin typeface="Inter"/>
                          <a:ea typeface="Inter"/>
                          <a:cs typeface="Inter"/>
                          <a:sym typeface="Inter"/>
                        </a:rPr>
                        <a:t>(F)</a:t>
                      </a:r>
                      <a:r>
                        <a:rPr lang="en" sz="1100">
                          <a:latin typeface="Inter"/>
                          <a:ea typeface="Inter"/>
                          <a:cs typeface="Inter"/>
                          <a:sym typeface="Inter"/>
                        </a:rPr>
                        <a:t>. She was sure to establish herself in the traditional line of pharaohs, who were believed to have descended directly from the gods. To do this, she maintained that she was the daughter of the god Amun-Re, referred to as “the King of the Gods” in the New Kingdom.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28575">
                      <a:solidFill>
                        <a:srgbClr val="E95C3D"/>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spcBef>
                          <a:spcPts val="0"/>
                        </a:spcBef>
                        <a:spcAft>
                          <a:spcPts val="0"/>
                        </a:spcAft>
                        <a:buNone/>
                      </a:pPr>
                      <a:r>
                        <a:rPr b="1" lang="en" sz="1100">
                          <a:latin typeface="Inter"/>
                          <a:ea typeface="Inter"/>
                          <a:cs typeface="Inter"/>
                          <a:sym typeface="Inter"/>
                        </a:rPr>
                        <a:t>A. </a:t>
                      </a:r>
                      <a:r>
                        <a:rPr lang="en" sz="1100">
                          <a:latin typeface="Inter"/>
                          <a:ea typeface="Inter"/>
                          <a:cs typeface="Inter"/>
                          <a:sym typeface="Inter"/>
                        </a:rPr>
                        <a:t>When was Queen Hatshepsut’s reign as Pharaoh?</a:t>
                      </a:r>
                      <a:endParaRPr sz="1100">
                        <a:latin typeface="Inter"/>
                        <a:ea typeface="Inter"/>
                        <a:cs typeface="Inter"/>
                        <a:sym typeface="Inter"/>
                      </a:endParaRPr>
                    </a:p>
                    <a:p>
                      <a:pPr indent="0" lvl="0" marL="0" rtl="0" algn="l">
                        <a:spcBef>
                          <a:spcPts val="0"/>
                        </a:spcBef>
                        <a:spcAft>
                          <a:spcPts val="0"/>
                        </a:spcAft>
                        <a:buNone/>
                      </a:pPr>
                      <a:r>
                        <a:t/>
                      </a:r>
                      <a:endParaRPr b="1" sz="1100">
                        <a:latin typeface="Inter"/>
                        <a:ea typeface="Inter"/>
                        <a:cs typeface="Inter"/>
                        <a:sym typeface="Inter"/>
                      </a:endParaRPr>
                    </a:p>
                    <a:p>
                      <a:pPr indent="0" lvl="0" marL="0" rtl="0" algn="l">
                        <a:spcBef>
                          <a:spcPts val="0"/>
                        </a:spcBef>
                        <a:spcAft>
                          <a:spcPts val="0"/>
                        </a:spcAft>
                        <a:buNone/>
                      </a:pPr>
                      <a:r>
                        <a:t/>
                      </a:r>
                      <a:endParaRPr b="1" sz="1100">
                        <a:latin typeface="Inter"/>
                        <a:ea typeface="Inter"/>
                        <a:cs typeface="Inter"/>
                        <a:sym typeface="Inter"/>
                      </a:endParaRPr>
                    </a:p>
                    <a:p>
                      <a:pPr indent="0" lvl="0" marL="0" rtl="0" algn="l">
                        <a:spcBef>
                          <a:spcPts val="0"/>
                        </a:spcBef>
                        <a:spcAft>
                          <a:spcPts val="0"/>
                        </a:spcAft>
                        <a:buNone/>
                      </a:pPr>
                      <a:r>
                        <a:t/>
                      </a:r>
                      <a:endParaRPr b="1" sz="1100">
                        <a:latin typeface="Inter"/>
                        <a:ea typeface="Inter"/>
                        <a:cs typeface="Inter"/>
                        <a:sym typeface="Inter"/>
                      </a:endParaRPr>
                    </a:p>
                    <a:p>
                      <a:pPr indent="0" lvl="0" marL="0" rtl="0" algn="l">
                        <a:spcBef>
                          <a:spcPts val="0"/>
                        </a:spcBef>
                        <a:spcAft>
                          <a:spcPts val="0"/>
                        </a:spcAft>
                        <a:buNone/>
                      </a:pPr>
                      <a:r>
                        <a:t/>
                      </a:r>
                      <a:endParaRPr b="1" sz="1100">
                        <a:latin typeface="Inter"/>
                        <a:ea typeface="Inter"/>
                        <a:cs typeface="Inter"/>
                        <a:sym typeface="Inter"/>
                      </a:endParaRPr>
                    </a:p>
                    <a:p>
                      <a:pPr indent="0" lvl="0" marL="0" rtl="0" algn="l">
                        <a:spcBef>
                          <a:spcPts val="0"/>
                        </a:spcBef>
                        <a:spcAft>
                          <a:spcPts val="0"/>
                        </a:spcAft>
                        <a:buNone/>
                      </a:pPr>
                      <a:r>
                        <a:rPr b="1" lang="en" sz="1100">
                          <a:latin typeface="Inter"/>
                          <a:ea typeface="Inter"/>
                          <a:cs typeface="Inter"/>
                          <a:sym typeface="Inter"/>
                        </a:rPr>
                        <a:t>B. </a:t>
                      </a:r>
                      <a:r>
                        <a:rPr lang="en" sz="1100">
                          <a:latin typeface="Inter"/>
                          <a:ea typeface="Inter"/>
                          <a:cs typeface="Inter"/>
                          <a:sym typeface="Inter"/>
                        </a:rPr>
                        <a:t>What is one significant way that Queen Hatshepsut was unique from pharaohs before her?</a:t>
                      </a:r>
                      <a:endParaRPr sz="1100">
                        <a:latin typeface="Inter"/>
                        <a:ea typeface="Inter"/>
                        <a:cs typeface="Inter"/>
                        <a:sym typeface="Inter"/>
                      </a:endParaRPr>
                    </a:p>
                    <a:p>
                      <a:pPr indent="0" lvl="0" marL="0" rtl="0" algn="l">
                        <a:spcBef>
                          <a:spcPts val="0"/>
                        </a:spcBef>
                        <a:spcAft>
                          <a:spcPts val="0"/>
                        </a:spcAft>
                        <a:buNone/>
                      </a:pPr>
                      <a:r>
                        <a:t/>
                      </a:r>
                      <a:endParaRPr b="1" sz="1100">
                        <a:latin typeface="Inter"/>
                        <a:ea typeface="Inter"/>
                        <a:cs typeface="Inter"/>
                        <a:sym typeface="Inter"/>
                      </a:endParaRPr>
                    </a:p>
                    <a:p>
                      <a:pPr indent="0" lvl="0" marL="0" rtl="0" algn="l">
                        <a:spcBef>
                          <a:spcPts val="0"/>
                        </a:spcBef>
                        <a:spcAft>
                          <a:spcPts val="0"/>
                        </a:spcAft>
                        <a:buNone/>
                      </a:pPr>
                      <a:r>
                        <a:t/>
                      </a:r>
                      <a:endParaRPr b="1" sz="1100">
                        <a:latin typeface="Inter"/>
                        <a:ea typeface="Inter"/>
                        <a:cs typeface="Inter"/>
                        <a:sym typeface="Inter"/>
                      </a:endParaRPr>
                    </a:p>
                    <a:p>
                      <a:pPr indent="0" lvl="0" marL="0" rtl="0" algn="l">
                        <a:spcBef>
                          <a:spcPts val="0"/>
                        </a:spcBef>
                        <a:spcAft>
                          <a:spcPts val="0"/>
                        </a:spcAft>
                        <a:buNone/>
                      </a:pPr>
                      <a:r>
                        <a:t/>
                      </a:r>
                      <a:endParaRPr b="1" sz="1100">
                        <a:latin typeface="Inter"/>
                        <a:ea typeface="Inter"/>
                        <a:cs typeface="Inter"/>
                        <a:sym typeface="Inter"/>
                      </a:endParaRPr>
                    </a:p>
                    <a:p>
                      <a:pPr indent="0" lvl="0" marL="0" rtl="0" algn="l">
                        <a:spcBef>
                          <a:spcPts val="0"/>
                        </a:spcBef>
                        <a:spcAft>
                          <a:spcPts val="0"/>
                        </a:spcAft>
                        <a:buNone/>
                      </a:pPr>
                      <a:r>
                        <a:t/>
                      </a:r>
                      <a:endParaRPr b="1" sz="1100">
                        <a:latin typeface="Inter"/>
                        <a:ea typeface="Inter"/>
                        <a:cs typeface="Inter"/>
                        <a:sym typeface="Inter"/>
                      </a:endParaRPr>
                    </a:p>
                    <a:p>
                      <a:pPr indent="0" lvl="0" marL="0" rtl="0" algn="l">
                        <a:spcBef>
                          <a:spcPts val="0"/>
                        </a:spcBef>
                        <a:spcAft>
                          <a:spcPts val="0"/>
                        </a:spcAft>
                        <a:buNone/>
                      </a:pPr>
                      <a:r>
                        <a:t/>
                      </a:r>
                      <a:endParaRPr b="1" sz="1100">
                        <a:latin typeface="Inter"/>
                        <a:ea typeface="Inter"/>
                        <a:cs typeface="Inter"/>
                        <a:sym typeface="Inter"/>
                      </a:endParaRPr>
                    </a:p>
                    <a:p>
                      <a:pPr indent="0" lvl="0" marL="0" rtl="0" algn="l">
                        <a:spcBef>
                          <a:spcPts val="0"/>
                        </a:spcBef>
                        <a:spcAft>
                          <a:spcPts val="0"/>
                        </a:spcAft>
                        <a:buNone/>
                      </a:pPr>
                      <a:r>
                        <a:t/>
                      </a:r>
                      <a:endParaRPr b="1" sz="1100">
                        <a:latin typeface="Inter"/>
                        <a:ea typeface="Inter"/>
                        <a:cs typeface="Inter"/>
                        <a:sym typeface="Inter"/>
                      </a:endParaRPr>
                    </a:p>
                    <a:p>
                      <a:pPr indent="0" lvl="0" marL="0" rtl="0" algn="l">
                        <a:spcBef>
                          <a:spcPts val="0"/>
                        </a:spcBef>
                        <a:spcAft>
                          <a:spcPts val="0"/>
                        </a:spcAft>
                        <a:buNone/>
                      </a:pPr>
                      <a:r>
                        <a:t/>
                      </a:r>
                      <a:endParaRPr b="1" sz="1100">
                        <a:latin typeface="Inter"/>
                        <a:ea typeface="Inter"/>
                        <a:cs typeface="Inter"/>
                        <a:sym typeface="Inter"/>
                      </a:endParaRPr>
                    </a:p>
                    <a:p>
                      <a:pPr indent="0" lvl="0" marL="0" rtl="0" algn="l">
                        <a:spcBef>
                          <a:spcPts val="0"/>
                        </a:spcBef>
                        <a:spcAft>
                          <a:spcPts val="0"/>
                        </a:spcAft>
                        <a:buNone/>
                      </a:pPr>
                      <a:r>
                        <a:t/>
                      </a:r>
                      <a:endParaRPr b="1" sz="1100">
                        <a:latin typeface="Inter"/>
                        <a:ea typeface="Inter"/>
                        <a:cs typeface="Inter"/>
                        <a:sym typeface="Inter"/>
                      </a:endParaRPr>
                    </a:p>
                    <a:p>
                      <a:pPr indent="0" lvl="0" marL="0" rtl="0" algn="l">
                        <a:spcBef>
                          <a:spcPts val="0"/>
                        </a:spcBef>
                        <a:spcAft>
                          <a:spcPts val="0"/>
                        </a:spcAft>
                        <a:buNone/>
                      </a:pPr>
                      <a:r>
                        <a:rPr b="1" lang="en" sz="1100">
                          <a:latin typeface="Inter"/>
                          <a:ea typeface="Inter"/>
                          <a:cs typeface="Inter"/>
                          <a:sym typeface="Inter"/>
                        </a:rPr>
                        <a:t>C. </a:t>
                      </a:r>
                      <a:r>
                        <a:rPr lang="en" sz="1100">
                          <a:latin typeface="Inter"/>
                          <a:ea typeface="Inter"/>
                          <a:cs typeface="Inter"/>
                          <a:sym typeface="Inter"/>
                        </a:rPr>
                        <a:t>What were three things that Hatshepsut did to bring prosperity to Egypt?</a:t>
                      </a:r>
                      <a:endParaRPr sz="1100">
                        <a:latin typeface="Inter"/>
                        <a:ea typeface="Inter"/>
                        <a:cs typeface="Inter"/>
                        <a:sym typeface="Inter"/>
                      </a:endParaRPr>
                    </a:p>
                    <a:p>
                      <a:pPr indent="0" lvl="0" marL="0" rtl="0" algn="l">
                        <a:spcBef>
                          <a:spcPts val="0"/>
                        </a:spcBef>
                        <a:spcAft>
                          <a:spcPts val="0"/>
                        </a:spcAft>
                        <a:buNone/>
                      </a:pPr>
                      <a:r>
                        <a:t/>
                      </a:r>
                      <a:endParaRPr b="1" sz="1100">
                        <a:latin typeface="Inter"/>
                        <a:ea typeface="Inter"/>
                        <a:cs typeface="Inter"/>
                        <a:sym typeface="Inter"/>
                      </a:endParaRPr>
                    </a:p>
                    <a:p>
                      <a:pPr indent="0" lvl="0" marL="0" rtl="0" algn="l">
                        <a:spcBef>
                          <a:spcPts val="0"/>
                        </a:spcBef>
                        <a:spcAft>
                          <a:spcPts val="0"/>
                        </a:spcAft>
                        <a:buNone/>
                      </a:pPr>
                      <a:r>
                        <a:t/>
                      </a:r>
                      <a:endParaRPr b="1" sz="1100">
                        <a:latin typeface="Inter"/>
                        <a:ea typeface="Inter"/>
                        <a:cs typeface="Inter"/>
                        <a:sym typeface="Inter"/>
                      </a:endParaRPr>
                    </a:p>
                    <a:p>
                      <a:pPr indent="0" lvl="0" marL="0" rtl="0" algn="l">
                        <a:spcBef>
                          <a:spcPts val="0"/>
                        </a:spcBef>
                        <a:spcAft>
                          <a:spcPts val="0"/>
                        </a:spcAft>
                        <a:buNone/>
                      </a:pPr>
                      <a:r>
                        <a:t/>
                      </a:r>
                      <a:endParaRPr b="1" sz="1100">
                        <a:latin typeface="Inter"/>
                        <a:ea typeface="Inter"/>
                        <a:cs typeface="Inter"/>
                        <a:sym typeface="Inter"/>
                      </a:endParaRPr>
                    </a:p>
                    <a:p>
                      <a:pPr indent="0" lvl="0" marL="0" rtl="0" algn="l">
                        <a:spcBef>
                          <a:spcPts val="0"/>
                        </a:spcBef>
                        <a:spcAft>
                          <a:spcPts val="0"/>
                        </a:spcAft>
                        <a:buNone/>
                      </a:pPr>
                      <a:r>
                        <a:t/>
                      </a:r>
                      <a:endParaRPr b="1" sz="1100">
                        <a:latin typeface="Inter"/>
                        <a:ea typeface="Inter"/>
                        <a:cs typeface="Inter"/>
                        <a:sym typeface="Inter"/>
                      </a:endParaRPr>
                    </a:p>
                    <a:p>
                      <a:pPr indent="0" lvl="0" marL="0" rtl="0" algn="l">
                        <a:spcBef>
                          <a:spcPts val="0"/>
                        </a:spcBef>
                        <a:spcAft>
                          <a:spcPts val="0"/>
                        </a:spcAft>
                        <a:buNone/>
                      </a:pPr>
                      <a:r>
                        <a:t/>
                      </a:r>
                      <a:endParaRPr b="1" sz="1100">
                        <a:latin typeface="Inter"/>
                        <a:ea typeface="Inter"/>
                        <a:cs typeface="Inter"/>
                        <a:sym typeface="Inter"/>
                      </a:endParaRPr>
                    </a:p>
                    <a:p>
                      <a:pPr indent="0" lvl="0" marL="0" rtl="0" algn="l">
                        <a:spcBef>
                          <a:spcPts val="0"/>
                        </a:spcBef>
                        <a:spcAft>
                          <a:spcPts val="0"/>
                        </a:spcAft>
                        <a:buNone/>
                      </a:pPr>
                      <a:r>
                        <a:t/>
                      </a:r>
                      <a:endParaRPr b="1" sz="1100">
                        <a:latin typeface="Inter"/>
                        <a:ea typeface="Inter"/>
                        <a:cs typeface="Inter"/>
                        <a:sym typeface="Inter"/>
                      </a:endParaRPr>
                    </a:p>
                    <a:p>
                      <a:pPr indent="0" lvl="0" marL="0" rtl="0" algn="l">
                        <a:spcBef>
                          <a:spcPts val="0"/>
                        </a:spcBef>
                        <a:spcAft>
                          <a:spcPts val="0"/>
                        </a:spcAft>
                        <a:buNone/>
                      </a:pPr>
                      <a:r>
                        <a:t/>
                      </a:r>
                      <a:endParaRPr b="1" sz="1100">
                        <a:latin typeface="Inter"/>
                        <a:ea typeface="Inter"/>
                        <a:cs typeface="Inter"/>
                        <a:sym typeface="Inter"/>
                      </a:endParaRPr>
                    </a:p>
                    <a:p>
                      <a:pPr indent="0" lvl="0" marL="0" rtl="0" algn="l">
                        <a:spcBef>
                          <a:spcPts val="0"/>
                        </a:spcBef>
                        <a:spcAft>
                          <a:spcPts val="0"/>
                        </a:spcAft>
                        <a:buNone/>
                      </a:pPr>
                      <a:r>
                        <a:t/>
                      </a:r>
                      <a:endParaRPr b="1" sz="1100">
                        <a:latin typeface="Inter"/>
                        <a:ea typeface="Inter"/>
                        <a:cs typeface="Inter"/>
                        <a:sym typeface="Inter"/>
                      </a:endParaRPr>
                    </a:p>
                    <a:p>
                      <a:pPr indent="0" lvl="0" marL="0" rtl="0" algn="l">
                        <a:spcBef>
                          <a:spcPts val="0"/>
                        </a:spcBef>
                        <a:spcAft>
                          <a:spcPts val="0"/>
                        </a:spcAft>
                        <a:buNone/>
                      </a:pPr>
                      <a:r>
                        <a:rPr b="1" lang="en" sz="1100">
                          <a:latin typeface="Inter"/>
                          <a:ea typeface="Inter"/>
                          <a:cs typeface="Inter"/>
                          <a:sym typeface="Inter"/>
                        </a:rPr>
                        <a:t>D. </a:t>
                      </a:r>
                      <a:r>
                        <a:rPr lang="en" sz="1100">
                          <a:latin typeface="Inter"/>
                          <a:ea typeface="Inter"/>
                          <a:cs typeface="Inter"/>
                          <a:sym typeface="Inter"/>
                        </a:rPr>
                        <a:t>Why do you think Thutmose III might have destroyed the monuments of Queen Hatshepsut?</a:t>
                      </a:r>
                      <a:endParaRPr sz="1100">
                        <a:latin typeface="Inter"/>
                        <a:ea typeface="Inter"/>
                        <a:cs typeface="Inter"/>
                        <a:sym typeface="Inter"/>
                      </a:endParaRPr>
                    </a:p>
                    <a:p>
                      <a:pPr indent="0" lvl="0" marL="0" rtl="0" algn="l">
                        <a:spcBef>
                          <a:spcPts val="0"/>
                        </a:spcBef>
                        <a:spcAft>
                          <a:spcPts val="0"/>
                        </a:spcAft>
                        <a:buNone/>
                      </a:pPr>
                      <a:r>
                        <a:t/>
                      </a:r>
                      <a:endParaRPr b="1" sz="1100">
                        <a:latin typeface="Inter"/>
                        <a:ea typeface="Inter"/>
                        <a:cs typeface="Inter"/>
                        <a:sym typeface="Inter"/>
                      </a:endParaRPr>
                    </a:p>
                    <a:p>
                      <a:pPr indent="0" lvl="0" marL="0" rtl="0" algn="l">
                        <a:spcBef>
                          <a:spcPts val="0"/>
                        </a:spcBef>
                        <a:spcAft>
                          <a:spcPts val="0"/>
                        </a:spcAft>
                        <a:buNone/>
                      </a:pPr>
                      <a:r>
                        <a:t/>
                      </a:r>
                      <a:endParaRPr b="1" sz="1100">
                        <a:latin typeface="Inter"/>
                        <a:ea typeface="Inter"/>
                        <a:cs typeface="Inter"/>
                        <a:sym typeface="Inter"/>
                      </a:endParaRPr>
                    </a:p>
                    <a:p>
                      <a:pPr indent="0" lvl="0" marL="0" rtl="0" algn="l">
                        <a:spcBef>
                          <a:spcPts val="0"/>
                        </a:spcBef>
                        <a:spcAft>
                          <a:spcPts val="0"/>
                        </a:spcAft>
                        <a:buNone/>
                      </a:pPr>
                      <a:r>
                        <a:t/>
                      </a:r>
                      <a:endParaRPr b="1" sz="1100">
                        <a:latin typeface="Inter"/>
                        <a:ea typeface="Inter"/>
                        <a:cs typeface="Inter"/>
                        <a:sym typeface="Inter"/>
                      </a:endParaRPr>
                    </a:p>
                    <a:p>
                      <a:pPr indent="0" lvl="0" marL="0" rtl="0" algn="l">
                        <a:spcBef>
                          <a:spcPts val="0"/>
                        </a:spcBef>
                        <a:spcAft>
                          <a:spcPts val="0"/>
                        </a:spcAft>
                        <a:buNone/>
                      </a:pPr>
                      <a:r>
                        <a:t/>
                      </a:r>
                      <a:endParaRPr b="1" sz="1100">
                        <a:latin typeface="Inter"/>
                        <a:ea typeface="Inter"/>
                        <a:cs typeface="Inter"/>
                        <a:sym typeface="Inter"/>
                      </a:endParaRPr>
                    </a:p>
                    <a:p>
                      <a:pPr indent="0" lvl="0" marL="0" rtl="0" algn="l">
                        <a:spcBef>
                          <a:spcPts val="0"/>
                        </a:spcBef>
                        <a:spcAft>
                          <a:spcPts val="0"/>
                        </a:spcAft>
                        <a:buNone/>
                      </a:pPr>
                      <a:r>
                        <a:t/>
                      </a:r>
                      <a:endParaRPr b="1" sz="1100">
                        <a:latin typeface="Inter"/>
                        <a:ea typeface="Inter"/>
                        <a:cs typeface="Inter"/>
                        <a:sym typeface="Inter"/>
                      </a:endParaRPr>
                    </a:p>
                    <a:p>
                      <a:pPr indent="0" lvl="0" marL="0" rtl="0" algn="l">
                        <a:spcBef>
                          <a:spcPts val="0"/>
                        </a:spcBef>
                        <a:spcAft>
                          <a:spcPts val="0"/>
                        </a:spcAft>
                        <a:buNone/>
                      </a:pPr>
                      <a:r>
                        <a:t/>
                      </a:r>
                      <a:endParaRPr b="1" sz="1100">
                        <a:latin typeface="Inter"/>
                        <a:ea typeface="Inter"/>
                        <a:cs typeface="Inter"/>
                        <a:sym typeface="Inter"/>
                      </a:endParaRPr>
                    </a:p>
                    <a:p>
                      <a:pPr indent="0" lvl="0" marL="0" rtl="0" algn="l">
                        <a:spcBef>
                          <a:spcPts val="0"/>
                        </a:spcBef>
                        <a:spcAft>
                          <a:spcPts val="0"/>
                        </a:spcAft>
                        <a:buNone/>
                      </a:pPr>
                      <a:r>
                        <a:rPr b="1" lang="en" sz="1100">
                          <a:latin typeface="Inter"/>
                          <a:ea typeface="Inter"/>
                          <a:cs typeface="Inter"/>
                          <a:sym typeface="Inter"/>
                        </a:rPr>
                        <a:t>E. </a:t>
                      </a:r>
                      <a:r>
                        <a:rPr lang="en" sz="1100">
                          <a:latin typeface="Inter"/>
                          <a:ea typeface="Inter"/>
                          <a:cs typeface="Inter"/>
                          <a:sym typeface="Inter"/>
                        </a:rPr>
                        <a:t>What was the name of Hatshepsut’s mortuary temple?</a:t>
                      </a:r>
                      <a:endParaRPr b="1" sz="1100">
                        <a:latin typeface="Inter"/>
                        <a:ea typeface="Inter"/>
                        <a:cs typeface="Inter"/>
                        <a:sym typeface="Inter"/>
                      </a:endParaRPr>
                    </a:p>
                    <a:p>
                      <a:pPr indent="0" lvl="0" marL="0" rtl="0" algn="l">
                        <a:spcBef>
                          <a:spcPts val="0"/>
                        </a:spcBef>
                        <a:spcAft>
                          <a:spcPts val="0"/>
                        </a:spcAft>
                        <a:buNone/>
                      </a:pPr>
                      <a:r>
                        <a:t/>
                      </a:r>
                      <a:endParaRPr b="1" sz="1100">
                        <a:latin typeface="Inter"/>
                        <a:ea typeface="Inter"/>
                        <a:cs typeface="Inter"/>
                        <a:sym typeface="Inter"/>
                      </a:endParaRPr>
                    </a:p>
                    <a:p>
                      <a:pPr indent="0" lvl="0" marL="0" rtl="0" algn="l">
                        <a:spcBef>
                          <a:spcPts val="0"/>
                        </a:spcBef>
                        <a:spcAft>
                          <a:spcPts val="0"/>
                        </a:spcAft>
                        <a:buNone/>
                      </a:pPr>
                      <a:r>
                        <a:t/>
                      </a:r>
                      <a:endParaRPr b="1" sz="1100">
                        <a:latin typeface="Inter"/>
                        <a:ea typeface="Inter"/>
                        <a:cs typeface="Inter"/>
                        <a:sym typeface="Inter"/>
                      </a:endParaRPr>
                    </a:p>
                    <a:p>
                      <a:pPr indent="0" lvl="0" marL="0" rtl="0" algn="l">
                        <a:spcBef>
                          <a:spcPts val="0"/>
                        </a:spcBef>
                        <a:spcAft>
                          <a:spcPts val="0"/>
                        </a:spcAft>
                        <a:buNone/>
                      </a:pPr>
                      <a:r>
                        <a:t/>
                      </a:r>
                      <a:endParaRPr b="1" sz="1100">
                        <a:latin typeface="Inter"/>
                        <a:ea typeface="Inter"/>
                        <a:cs typeface="Inter"/>
                        <a:sym typeface="Inter"/>
                      </a:endParaRPr>
                    </a:p>
                    <a:p>
                      <a:pPr indent="0" lvl="0" marL="0" rtl="0" algn="l">
                        <a:spcBef>
                          <a:spcPts val="0"/>
                        </a:spcBef>
                        <a:spcAft>
                          <a:spcPts val="0"/>
                        </a:spcAft>
                        <a:buNone/>
                      </a:pPr>
                      <a:r>
                        <a:t/>
                      </a:r>
                      <a:endParaRPr b="1" sz="1100">
                        <a:latin typeface="Inter"/>
                        <a:ea typeface="Inter"/>
                        <a:cs typeface="Inter"/>
                        <a:sym typeface="Inter"/>
                      </a:endParaRPr>
                    </a:p>
                    <a:p>
                      <a:pPr indent="0" lvl="0" marL="0" rtl="0" algn="l">
                        <a:spcBef>
                          <a:spcPts val="0"/>
                        </a:spcBef>
                        <a:spcAft>
                          <a:spcPts val="0"/>
                        </a:spcAft>
                        <a:buNone/>
                      </a:pPr>
                      <a:r>
                        <a:t/>
                      </a:r>
                      <a:endParaRPr b="1" sz="1100">
                        <a:latin typeface="Inter"/>
                        <a:ea typeface="Inter"/>
                        <a:cs typeface="Inter"/>
                        <a:sym typeface="Inter"/>
                      </a:endParaRPr>
                    </a:p>
                    <a:p>
                      <a:pPr indent="0" lvl="0" marL="0" rtl="0" algn="l">
                        <a:spcBef>
                          <a:spcPts val="0"/>
                        </a:spcBef>
                        <a:spcAft>
                          <a:spcPts val="0"/>
                        </a:spcAft>
                        <a:buNone/>
                      </a:pPr>
                      <a:r>
                        <a:t/>
                      </a:r>
                      <a:endParaRPr b="1" sz="1100">
                        <a:latin typeface="Inter"/>
                        <a:ea typeface="Inter"/>
                        <a:cs typeface="Inter"/>
                        <a:sym typeface="Inter"/>
                      </a:endParaRPr>
                    </a:p>
                    <a:p>
                      <a:pPr indent="0" lvl="0" marL="0" rtl="0" algn="l">
                        <a:spcBef>
                          <a:spcPts val="0"/>
                        </a:spcBef>
                        <a:spcAft>
                          <a:spcPts val="0"/>
                        </a:spcAft>
                        <a:buNone/>
                      </a:pPr>
                      <a:r>
                        <a:t/>
                      </a:r>
                      <a:endParaRPr b="1" sz="1100">
                        <a:latin typeface="Inter"/>
                        <a:ea typeface="Inter"/>
                        <a:cs typeface="Inter"/>
                        <a:sym typeface="Inter"/>
                      </a:endParaRPr>
                    </a:p>
                    <a:p>
                      <a:pPr indent="0" lvl="0" marL="0" rtl="0" algn="l">
                        <a:spcBef>
                          <a:spcPts val="0"/>
                        </a:spcBef>
                        <a:spcAft>
                          <a:spcPts val="0"/>
                        </a:spcAft>
                        <a:buNone/>
                      </a:pPr>
                      <a:r>
                        <a:t/>
                      </a:r>
                      <a:endParaRPr b="1" sz="1100">
                        <a:latin typeface="Inter"/>
                        <a:ea typeface="Inter"/>
                        <a:cs typeface="Inter"/>
                        <a:sym typeface="Inter"/>
                      </a:endParaRPr>
                    </a:p>
                    <a:p>
                      <a:pPr indent="0" lvl="0" marL="0" rtl="0" algn="l">
                        <a:spcBef>
                          <a:spcPts val="0"/>
                        </a:spcBef>
                        <a:spcAft>
                          <a:spcPts val="0"/>
                        </a:spcAft>
                        <a:buNone/>
                      </a:pPr>
                      <a:r>
                        <a:rPr b="1" lang="en" sz="1100">
                          <a:latin typeface="Inter"/>
                          <a:ea typeface="Inter"/>
                          <a:cs typeface="Inter"/>
                          <a:sym typeface="Inter"/>
                        </a:rPr>
                        <a:t>F. </a:t>
                      </a:r>
                      <a:r>
                        <a:rPr lang="en" sz="1100">
                          <a:latin typeface="Inter"/>
                          <a:ea typeface="Inter"/>
                          <a:cs typeface="Inter"/>
                          <a:sym typeface="Inter"/>
                        </a:rPr>
                        <a:t>What does Hatshepsut’s royal name, </a:t>
                      </a:r>
                      <a:r>
                        <a:rPr i="1" lang="en" sz="1100">
                          <a:latin typeface="Inter"/>
                          <a:ea typeface="Inter"/>
                          <a:cs typeface="Inter"/>
                          <a:sym typeface="Inter"/>
                        </a:rPr>
                        <a:t>Maatkare</a:t>
                      </a:r>
                      <a:r>
                        <a:rPr lang="en" sz="1100">
                          <a:latin typeface="Inter"/>
                          <a:ea typeface="Inter"/>
                          <a:cs typeface="Inter"/>
                          <a:sym typeface="Inter"/>
                        </a:rPr>
                        <a:t>, mean?</a:t>
                      </a:r>
                      <a:endParaRPr sz="1100">
                        <a:latin typeface="Inter"/>
                        <a:ea typeface="Inter"/>
                        <a:cs typeface="Inter"/>
                        <a:sym typeface="Inter"/>
                      </a:endParaRPr>
                    </a:p>
                    <a:p>
                      <a:pPr indent="0" lvl="0" marL="0" rtl="0" algn="l">
                        <a:spcBef>
                          <a:spcPts val="0"/>
                        </a:spcBef>
                        <a:spcAft>
                          <a:spcPts val="0"/>
                        </a:spcAft>
                        <a:buNone/>
                      </a:pPr>
                      <a:r>
                        <a:t/>
                      </a:r>
                      <a:endParaRPr b="1" sz="1100">
                        <a:latin typeface="Inter"/>
                        <a:ea typeface="Inter"/>
                        <a:cs typeface="Inter"/>
                        <a:sym typeface="Inter"/>
                      </a:endParaRPr>
                    </a:p>
                  </a:txBody>
                  <a:tcPr marT="114950" marB="114950" marR="116575" marL="116575">
                    <a:lnL cap="flat" cmpd="sng" w="28575">
                      <a:solidFill>
                        <a:srgbClr val="E95C3D"/>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9" name="Shape 59"/>
        <p:cNvGrpSpPr/>
        <p:nvPr/>
      </p:nvGrpSpPr>
      <p:grpSpPr>
        <a:xfrm>
          <a:off x="0" y="0"/>
          <a:ext cx="0" cy="0"/>
          <a:chOff x="0" y="0"/>
          <a:chExt cx="0" cy="0"/>
        </a:xfrm>
      </p:grpSpPr>
      <p:sp>
        <p:nvSpPr>
          <p:cNvPr id="60" name="Google Shape;60;p14"/>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Document A</a:t>
            </a:r>
            <a:endParaRPr sz="1900">
              <a:latin typeface="Halant"/>
              <a:ea typeface="Halant"/>
              <a:cs typeface="Halant"/>
              <a:sym typeface="Halant"/>
            </a:endParaRPr>
          </a:p>
        </p:txBody>
      </p:sp>
      <p:sp>
        <p:nvSpPr>
          <p:cNvPr id="61" name="Google Shape;61;p14"/>
          <p:cNvSpPr txBox="1"/>
          <p:nvPr/>
        </p:nvSpPr>
        <p:spPr>
          <a:xfrm>
            <a:off x="419850" y="6013625"/>
            <a:ext cx="6903600" cy="3441300"/>
          </a:xfrm>
          <a:prstGeom prst="rect">
            <a:avLst/>
          </a:prstGeom>
          <a:noFill/>
          <a:ln cap="flat" cmpd="sng" w="19050">
            <a:solidFill>
              <a:srgbClr val="9E9E9E"/>
            </a:solidFill>
            <a:prstDash val="solid"/>
            <a:round/>
            <a:headEnd len="sm" w="sm" type="none"/>
            <a:tailEnd len="sm" w="sm" type="none"/>
          </a:ln>
        </p:spPr>
        <p:txBody>
          <a:bodyPr anchorCtr="0" anchor="t" bIns="109725" lIns="109725" spcFirstLastPara="1" rIns="109725" wrap="square" tIns="1097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According to the speech, what are the two reasons that Hatshepsut built the obelisks?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does Hatshepsut describe her own power as pharaoh in this speech?</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From this speech, what inferences can be made about Hatshepsut’s historical significance?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graphicFrame>
        <p:nvGraphicFramePr>
          <p:cNvPr id="62" name="Google Shape;62;p14"/>
          <p:cNvGraphicFramePr/>
          <p:nvPr/>
        </p:nvGraphicFramePr>
        <p:xfrm>
          <a:off x="442650" y="593150"/>
          <a:ext cx="3000000" cy="3000000"/>
        </p:xfrm>
        <a:graphic>
          <a:graphicData uri="http://schemas.openxmlformats.org/drawingml/2006/table">
            <a:tbl>
              <a:tblPr>
                <a:noFill/>
                <a:tableStyleId>{829423A7-986D-4730-91F9-7795D65534D9}</a:tableStyleId>
              </a:tblPr>
              <a:tblGrid>
                <a:gridCol w="4692475"/>
                <a:gridCol w="2165525"/>
              </a:tblGrid>
              <a:tr h="811100">
                <a:tc gridSpan="2">
                  <a:txBody>
                    <a:bodyPr/>
                    <a:lstStyle/>
                    <a:p>
                      <a:pPr indent="0" lvl="0" marL="0" rtl="0" algn="l">
                        <a:spcBef>
                          <a:spcPts val="0"/>
                        </a:spcBef>
                        <a:spcAft>
                          <a:spcPts val="0"/>
                        </a:spcAft>
                        <a:buNone/>
                      </a:pPr>
                      <a:r>
                        <a:rPr lang="en" sz="1200">
                          <a:latin typeface="Halant"/>
                          <a:ea typeface="Halant"/>
                          <a:cs typeface="Halant"/>
                          <a:sym typeface="Halant"/>
                        </a:rPr>
                        <a:t>Source: “Speech of the Queen,” Inscribed at the base of an obelisk erected under Queen Hatshepsut.</a:t>
                      </a:r>
                      <a:endParaRPr sz="1200">
                        <a:latin typeface="Halant"/>
                        <a:ea typeface="Halant"/>
                        <a:cs typeface="Halant"/>
                        <a:sym typeface="Halant"/>
                      </a:endParaRPr>
                    </a:p>
                    <a:p>
                      <a:pPr indent="0" lvl="0" marL="0" rtl="0" algn="l">
                        <a:spcBef>
                          <a:spcPts val="0"/>
                        </a:spcBef>
                        <a:spcAft>
                          <a:spcPts val="0"/>
                        </a:spcAft>
                        <a:buNone/>
                      </a:pPr>
                      <a:r>
                        <a:t/>
                      </a:r>
                      <a:endParaRPr sz="1000">
                        <a:latin typeface="Work Sans"/>
                        <a:ea typeface="Work Sans"/>
                        <a:cs typeface="Work Sans"/>
                        <a:sym typeface="Work Sans"/>
                      </a:endParaRPr>
                    </a:p>
                    <a:p>
                      <a:pPr indent="0" lvl="0" marL="0" rtl="0" algn="l">
                        <a:spcBef>
                          <a:spcPts val="0"/>
                        </a:spcBef>
                        <a:spcAft>
                          <a:spcPts val="0"/>
                        </a:spcAft>
                        <a:buNone/>
                      </a:pPr>
                      <a:r>
                        <a:rPr lang="en" sz="1000">
                          <a:latin typeface="Inter"/>
                          <a:ea typeface="Inter"/>
                          <a:cs typeface="Inter"/>
                          <a:sym typeface="Inter"/>
                        </a:rPr>
                        <a:t>Note: An obelisk is a tall, pointed, four-sided pillar. Today, this obelisk is the tallest in Egypt, at 97.5 feet high. Of the four erected under Queen Hatshepsut, this is the only one still standing. </a:t>
                      </a:r>
                      <a:endParaRPr sz="1000">
                        <a:latin typeface="Inter"/>
                        <a:ea typeface="Inter"/>
                        <a:cs typeface="Inter"/>
                        <a:sym typeface="Inter"/>
                      </a:endParaRPr>
                    </a:p>
                  </a:txBody>
                  <a:tcPr marT="109725" marB="109725" marR="109725" marL="10972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c hMerge="1"/>
              </a:tr>
              <a:tr h="3986375">
                <a:tc>
                  <a:txBody>
                    <a:bodyPr/>
                    <a:lstStyle/>
                    <a:p>
                      <a:pPr indent="0" lvl="0" marL="0" rtl="0" algn="l">
                        <a:spcBef>
                          <a:spcPts val="0"/>
                        </a:spcBef>
                        <a:spcAft>
                          <a:spcPts val="0"/>
                        </a:spcAft>
                        <a:buNone/>
                      </a:pPr>
                      <a:r>
                        <a:rPr lang="en" sz="1200">
                          <a:latin typeface="Inter"/>
                          <a:ea typeface="Inter"/>
                          <a:cs typeface="Inter"/>
                          <a:sym typeface="Inter"/>
                        </a:rPr>
                        <a:t>I have done this [built the obelisks] with a loving heart for my father Amun;</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I did not forget whatever he had ordained.</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My majesty knows his divinity,</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I acted under his command;</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It was he who led me,</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Now my heart turns to and fro,</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In thinking what will the people say,</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They who shall see my monument in after years,</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And shall speak of what I have done.</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In order that my name may endure in this temple,</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For eternity and everlastingness,</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No one rebels against me in all lands.</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All foreign lands are my subjects,</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He placed my border at the limits of heaven.</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What Aten [an aspect of the sun god, Re] encircles labors for me.</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I am his daughter in very truth,</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Who serves him, who knows what he ordains.</a:t>
                      </a:r>
                      <a:endParaRPr sz="1200">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FFFFFF"/>
                      </a:solidFill>
                      <a:prstDash val="solid"/>
                      <a:round/>
                      <a:headEnd len="sm" w="sm" type="none"/>
                      <a:tailEnd len="sm" w="sm" type="none"/>
                    </a:lnB>
                  </a:tcPr>
                </a:tc>
                <a:tc>
                  <a:txBody>
                    <a:bodyPr/>
                    <a:lstStyle/>
                    <a:p>
                      <a:pPr indent="0" lvl="0" marL="0" rtl="0" algn="ctr">
                        <a:spcBef>
                          <a:spcPts val="0"/>
                        </a:spcBef>
                        <a:spcAft>
                          <a:spcPts val="0"/>
                        </a:spcAft>
                        <a:buNone/>
                      </a:pPr>
                      <a:r>
                        <a:rPr lang="en" sz="1000">
                          <a:latin typeface="Inter"/>
                          <a:ea typeface="Inter"/>
                          <a:cs typeface="Inter"/>
                          <a:sym typeface="Inter"/>
                        </a:rPr>
                        <a:t>The Obelisk of Hatshepsut</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r">
                        <a:spcBef>
                          <a:spcPts val="0"/>
                        </a:spcBef>
                        <a:spcAft>
                          <a:spcPts val="0"/>
                        </a:spcAft>
                        <a:buNone/>
                      </a:pPr>
                      <a:r>
                        <a:rPr lang="en" sz="800">
                          <a:latin typeface="Inter"/>
                          <a:ea typeface="Inter"/>
                          <a:cs typeface="Inter"/>
                          <a:sym typeface="Inter"/>
                        </a:rPr>
                        <a:t>© Zakaria Rabia, Wikimedia Commons.</a:t>
                      </a:r>
                      <a:endParaRPr sz="800">
                        <a:latin typeface="Inter"/>
                        <a:ea typeface="Inter"/>
                        <a:cs typeface="Inter"/>
                        <a:sym typeface="Inter"/>
                      </a:endParaRPr>
                    </a:p>
                    <a:p>
                      <a:pPr indent="0" lvl="0" marL="0" rtl="0" algn="r">
                        <a:spcBef>
                          <a:spcPts val="0"/>
                        </a:spcBef>
                        <a:spcAft>
                          <a:spcPts val="0"/>
                        </a:spcAft>
                        <a:buNone/>
                      </a:pPr>
                      <a:r>
                        <a:rPr lang="en" sz="800" u="sng">
                          <a:latin typeface="Inter"/>
                          <a:ea typeface="Inter"/>
                          <a:cs typeface="Inter"/>
                          <a:sym typeface="Inter"/>
                          <a:hlinkClick r:id="rId3"/>
                        </a:rPr>
                        <a:t>CC BY-SA 4.0</a:t>
                      </a:r>
                      <a:endParaRPr sz="800">
                        <a:latin typeface="Inter"/>
                        <a:ea typeface="Inter"/>
                        <a:cs typeface="Inter"/>
                        <a:sym typeface="Inter"/>
                      </a:endParaRPr>
                    </a:p>
                  </a:txBody>
                  <a:tcPr marT="109725" marB="109725" marR="109725" marL="109725">
                    <a:lnL cap="flat" cmpd="sng" w="12700">
                      <a:solidFill>
                        <a:srgbClr val="9E9E9E"/>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FFFFFF"/>
                      </a:solidFill>
                      <a:prstDash val="solid"/>
                      <a:round/>
                      <a:headEnd len="sm" w="sm" type="none"/>
                      <a:tailEnd len="sm" w="sm" type="none"/>
                    </a:lnB>
                  </a:tcPr>
                </a:tc>
              </a:tr>
            </a:tbl>
          </a:graphicData>
        </a:graphic>
      </p:graphicFrame>
      <p:pic>
        <p:nvPicPr>
          <p:cNvPr id="63" name="Google Shape;63;p14"/>
          <p:cNvPicPr preferRelativeResize="0"/>
          <p:nvPr/>
        </p:nvPicPr>
        <p:blipFill>
          <a:blip r:embed="rId4">
            <a:alphaModFix/>
          </a:blip>
          <a:stretch>
            <a:fillRect/>
          </a:stretch>
        </p:blipFill>
        <p:spPr>
          <a:xfrm>
            <a:off x="5252825" y="1850712"/>
            <a:ext cx="2047825" cy="3079613"/>
          </a:xfrm>
          <a:prstGeom prst="rect">
            <a:avLst/>
          </a:prstGeom>
          <a:noFill/>
          <a:ln>
            <a:noFill/>
          </a:ln>
        </p:spPr>
      </p:pic>
      <p:sp>
        <p:nvSpPr>
          <p:cNvPr id="64" name="Google Shape;64;p14"/>
          <p:cNvSpPr txBox="1"/>
          <p:nvPr/>
        </p:nvSpPr>
        <p:spPr>
          <a:xfrm>
            <a:off x="5533766" y="9625849"/>
            <a:ext cx="1839900" cy="3072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a:solidFill>
                <a:srgbClr val="666666"/>
              </a:solidFill>
              <a:latin typeface="Inter"/>
              <a:ea typeface="Inter"/>
              <a:cs typeface="Inter"/>
              <a:sym typeface="Inter"/>
            </a:endParaRPr>
          </a:p>
        </p:txBody>
      </p:sp>
      <p:pic>
        <p:nvPicPr>
          <p:cNvPr id="65" name="Google Shape;65;p14"/>
          <p:cNvPicPr preferRelativeResize="0"/>
          <p:nvPr/>
        </p:nvPicPr>
        <p:blipFill>
          <a:blip r:embed="rId5">
            <a:alphaModFix/>
          </a:blip>
          <a:stretch>
            <a:fillRect/>
          </a:stretch>
        </p:blipFill>
        <p:spPr>
          <a:xfrm>
            <a:off x="272206" y="9582609"/>
            <a:ext cx="393680" cy="393680"/>
          </a:xfrm>
          <a:prstGeom prst="rect">
            <a:avLst/>
          </a:prstGeom>
          <a:noFill/>
          <a:ln>
            <a:noFill/>
          </a:ln>
        </p:spPr>
      </p:pic>
      <p:sp>
        <p:nvSpPr>
          <p:cNvPr id="66" name="Google Shape;66;p14"/>
          <p:cNvSpPr txBox="1"/>
          <p:nvPr/>
        </p:nvSpPr>
        <p:spPr>
          <a:xfrm>
            <a:off x="2966238" y="9625849"/>
            <a:ext cx="1839900" cy="307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a:solidFill>
                <a:srgbClr val="666666"/>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0" name="Shape 70"/>
        <p:cNvGrpSpPr/>
        <p:nvPr/>
      </p:nvGrpSpPr>
      <p:grpSpPr>
        <a:xfrm>
          <a:off x="0" y="0"/>
          <a:ext cx="0" cy="0"/>
          <a:chOff x="0" y="0"/>
          <a:chExt cx="0" cy="0"/>
        </a:xfrm>
      </p:grpSpPr>
      <p:sp>
        <p:nvSpPr>
          <p:cNvPr id="71" name="Google Shape;71;p15"/>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Document B</a:t>
            </a:r>
            <a:endParaRPr sz="1900">
              <a:latin typeface="Halant"/>
              <a:ea typeface="Halant"/>
              <a:cs typeface="Halant"/>
              <a:sym typeface="Halant"/>
            </a:endParaRPr>
          </a:p>
        </p:txBody>
      </p:sp>
      <p:sp>
        <p:nvSpPr>
          <p:cNvPr id="72" name="Google Shape;72;p15"/>
          <p:cNvSpPr txBox="1"/>
          <p:nvPr/>
        </p:nvSpPr>
        <p:spPr>
          <a:xfrm>
            <a:off x="435150" y="5683750"/>
            <a:ext cx="6903600" cy="3819000"/>
          </a:xfrm>
          <a:prstGeom prst="rect">
            <a:avLst/>
          </a:prstGeom>
          <a:noFill/>
          <a:ln cap="flat" cmpd="sng" w="19050">
            <a:solidFill>
              <a:srgbClr val="9E9E9E"/>
            </a:solidFill>
            <a:prstDash val="solid"/>
            <a:round/>
            <a:headEnd len="sm" w="sm" type="none"/>
            <a:tailEnd len="sm" w="sm" type="none"/>
          </a:ln>
        </p:spPr>
        <p:txBody>
          <a:bodyPr anchorCtr="0" anchor="t" bIns="109725" lIns="109725" spcFirstLastPara="1" rIns="109725" wrap="square" tIns="1097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Describe the image. Be as detailed as possible.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would Hatshepsut have wanted this picture carved into her temple? What does it reveal about her reign as pharaoh?</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stands out in the list of items brought back from Punt? Why?</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From this image, what inferences can be made about Hatshepsut’s historical significance?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graphicFrame>
        <p:nvGraphicFramePr>
          <p:cNvPr id="73" name="Google Shape;73;p15"/>
          <p:cNvGraphicFramePr/>
          <p:nvPr/>
        </p:nvGraphicFramePr>
        <p:xfrm>
          <a:off x="442438" y="606163"/>
          <a:ext cx="3000000" cy="3000000"/>
        </p:xfrm>
        <a:graphic>
          <a:graphicData uri="http://schemas.openxmlformats.org/drawingml/2006/table">
            <a:tbl>
              <a:tblPr>
                <a:noFill/>
                <a:tableStyleId>{829423A7-986D-4730-91F9-7795D65534D9}</a:tableStyleId>
              </a:tblPr>
              <a:tblGrid>
                <a:gridCol w="6887500"/>
              </a:tblGrid>
              <a:tr h="667925">
                <a:tc>
                  <a:txBody>
                    <a:bodyPr/>
                    <a:lstStyle/>
                    <a:p>
                      <a:pPr indent="0" lvl="0" marL="0" rtl="0" algn="l">
                        <a:spcBef>
                          <a:spcPts val="0"/>
                        </a:spcBef>
                        <a:spcAft>
                          <a:spcPts val="0"/>
                        </a:spcAft>
                        <a:buNone/>
                      </a:pPr>
                      <a:r>
                        <a:rPr lang="en" sz="1200">
                          <a:latin typeface="Halant"/>
                          <a:ea typeface="Halant"/>
                          <a:cs typeface="Halant"/>
                          <a:sym typeface="Halant"/>
                        </a:rPr>
                        <a:t>Source: “Ships of the Egyptian Squadron Being Laden with the Products of Punt,” drawn on the Punt Colonnade in Deir el-Bahari. (Image is plate 6 in Auguste Mariette’s book, </a:t>
                      </a:r>
                      <a:r>
                        <a:rPr i="1" lang="en" sz="1200">
                          <a:latin typeface="Halant"/>
                          <a:ea typeface="Halant"/>
                          <a:cs typeface="Halant"/>
                          <a:sym typeface="Halant"/>
                        </a:rPr>
                        <a:t>Deir el-Bahari</a:t>
                      </a:r>
                      <a:r>
                        <a:rPr lang="en" sz="1200">
                          <a:latin typeface="Halant"/>
                          <a:ea typeface="Halant"/>
                          <a:cs typeface="Halant"/>
                          <a:sym typeface="Halant"/>
                        </a:rPr>
                        <a:t>, 1877).</a:t>
                      </a:r>
                      <a:endParaRPr sz="1200">
                        <a:latin typeface="Halant"/>
                        <a:ea typeface="Halant"/>
                        <a:cs typeface="Halant"/>
                        <a:sym typeface="Halant"/>
                      </a:endParaRPr>
                    </a:p>
                    <a:p>
                      <a:pPr indent="0" lvl="0" marL="0" rtl="0" algn="l">
                        <a:spcBef>
                          <a:spcPts val="0"/>
                        </a:spcBef>
                        <a:spcAft>
                          <a:spcPts val="0"/>
                        </a:spcAft>
                        <a:buNone/>
                      </a:pPr>
                      <a:r>
                        <a:t/>
                      </a:r>
                      <a:endParaRPr sz="1200">
                        <a:latin typeface="Work Sans"/>
                        <a:ea typeface="Work Sans"/>
                        <a:cs typeface="Work Sans"/>
                        <a:sym typeface="Work Sans"/>
                      </a:endParaRPr>
                    </a:p>
                    <a:p>
                      <a:pPr indent="0" lvl="0" marL="0" rtl="0" algn="l">
                        <a:spcBef>
                          <a:spcPts val="0"/>
                        </a:spcBef>
                        <a:spcAft>
                          <a:spcPts val="0"/>
                        </a:spcAft>
                        <a:buNone/>
                      </a:pPr>
                      <a:r>
                        <a:rPr lang="en" sz="1000">
                          <a:latin typeface="Inter"/>
                          <a:ea typeface="Inter"/>
                          <a:cs typeface="Inter"/>
                          <a:sym typeface="Inter"/>
                        </a:rPr>
                        <a:t>Note: Queen Hatshepsut commissioned this trip to the land of Punt in the 9th year or her reign. Hatshepsut greatly increased Egypt’s trade during her reign.</a:t>
                      </a:r>
                      <a:endParaRPr sz="1000">
                        <a:latin typeface="Inter"/>
                        <a:ea typeface="Inter"/>
                        <a:cs typeface="Inter"/>
                        <a:sym typeface="Inter"/>
                      </a:endParaRPr>
                    </a:p>
                  </a:txBody>
                  <a:tcPr marT="109725" marB="109725" marR="109725" marL="10972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2241050">
                <a:tc>
                  <a:txBody>
                    <a:bodyPr/>
                    <a:lstStyle/>
                    <a:p>
                      <a:pPr indent="0" lvl="0" marL="0" rtl="0" algn="l">
                        <a:spcBef>
                          <a:spcPts val="0"/>
                        </a:spcBef>
                        <a:spcAft>
                          <a:spcPts val="0"/>
                        </a:spcAft>
                        <a:buNone/>
                      </a:pPr>
                      <a:r>
                        <a:t/>
                      </a:r>
                      <a:endParaRPr sz="950">
                        <a:latin typeface="Work Sans"/>
                        <a:ea typeface="Work Sans"/>
                        <a:cs typeface="Work Sans"/>
                        <a:sym typeface="Work Sans"/>
                      </a:endParaRPr>
                    </a:p>
                    <a:p>
                      <a:pPr indent="0" lvl="0" marL="0" rtl="0" algn="l">
                        <a:spcBef>
                          <a:spcPts val="0"/>
                        </a:spcBef>
                        <a:spcAft>
                          <a:spcPts val="0"/>
                        </a:spcAft>
                        <a:buNone/>
                      </a:pPr>
                      <a:r>
                        <a:t/>
                      </a:r>
                      <a:endParaRPr sz="950">
                        <a:latin typeface="Work Sans"/>
                        <a:ea typeface="Work Sans"/>
                        <a:cs typeface="Work Sans"/>
                        <a:sym typeface="Work Sans"/>
                      </a:endParaRPr>
                    </a:p>
                    <a:p>
                      <a:pPr indent="0" lvl="0" marL="0" rtl="0" algn="l">
                        <a:spcBef>
                          <a:spcPts val="0"/>
                        </a:spcBef>
                        <a:spcAft>
                          <a:spcPts val="0"/>
                        </a:spcAft>
                        <a:buNone/>
                      </a:pPr>
                      <a:r>
                        <a:t/>
                      </a:r>
                      <a:endParaRPr sz="950">
                        <a:latin typeface="Work Sans"/>
                        <a:ea typeface="Work Sans"/>
                        <a:cs typeface="Work Sans"/>
                        <a:sym typeface="Work Sans"/>
                      </a:endParaRPr>
                    </a:p>
                    <a:p>
                      <a:pPr indent="0" lvl="0" marL="0" rtl="0" algn="l">
                        <a:spcBef>
                          <a:spcPts val="0"/>
                        </a:spcBef>
                        <a:spcAft>
                          <a:spcPts val="0"/>
                        </a:spcAft>
                        <a:buNone/>
                      </a:pPr>
                      <a:r>
                        <a:t/>
                      </a:r>
                      <a:endParaRPr sz="950">
                        <a:latin typeface="Work Sans"/>
                        <a:ea typeface="Work Sans"/>
                        <a:cs typeface="Work Sans"/>
                        <a:sym typeface="Work Sans"/>
                      </a:endParaRPr>
                    </a:p>
                    <a:p>
                      <a:pPr indent="0" lvl="0" marL="0" rtl="0" algn="l">
                        <a:spcBef>
                          <a:spcPts val="0"/>
                        </a:spcBef>
                        <a:spcAft>
                          <a:spcPts val="0"/>
                        </a:spcAft>
                        <a:buNone/>
                      </a:pPr>
                      <a:r>
                        <a:t/>
                      </a:r>
                      <a:endParaRPr sz="950">
                        <a:latin typeface="Work Sans"/>
                        <a:ea typeface="Work Sans"/>
                        <a:cs typeface="Work Sans"/>
                        <a:sym typeface="Work Sans"/>
                      </a:endParaRPr>
                    </a:p>
                    <a:p>
                      <a:pPr indent="0" lvl="0" marL="0" rtl="0" algn="l">
                        <a:spcBef>
                          <a:spcPts val="0"/>
                        </a:spcBef>
                        <a:spcAft>
                          <a:spcPts val="0"/>
                        </a:spcAft>
                        <a:buNone/>
                      </a:pPr>
                      <a:r>
                        <a:t/>
                      </a:r>
                      <a:endParaRPr sz="950">
                        <a:latin typeface="Work Sans"/>
                        <a:ea typeface="Work Sans"/>
                        <a:cs typeface="Work Sans"/>
                        <a:sym typeface="Work Sans"/>
                      </a:endParaRPr>
                    </a:p>
                    <a:p>
                      <a:pPr indent="0" lvl="0" marL="0" rtl="0" algn="l">
                        <a:spcBef>
                          <a:spcPts val="0"/>
                        </a:spcBef>
                        <a:spcAft>
                          <a:spcPts val="0"/>
                        </a:spcAft>
                        <a:buNone/>
                      </a:pPr>
                      <a:r>
                        <a:t/>
                      </a:r>
                      <a:endParaRPr sz="950">
                        <a:latin typeface="Work Sans"/>
                        <a:ea typeface="Work Sans"/>
                        <a:cs typeface="Work Sans"/>
                        <a:sym typeface="Work Sans"/>
                      </a:endParaRPr>
                    </a:p>
                    <a:p>
                      <a:pPr indent="0" lvl="0" marL="0" rtl="0" algn="l">
                        <a:spcBef>
                          <a:spcPts val="0"/>
                        </a:spcBef>
                        <a:spcAft>
                          <a:spcPts val="0"/>
                        </a:spcAft>
                        <a:buNone/>
                      </a:pPr>
                      <a:r>
                        <a:t/>
                      </a:r>
                      <a:endParaRPr sz="950">
                        <a:latin typeface="Work Sans"/>
                        <a:ea typeface="Work Sans"/>
                        <a:cs typeface="Work Sans"/>
                        <a:sym typeface="Work Sans"/>
                      </a:endParaRPr>
                    </a:p>
                    <a:p>
                      <a:pPr indent="0" lvl="0" marL="0" rtl="0" algn="l">
                        <a:spcBef>
                          <a:spcPts val="0"/>
                        </a:spcBef>
                        <a:spcAft>
                          <a:spcPts val="0"/>
                        </a:spcAft>
                        <a:buNone/>
                      </a:pPr>
                      <a:r>
                        <a:t/>
                      </a:r>
                      <a:endParaRPr sz="950">
                        <a:latin typeface="Work Sans"/>
                        <a:ea typeface="Work Sans"/>
                        <a:cs typeface="Work Sans"/>
                        <a:sym typeface="Work Sans"/>
                      </a:endParaRPr>
                    </a:p>
                    <a:p>
                      <a:pPr indent="0" lvl="0" marL="0" rtl="0" algn="l">
                        <a:spcBef>
                          <a:spcPts val="0"/>
                        </a:spcBef>
                        <a:spcAft>
                          <a:spcPts val="0"/>
                        </a:spcAft>
                        <a:buNone/>
                      </a:pPr>
                      <a:r>
                        <a:t/>
                      </a:r>
                      <a:endParaRPr sz="950">
                        <a:latin typeface="Work Sans"/>
                        <a:ea typeface="Work Sans"/>
                        <a:cs typeface="Work Sans"/>
                        <a:sym typeface="Work Sans"/>
                      </a:endParaRPr>
                    </a:p>
                    <a:p>
                      <a:pPr indent="0" lvl="0" marL="0" rtl="0" algn="l">
                        <a:spcBef>
                          <a:spcPts val="0"/>
                        </a:spcBef>
                        <a:spcAft>
                          <a:spcPts val="0"/>
                        </a:spcAft>
                        <a:buNone/>
                      </a:pPr>
                      <a:r>
                        <a:t/>
                      </a:r>
                      <a:endParaRPr sz="950">
                        <a:latin typeface="Work Sans"/>
                        <a:ea typeface="Work Sans"/>
                        <a:cs typeface="Work Sans"/>
                        <a:sym typeface="Work Sans"/>
                      </a:endParaRPr>
                    </a:p>
                    <a:p>
                      <a:pPr indent="0" lvl="0" marL="0" rtl="0" algn="l">
                        <a:spcBef>
                          <a:spcPts val="0"/>
                        </a:spcBef>
                        <a:spcAft>
                          <a:spcPts val="0"/>
                        </a:spcAft>
                        <a:buNone/>
                      </a:pPr>
                      <a:r>
                        <a:t/>
                      </a:r>
                      <a:endParaRPr sz="950">
                        <a:latin typeface="Work Sans"/>
                        <a:ea typeface="Work Sans"/>
                        <a:cs typeface="Work Sans"/>
                        <a:sym typeface="Work Sans"/>
                      </a:endParaRPr>
                    </a:p>
                    <a:p>
                      <a:pPr indent="0" lvl="0" marL="0" rtl="0" algn="l">
                        <a:spcBef>
                          <a:spcPts val="0"/>
                        </a:spcBef>
                        <a:spcAft>
                          <a:spcPts val="0"/>
                        </a:spcAft>
                        <a:buNone/>
                      </a:pPr>
                      <a:r>
                        <a:t/>
                      </a:r>
                      <a:endParaRPr sz="950">
                        <a:latin typeface="Work Sans"/>
                        <a:ea typeface="Work Sans"/>
                        <a:cs typeface="Work Sans"/>
                        <a:sym typeface="Work Sans"/>
                      </a:endParaRPr>
                    </a:p>
                    <a:p>
                      <a:pPr indent="0" lvl="0" marL="0" rtl="0" algn="l">
                        <a:spcBef>
                          <a:spcPts val="0"/>
                        </a:spcBef>
                        <a:spcAft>
                          <a:spcPts val="0"/>
                        </a:spcAft>
                        <a:buNone/>
                      </a:pPr>
                      <a:r>
                        <a:t/>
                      </a:r>
                      <a:endParaRPr sz="950">
                        <a:latin typeface="Work Sans"/>
                        <a:ea typeface="Work Sans"/>
                        <a:cs typeface="Work Sans"/>
                        <a:sym typeface="Work Sans"/>
                      </a:endParaRPr>
                    </a:p>
                    <a:p>
                      <a:pPr indent="0" lvl="0" marL="0" rtl="0" algn="l">
                        <a:spcBef>
                          <a:spcPts val="0"/>
                        </a:spcBef>
                        <a:spcAft>
                          <a:spcPts val="0"/>
                        </a:spcAft>
                        <a:buNone/>
                      </a:pPr>
                      <a:r>
                        <a:t/>
                      </a:r>
                      <a:endParaRPr sz="950">
                        <a:latin typeface="Work Sans"/>
                        <a:ea typeface="Work Sans"/>
                        <a:cs typeface="Work Sans"/>
                        <a:sym typeface="Work Sans"/>
                      </a:endParaRPr>
                    </a:p>
                    <a:p>
                      <a:pPr indent="0" lvl="0" marL="0" rtl="0" algn="l">
                        <a:spcBef>
                          <a:spcPts val="0"/>
                        </a:spcBef>
                        <a:spcAft>
                          <a:spcPts val="0"/>
                        </a:spcAft>
                        <a:buNone/>
                      </a:pPr>
                      <a:r>
                        <a:t/>
                      </a:r>
                      <a:endParaRPr sz="950">
                        <a:latin typeface="Work Sans"/>
                        <a:ea typeface="Work Sans"/>
                        <a:cs typeface="Work Sans"/>
                        <a:sym typeface="Work Sans"/>
                      </a:endParaRPr>
                    </a:p>
                    <a:p>
                      <a:pPr indent="0" lvl="0" marL="0" rtl="0" algn="l">
                        <a:spcBef>
                          <a:spcPts val="0"/>
                        </a:spcBef>
                        <a:spcAft>
                          <a:spcPts val="0"/>
                        </a:spcAft>
                        <a:buNone/>
                      </a:pPr>
                      <a:r>
                        <a:t/>
                      </a:r>
                      <a:endParaRPr sz="950">
                        <a:latin typeface="Work Sans"/>
                        <a:ea typeface="Work Sans"/>
                        <a:cs typeface="Work Sans"/>
                        <a:sym typeface="Work Sans"/>
                      </a:endParaRPr>
                    </a:p>
                    <a:p>
                      <a:pPr indent="0" lvl="0" marL="0" rtl="0" algn="l">
                        <a:spcBef>
                          <a:spcPts val="0"/>
                        </a:spcBef>
                        <a:spcAft>
                          <a:spcPts val="0"/>
                        </a:spcAft>
                        <a:buNone/>
                      </a:pPr>
                      <a:r>
                        <a:t/>
                      </a:r>
                      <a:endParaRPr sz="950">
                        <a:latin typeface="Work Sans"/>
                        <a:ea typeface="Work Sans"/>
                        <a:cs typeface="Work Sans"/>
                        <a:sym typeface="Work Sans"/>
                      </a:endParaRPr>
                    </a:p>
                    <a:p>
                      <a:pPr indent="0" lvl="0" marL="0" rtl="0" algn="l">
                        <a:spcBef>
                          <a:spcPts val="0"/>
                        </a:spcBef>
                        <a:spcAft>
                          <a:spcPts val="0"/>
                        </a:spcAft>
                        <a:buClr>
                          <a:srgbClr val="000000"/>
                        </a:buClr>
                        <a:buSzPts val="1100"/>
                        <a:buFont typeface="Arial"/>
                        <a:buNone/>
                      </a:pPr>
                      <a:r>
                        <a:rPr lang="en" sz="1000">
                          <a:solidFill>
                            <a:srgbClr val="000000"/>
                          </a:solidFill>
                          <a:latin typeface="Inter"/>
                          <a:ea typeface="Inter"/>
                          <a:cs typeface="Inter"/>
                          <a:sym typeface="Inter"/>
                        </a:rPr>
                        <a:t>The Hieroglyphic inscriptions in the corners read: "The loading of the ships very heavily with marvels of the country of Punt; all goodly fragrant woods of God's-Land, heaps of myrrh-resin, with fresh myrrh trees, with ebony and pure ivory, with green gold of Emu, with cinnamon wood… with...incense, eye-cosmetic, with apes, donkeys, dogs, and with skins of the southern panther, with natives and their children. Never was brought the like of this for any king who has been since the beginning [of the world].” (Translated by James Henry Breasted in </a:t>
                      </a:r>
                      <a:r>
                        <a:rPr i="1" lang="en" sz="1000">
                          <a:solidFill>
                            <a:srgbClr val="000000"/>
                          </a:solidFill>
                          <a:latin typeface="Inter"/>
                          <a:ea typeface="Inter"/>
                          <a:cs typeface="Inter"/>
                          <a:sym typeface="Inter"/>
                        </a:rPr>
                        <a:t>Ancient Records of Egypt</a:t>
                      </a:r>
                      <a:r>
                        <a:rPr lang="en" sz="1000">
                          <a:solidFill>
                            <a:srgbClr val="000000"/>
                          </a:solidFill>
                          <a:latin typeface="Inter"/>
                          <a:ea typeface="Inter"/>
                          <a:cs typeface="Inter"/>
                          <a:sym typeface="Inter"/>
                        </a:rPr>
                        <a:t>, vol. II, 1906).</a:t>
                      </a:r>
                      <a:endParaRPr sz="10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0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000">
                          <a:solidFill>
                            <a:srgbClr val="000000"/>
                          </a:solidFill>
                          <a:latin typeface="Inter"/>
                          <a:ea typeface="Inter"/>
                          <a:cs typeface="Inter"/>
                          <a:sym typeface="Inter"/>
                        </a:rPr>
                        <a:t>*myrrh is a fragrant resin from a tree that was used in perfumes, incense, and medicine.</a:t>
                      </a:r>
                      <a:endParaRPr sz="950">
                        <a:latin typeface="Inter"/>
                        <a:ea typeface="Inter"/>
                        <a:cs typeface="Inter"/>
                        <a:sym typeface="Inter"/>
                      </a:endParaRPr>
                    </a:p>
                  </a:txBody>
                  <a:tcPr marT="109725" marB="109725" marR="109725" marL="109725">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FFFFFF"/>
                      </a:solidFill>
                      <a:prstDash val="solid"/>
                      <a:round/>
                      <a:headEnd len="sm" w="sm" type="none"/>
                      <a:tailEnd len="sm" w="sm" type="none"/>
                    </a:lnB>
                  </a:tcPr>
                </a:tc>
              </a:tr>
            </a:tbl>
          </a:graphicData>
        </a:graphic>
      </p:graphicFrame>
      <p:pic>
        <p:nvPicPr>
          <p:cNvPr id="74" name="Google Shape;74;p15"/>
          <p:cNvPicPr preferRelativeResize="0"/>
          <p:nvPr/>
        </p:nvPicPr>
        <p:blipFill>
          <a:blip r:embed="rId3">
            <a:alphaModFix/>
          </a:blip>
          <a:stretch>
            <a:fillRect/>
          </a:stretch>
        </p:blipFill>
        <p:spPr>
          <a:xfrm>
            <a:off x="771525" y="1795738"/>
            <a:ext cx="6229350" cy="2434087"/>
          </a:xfrm>
          <a:prstGeom prst="rect">
            <a:avLst/>
          </a:prstGeom>
          <a:noFill/>
          <a:ln>
            <a:noFill/>
          </a:ln>
        </p:spPr>
      </p:pic>
      <p:sp>
        <p:nvSpPr>
          <p:cNvPr id="75" name="Google Shape;75;p15"/>
          <p:cNvSpPr txBox="1"/>
          <p:nvPr/>
        </p:nvSpPr>
        <p:spPr>
          <a:xfrm>
            <a:off x="5533766" y="9625849"/>
            <a:ext cx="1839900" cy="3072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a:solidFill>
                <a:srgbClr val="666666"/>
              </a:solidFill>
              <a:latin typeface="Inter"/>
              <a:ea typeface="Inter"/>
              <a:cs typeface="Inter"/>
              <a:sym typeface="Inter"/>
            </a:endParaRPr>
          </a:p>
        </p:txBody>
      </p:sp>
      <p:pic>
        <p:nvPicPr>
          <p:cNvPr id="76" name="Google Shape;76;p15"/>
          <p:cNvPicPr preferRelativeResize="0"/>
          <p:nvPr/>
        </p:nvPicPr>
        <p:blipFill>
          <a:blip r:embed="rId4">
            <a:alphaModFix/>
          </a:blip>
          <a:stretch>
            <a:fillRect/>
          </a:stretch>
        </p:blipFill>
        <p:spPr>
          <a:xfrm>
            <a:off x="272206" y="9582609"/>
            <a:ext cx="393680" cy="393680"/>
          </a:xfrm>
          <a:prstGeom prst="rect">
            <a:avLst/>
          </a:prstGeom>
          <a:noFill/>
          <a:ln>
            <a:noFill/>
          </a:ln>
        </p:spPr>
      </p:pic>
      <p:sp>
        <p:nvSpPr>
          <p:cNvPr id="77" name="Google Shape;77;p15"/>
          <p:cNvSpPr txBox="1"/>
          <p:nvPr/>
        </p:nvSpPr>
        <p:spPr>
          <a:xfrm>
            <a:off x="2966238" y="9625849"/>
            <a:ext cx="1839900" cy="307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a:solidFill>
                <a:srgbClr val="666666"/>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1" name="Shape 81"/>
        <p:cNvGrpSpPr/>
        <p:nvPr/>
      </p:nvGrpSpPr>
      <p:grpSpPr>
        <a:xfrm>
          <a:off x="0" y="0"/>
          <a:ext cx="0" cy="0"/>
          <a:chOff x="0" y="0"/>
          <a:chExt cx="0" cy="0"/>
        </a:xfrm>
      </p:grpSpPr>
      <p:sp>
        <p:nvSpPr>
          <p:cNvPr id="82" name="Google Shape;82;p16"/>
          <p:cNvSpPr txBox="1"/>
          <p:nvPr/>
        </p:nvSpPr>
        <p:spPr>
          <a:xfrm>
            <a:off x="0" y="0"/>
            <a:ext cx="7772400" cy="4917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THINKS Document Analysis - Visual Source</a:t>
            </a:r>
            <a:endParaRPr/>
          </a:p>
        </p:txBody>
      </p:sp>
      <p:graphicFrame>
        <p:nvGraphicFramePr>
          <p:cNvPr id="83" name="Google Shape;83;p16"/>
          <p:cNvGraphicFramePr/>
          <p:nvPr/>
        </p:nvGraphicFramePr>
        <p:xfrm>
          <a:off x="153317" y="560727"/>
          <a:ext cx="3000000" cy="3000000"/>
        </p:xfrm>
        <a:graphic>
          <a:graphicData uri="http://schemas.openxmlformats.org/drawingml/2006/table">
            <a:tbl>
              <a:tblPr>
                <a:noFill/>
                <a:tableStyleId>{EF2AE0E9-2FFB-4EE2-967A-94F635BEEF12}</a:tableStyleId>
              </a:tblPr>
              <a:tblGrid>
                <a:gridCol w="2250950"/>
                <a:gridCol w="2764750"/>
                <a:gridCol w="2507875"/>
              </a:tblGrid>
              <a:tr h="3121525">
                <a:tc>
                  <a:txBody>
                    <a:bodyPr/>
                    <a:lstStyle/>
                    <a:p>
                      <a:pPr indent="0" lvl="0" marL="0" rtl="0" algn="l">
                        <a:spcBef>
                          <a:spcPts val="0"/>
                        </a:spcBef>
                        <a:spcAft>
                          <a:spcPts val="0"/>
                        </a:spcAft>
                        <a:buNone/>
                      </a:pPr>
                      <a:r>
                        <a:rPr lang="en" sz="1200">
                          <a:latin typeface="Inter"/>
                          <a:ea typeface="Inter"/>
                          <a:cs typeface="Inter"/>
                          <a:sym typeface="Inter"/>
                        </a:rPr>
                        <a:t> </a:t>
                      </a:r>
                      <a:r>
                        <a:rPr lang="en" sz="1200">
                          <a:solidFill>
                            <a:schemeClr val="dk1"/>
                          </a:solidFill>
                          <a:latin typeface="Inter"/>
                          <a:ea typeface="Inter"/>
                          <a:cs typeface="Inter"/>
                          <a:sym typeface="Inter"/>
                        </a:rPr>
                        <a:t> </a:t>
                      </a:r>
                      <a:r>
                        <a:rPr lang="en" sz="1400">
                          <a:solidFill>
                            <a:schemeClr val="dk1"/>
                          </a:solidFill>
                          <a:latin typeface="Plus Jakarta Sans SemiBold"/>
                          <a:ea typeface="Plus Jakarta Sans SemiBold"/>
                          <a:cs typeface="Plus Jakarta Sans SemiBold"/>
                          <a:sym typeface="Plus Jakarta Sans SemiBold"/>
                        </a:rPr>
                        <a:t>T</a:t>
                      </a:r>
                      <a:r>
                        <a:rPr lang="en" sz="1400">
                          <a:solidFill>
                            <a:schemeClr val="dk1"/>
                          </a:solidFill>
                          <a:latin typeface="Plus Jakarta Sans"/>
                          <a:ea typeface="Plus Jakarta Sans"/>
                          <a:cs typeface="Plus Jakarta Sans"/>
                          <a:sym typeface="Plus Jakarta Sans"/>
                        </a:rPr>
                        <a:t> (Target Audience)</a:t>
                      </a:r>
                      <a:endParaRPr sz="1200">
                        <a:solidFill>
                          <a:schemeClr val="dk1"/>
                        </a:solidFill>
                        <a:latin typeface="Plus Jakarta Sans"/>
                        <a:ea typeface="Plus Jakarta Sans"/>
                        <a:cs typeface="Plus Jakarta Sans"/>
                        <a:sym typeface="Plus Jakarta Sans"/>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1. Who was the target audience of this document?</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rPr lang="en" sz="1100">
                          <a:solidFill>
                            <a:schemeClr val="dk1"/>
                          </a:solidFill>
                          <a:latin typeface="Inter"/>
                          <a:ea typeface="Inter"/>
                          <a:cs typeface="Inter"/>
                          <a:sym typeface="Inter"/>
                        </a:rPr>
                        <a:t>2. Whose voice or perspective is not shared in this document?</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5775" marB="95775" marR="97150" marL="971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lang="en" sz="1400">
                          <a:latin typeface="Plus Jakarta Sans SemiBold"/>
                          <a:ea typeface="Plus Jakarta Sans SemiBold"/>
                          <a:cs typeface="Plus Jakarta Sans SemiBold"/>
                          <a:sym typeface="Plus Jakarta Sans SemiBold"/>
                        </a:rPr>
                        <a:t>H</a:t>
                      </a:r>
                      <a:r>
                        <a:rPr lang="en" sz="1400">
                          <a:latin typeface="Plus Jakarta Sans"/>
                          <a:ea typeface="Plus Jakarta Sans"/>
                          <a:cs typeface="Plus Jakarta Sans"/>
                          <a:sym typeface="Plus Jakarta Sans"/>
                        </a:rPr>
                        <a:t> (Historical Context)</a:t>
                      </a:r>
                      <a:endParaRPr sz="1400">
                        <a:latin typeface="Plus Jakarta Sans"/>
                        <a:ea typeface="Plus Jakarta Sans"/>
                        <a:cs typeface="Plus Jakarta Sans"/>
                        <a:sym typeface="Plus Jakarta Sans"/>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1.</a:t>
                      </a:r>
                      <a:r>
                        <a:rPr lang="en" sz="1100">
                          <a:solidFill>
                            <a:schemeClr val="dk1"/>
                          </a:solidFill>
                          <a:latin typeface="Inter"/>
                          <a:ea typeface="Inter"/>
                          <a:cs typeface="Inter"/>
                          <a:sym typeface="Inter"/>
                        </a:rPr>
                        <a:t> When was this document created and/or circulated?</a:t>
                      </a:r>
                      <a:r>
                        <a:rPr lang="en" sz="1100">
                          <a:solidFill>
                            <a:schemeClr val="dk1"/>
                          </a:solidFill>
                          <a:latin typeface="Inter"/>
                          <a:ea typeface="Inter"/>
                          <a:cs typeface="Inter"/>
                          <a:sym typeface="Inter"/>
                        </a:rPr>
                        <a:t> Who created it?</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rPr lang="en" sz="1100">
                          <a:latin typeface="Inter"/>
                          <a:ea typeface="Inter"/>
                          <a:cs typeface="Inter"/>
                          <a:sym typeface="Inter"/>
                        </a:rPr>
                        <a:t>2. </a:t>
                      </a:r>
                      <a:r>
                        <a:rPr lang="en" sz="1100">
                          <a:latin typeface="Inter"/>
                          <a:ea typeface="Inter"/>
                          <a:cs typeface="Inter"/>
                          <a:sym typeface="Inter"/>
                        </a:rPr>
                        <a:t>What events were occurring during the time this document was created?</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lang="en" sz="1400">
                          <a:solidFill>
                            <a:schemeClr val="dk1"/>
                          </a:solidFill>
                          <a:latin typeface="Plus Jakarta Sans SemiBold"/>
                          <a:ea typeface="Plus Jakarta Sans SemiBold"/>
                          <a:cs typeface="Plus Jakarta Sans SemiBold"/>
                          <a:sym typeface="Plus Jakarta Sans SemiBold"/>
                        </a:rPr>
                        <a:t>I</a:t>
                      </a:r>
                      <a:r>
                        <a:rPr lang="en" sz="1400">
                          <a:solidFill>
                            <a:schemeClr val="dk1"/>
                          </a:solidFill>
                          <a:latin typeface="Plus Jakarta Sans"/>
                          <a:ea typeface="Plus Jakarta Sans"/>
                          <a:cs typeface="Plus Jakarta Sans"/>
                          <a:sym typeface="Plus Jakarta Sans"/>
                        </a:rPr>
                        <a:t> (</a:t>
                      </a:r>
                      <a:r>
                        <a:rPr lang="en" sz="1400">
                          <a:solidFill>
                            <a:schemeClr val="dk1"/>
                          </a:solidFill>
                          <a:latin typeface="Plus Jakarta Sans"/>
                          <a:ea typeface="Plus Jakarta Sans"/>
                          <a:cs typeface="Plus Jakarta Sans"/>
                          <a:sym typeface="Plus Jakarta Sans"/>
                        </a:rPr>
                        <a:t>Intended</a:t>
                      </a:r>
                      <a:r>
                        <a:rPr lang="en" sz="1400">
                          <a:solidFill>
                            <a:schemeClr val="dk1"/>
                          </a:solidFill>
                          <a:latin typeface="Plus Jakarta Sans"/>
                          <a:ea typeface="Plus Jakarta Sans"/>
                          <a:cs typeface="Plus Jakarta Sans"/>
                          <a:sym typeface="Plus Jakarta Sans"/>
                        </a:rPr>
                        <a:t> Purpose) </a:t>
                      </a:r>
                      <a:endParaRPr sz="1400">
                        <a:solidFill>
                          <a:schemeClr val="dk1"/>
                        </a:solidFill>
                        <a:latin typeface="Plus Jakarta Sans"/>
                        <a:ea typeface="Plus Jakarta Sans"/>
                        <a:cs typeface="Plus Jakarta Sans"/>
                        <a:sym typeface="Plus Jakarta Sans"/>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1. Why d</a:t>
                      </a:r>
                      <a:r>
                        <a:rPr lang="en" sz="1100">
                          <a:solidFill>
                            <a:schemeClr val="dk1"/>
                          </a:solidFill>
                          <a:latin typeface="Inter"/>
                          <a:ea typeface="Inter"/>
                          <a:cs typeface="Inter"/>
                          <a:sym typeface="Inter"/>
                        </a:rPr>
                        <a:t>o you t</a:t>
                      </a:r>
                      <a:r>
                        <a:rPr lang="en" sz="1100">
                          <a:solidFill>
                            <a:schemeClr val="dk1"/>
                          </a:solidFill>
                          <a:latin typeface="Inter"/>
                          <a:ea typeface="Inter"/>
                          <a:cs typeface="Inter"/>
                          <a:sym typeface="Inter"/>
                        </a:rPr>
                        <a:t>hink this document was written? In other words, what is its purpose?</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rPr lang="en" sz="1100">
                          <a:solidFill>
                            <a:schemeClr val="dk1"/>
                          </a:solidFill>
                          <a:latin typeface="Inter"/>
                          <a:ea typeface="Inter"/>
                          <a:cs typeface="Inter"/>
                          <a:sym typeface="Inter"/>
                        </a:rPr>
                        <a:t>2. What specific elements of the document convey the purpose of the document? </a:t>
                      </a:r>
                      <a:endParaRPr sz="1400">
                        <a:solidFill>
                          <a:schemeClr val="dk1"/>
                        </a:solidFill>
                        <a:latin typeface="Plus Jakarta Sans SemiBold"/>
                        <a:ea typeface="Plus Jakarta Sans SemiBold"/>
                        <a:cs typeface="Plus Jakarta Sans SemiBold"/>
                        <a:sym typeface="Plus Jakarta Sans SemiBold"/>
                      </a:endParaRPr>
                    </a:p>
                  </a:txBody>
                  <a:tcPr marT="95775" marB="95775" marR="971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r>
              <a:tr h="3003200">
                <a:tc>
                  <a:txBody>
                    <a:bodyPr/>
                    <a:lstStyle/>
                    <a:p>
                      <a:pPr indent="0" lvl="0" marL="0" rtl="0" algn="ctr">
                        <a:spcBef>
                          <a:spcPts val="0"/>
                        </a:spcBef>
                        <a:spcAft>
                          <a:spcPts val="0"/>
                        </a:spcAft>
                        <a:buNone/>
                      </a:pPr>
                      <a:r>
                        <a:rPr lang="en" sz="1400">
                          <a:latin typeface="Plus Jakarta Sans SemiBold"/>
                          <a:ea typeface="Plus Jakarta Sans SemiBold"/>
                          <a:cs typeface="Plus Jakarta Sans SemiBold"/>
                          <a:sym typeface="Plus Jakarta Sans SemiBold"/>
                        </a:rPr>
                        <a:t>N</a:t>
                      </a:r>
                      <a:r>
                        <a:rPr lang="en" sz="1400">
                          <a:latin typeface="Plus Jakarta Sans"/>
                          <a:ea typeface="Plus Jakarta Sans"/>
                          <a:cs typeface="Plus Jakarta Sans"/>
                          <a:sym typeface="Plus Jakarta Sans"/>
                        </a:rPr>
                        <a:t> (Notice)</a:t>
                      </a:r>
                      <a:endParaRPr sz="1400">
                        <a:latin typeface="Plus Jakarta Sans"/>
                        <a:ea typeface="Plus Jakarta Sans"/>
                        <a:cs typeface="Plus Jakarta Sans"/>
                        <a:sym typeface="Plus Jakarta Sans"/>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rPr lang="en" sz="1100">
                          <a:latin typeface="Inter"/>
                          <a:ea typeface="Inter"/>
                          <a:cs typeface="Inter"/>
                          <a:sym typeface="Inter"/>
                        </a:rPr>
                        <a:t>1. Write down what you notice; that is, describe what you see.</a:t>
                      </a:r>
                      <a:endParaRPr sz="1100">
                        <a:latin typeface="Inter"/>
                        <a:ea typeface="Inter"/>
                        <a:cs typeface="Inter"/>
                        <a:sym typeface="Inter"/>
                      </a:endParaRPr>
                    </a:p>
                    <a:p>
                      <a:pPr indent="0" lvl="0" marL="0" rtl="0" algn="l">
                        <a:spcBef>
                          <a:spcPts val="0"/>
                        </a:spcBef>
                        <a:spcAft>
                          <a:spcPts val="0"/>
                        </a:spcAft>
                        <a:buNone/>
                      </a:pPr>
                      <a:r>
                        <a:t/>
                      </a:r>
                      <a:endParaRPr sz="14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gridSpan="2">
                  <a:txBody>
                    <a:bodyPr/>
                    <a:lstStyle/>
                    <a:p>
                      <a:pPr indent="0" lvl="0" marL="0" rtl="0" algn="ctr">
                        <a:spcBef>
                          <a:spcPts val="0"/>
                        </a:spcBef>
                        <a:spcAft>
                          <a:spcPts val="0"/>
                        </a:spcAft>
                        <a:buClr>
                          <a:schemeClr val="dk1"/>
                        </a:buClr>
                        <a:buSzPts val="1100"/>
                        <a:buFont typeface="Arial"/>
                        <a:buNone/>
                      </a:pPr>
                      <a:r>
                        <a:rPr lang="en" sz="1400">
                          <a:solidFill>
                            <a:schemeClr val="dk1"/>
                          </a:solidFill>
                          <a:latin typeface="Plus Jakarta Sans SemiBold"/>
                          <a:ea typeface="Plus Jakarta Sans SemiBold"/>
                          <a:cs typeface="Plus Jakarta Sans SemiBold"/>
                          <a:sym typeface="Plus Jakarta Sans SemiBold"/>
                        </a:rPr>
                        <a:t>K</a:t>
                      </a:r>
                      <a:r>
                        <a:rPr lang="en" sz="1400">
                          <a:solidFill>
                            <a:schemeClr val="dk1"/>
                          </a:solidFill>
                          <a:latin typeface="Plus Jakarta Sans"/>
                          <a:ea typeface="Plus Jakarta Sans"/>
                          <a:cs typeface="Plus Jakarta Sans"/>
                          <a:sym typeface="Plus Jakarta Sans"/>
                        </a:rPr>
                        <a:t> (</a:t>
                      </a:r>
                      <a:r>
                        <a:rPr lang="en" sz="1400">
                          <a:solidFill>
                            <a:schemeClr val="dk1"/>
                          </a:solidFill>
                          <a:latin typeface="Plus Jakarta Sans"/>
                          <a:ea typeface="Plus Jakarta Sans"/>
                          <a:cs typeface="Plus Jakarta Sans"/>
                          <a:sym typeface="Plus Jakarta Sans"/>
                        </a:rPr>
                        <a:t>Key</a:t>
                      </a:r>
                      <a:r>
                        <a:rPr lang="en" sz="1400">
                          <a:solidFill>
                            <a:schemeClr val="dk1"/>
                          </a:solidFill>
                          <a:latin typeface="Plus Jakarta Sans"/>
                          <a:ea typeface="Plus Jakarta Sans"/>
                          <a:cs typeface="Plus Jakarta Sans"/>
                          <a:sym typeface="Plus Jakarta Sans"/>
                        </a:rPr>
                        <a:t> Perspective)</a:t>
                      </a:r>
                      <a:endParaRPr sz="1400">
                        <a:solidFill>
                          <a:schemeClr val="dk1"/>
                        </a:solidFill>
                        <a:latin typeface="Plus Jakarta Sans"/>
                        <a:ea typeface="Plus Jakarta Sans"/>
                        <a:cs typeface="Plus Jakarta Sans"/>
                        <a:sym typeface="Plus Jakarta Sans"/>
                      </a:endParaRPr>
                    </a:p>
                    <a:p>
                      <a:pPr indent="0" lvl="0" marL="0" rtl="0" algn="ctr">
                        <a:spcBef>
                          <a:spcPts val="0"/>
                        </a:spcBef>
                        <a:spcAft>
                          <a:spcPts val="0"/>
                        </a:spcAft>
                        <a:buClr>
                          <a:schemeClr val="dk1"/>
                        </a:buClr>
                        <a:buSzPts val="1100"/>
                        <a:buFont typeface="Arial"/>
                        <a:buNone/>
                      </a:pPr>
                      <a:r>
                        <a:t/>
                      </a:r>
                      <a:endParaRPr sz="14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1. Based on your understanding of this source, what are some things that can be inferred about the creator’s perspective or point of view?</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rPr lang="en" sz="1100">
                          <a:solidFill>
                            <a:schemeClr val="dk1"/>
                          </a:solidFill>
                          <a:latin typeface="Inter"/>
                          <a:ea typeface="Inter"/>
                          <a:cs typeface="Inter"/>
                          <a:sym typeface="Inter"/>
                        </a:rPr>
                        <a:t>2. What do you know about people with the creator’s attributes during this time period? How could their circumstances impact their perspective?</a:t>
                      </a:r>
                      <a:endParaRPr sz="1400">
                        <a:latin typeface="Plus Jakarta Sans SemiBold"/>
                        <a:ea typeface="Plus Jakarta Sans SemiBold"/>
                        <a:cs typeface="Plus Jakarta Sans SemiBold"/>
                        <a:sym typeface="Plus Jakarta Sans SemiBold"/>
                      </a:endParaRPr>
                    </a:p>
                  </a:txBody>
                  <a:tcPr marT="143675" marB="1436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r>
              <a:tr h="2897150">
                <a:tc gridSpan="3">
                  <a:txBody>
                    <a:bodyPr/>
                    <a:lstStyle/>
                    <a:p>
                      <a:pPr indent="0" lvl="0" marL="0" rtl="0" algn="ctr">
                        <a:spcBef>
                          <a:spcPts val="0"/>
                        </a:spcBef>
                        <a:spcAft>
                          <a:spcPts val="0"/>
                        </a:spcAft>
                        <a:buNone/>
                      </a:pPr>
                      <a:r>
                        <a:rPr b="1" lang="en" sz="1400">
                          <a:latin typeface="Inter"/>
                          <a:ea typeface="Inter"/>
                          <a:cs typeface="Inter"/>
                          <a:sym typeface="Inter"/>
                        </a:rPr>
                        <a:t>S </a:t>
                      </a:r>
                      <a:r>
                        <a:rPr lang="en" sz="1400">
                          <a:latin typeface="Inter"/>
                          <a:ea typeface="Inter"/>
                          <a:cs typeface="Inter"/>
                          <a:sym typeface="Inter"/>
                        </a:rPr>
                        <a:t>(Significance)</a:t>
                      </a:r>
                      <a:endParaRPr sz="1400">
                        <a:latin typeface="Inter"/>
                        <a:ea typeface="Inter"/>
                        <a:cs typeface="Inter"/>
                        <a:sym typeface="Inter"/>
                      </a:endParaRPr>
                    </a:p>
                    <a:p>
                      <a:pPr indent="0" lvl="0" marL="0" rtl="0" algn="ctr">
                        <a:spcBef>
                          <a:spcPts val="0"/>
                        </a:spcBef>
                        <a:spcAft>
                          <a:spcPts val="0"/>
                        </a:spcAft>
                        <a:buNone/>
                      </a:pPr>
                      <a:r>
                        <a:t/>
                      </a:r>
                      <a:endParaRPr sz="14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1. List two things or ideas that make this document historically significant.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latin typeface="Inter"/>
                          <a:ea typeface="Inter"/>
                          <a:cs typeface="Inter"/>
                          <a:sym typeface="Inter"/>
                        </a:rPr>
                        <a:t>2. </a:t>
                      </a:r>
                      <a:r>
                        <a:rPr lang="en" sz="1100">
                          <a:highlight>
                            <a:srgbClr val="FFFFFF"/>
                          </a:highlight>
                          <a:latin typeface="Inter"/>
                          <a:ea typeface="Inter"/>
                          <a:cs typeface="Inter"/>
                          <a:sym typeface="Inter"/>
                        </a:rPr>
                        <a:t>Provide one observation from the document that demonstrates why it might be considered historically significant. Explain your reasoning.</a:t>
                      </a:r>
                      <a:endParaRPr sz="1100">
                        <a:highlight>
                          <a:srgbClr val="FFFFFF"/>
                        </a:highlight>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highlight>
                          <a:srgbClr val="FFFFFF"/>
                        </a:highlight>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highlight>
                          <a:srgbClr val="FFFFFF"/>
                        </a:highlight>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highlight>
                          <a:srgbClr val="FFFFFF"/>
                        </a:highlight>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highlight>
                          <a:srgbClr val="FFFFFF"/>
                        </a:highlight>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c hMerge="1"/>
              </a:tr>
            </a:tbl>
          </a:graphicData>
        </a:graphic>
      </p:graphicFrame>
      <p:sp>
        <p:nvSpPr>
          <p:cNvPr id="84" name="Google Shape;84;p16"/>
          <p:cNvSpPr txBox="1"/>
          <p:nvPr/>
        </p:nvSpPr>
        <p:spPr>
          <a:xfrm>
            <a:off x="5533766" y="9625849"/>
            <a:ext cx="1839900" cy="3072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a:solidFill>
                <a:srgbClr val="666666"/>
              </a:solidFill>
              <a:latin typeface="Inter"/>
              <a:ea typeface="Inter"/>
              <a:cs typeface="Inter"/>
              <a:sym typeface="Inter"/>
            </a:endParaRPr>
          </a:p>
        </p:txBody>
      </p:sp>
      <p:pic>
        <p:nvPicPr>
          <p:cNvPr id="85" name="Google Shape;85;p16"/>
          <p:cNvPicPr preferRelativeResize="0"/>
          <p:nvPr/>
        </p:nvPicPr>
        <p:blipFill>
          <a:blip r:embed="rId3">
            <a:alphaModFix/>
          </a:blip>
          <a:stretch>
            <a:fillRect/>
          </a:stretch>
        </p:blipFill>
        <p:spPr>
          <a:xfrm>
            <a:off x="272206" y="9582609"/>
            <a:ext cx="393680" cy="393680"/>
          </a:xfrm>
          <a:prstGeom prst="rect">
            <a:avLst/>
          </a:prstGeom>
          <a:noFill/>
          <a:ln>
            <a:noFill/>
          </a:ln>
        </p:spPr>
      </p:pic>
      <p:sp>
        <p:nvSpPr>
          <p:cNvPr id="86" name="Google Shape;86;p16"/>
          <p:cNvSpPr txBox="1"/>
          <p:nvPr/>
        </p:nvSpPr>
        <p:spPr>
          <a:xfrm>
            <a:off x="2966238" y="9625849"/>
            <a:ext cx="1839900" cy="307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a:solidFill>
                <a:srgbClr val="666666"/>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