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179ae93b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6179ae93b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179ae93bf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6179ae93bf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6179ae93bf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6179ae93bf_0_1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362288"/>
            <a:ext cx="6502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QUEEN HATSHEPSUT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&amp; Sourcing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also means understanding key information about a historical source, such as its purpose, perspective, and reliability as a piece of evidence.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475" y="2024375"/>
            <a:ext cx="1640725" cy="1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2286000" y="1647975"/>
            <a:ext cx="63744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Arguments - </a:t>
            </a:r>
            <a:r>
              <a:rPr lang="en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assessing the validity of a claim using the available evidence. Furthermore, by utilizing other skills, like contextualization, perspective, and continuity and change over time, the rationale behind an argument can be better understood.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000" y="1967853"/>
            <a:ext cx="1515875" cy="151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was the Nile River helpful to the development of the Kingdom of Kush?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0" name="Google Shape;12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4" name="Google Shape;12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6" name="Google Shape;126;p1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6706655" y="37940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1763203" y="-43754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4" name="Google Shape;144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5" name="Google Shape;145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7" name="Google Shape;147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8" name="Google Shape;148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49" name="Google Shape;149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1" name="Google Shape;151;p17"/>
          <p:cNvSpPr txBox="1"/>
          <p:nvPr/>
        </p:nvSpPr>
        <p:spPr>
          <a:xfrm>
            <a:off x="809975" y="88600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PRIMARY SOURCE CLOSE-READ</a:t>
            </a:r>
            <a:endParaRPr sz="300"/>
          </a:p>
        </p:txBody>
      </p:sp>
      <p:sp>
        <p:nvSpPr>
          <p:cNvPr id="152" name="Google Shape;152;p17"/>
          <p:cNvSpPr txBox="1"/>
          <p:nvPr/>
        </p:nvSpPr>
        <p:spPr>
          <a:xfrm>
            <a:off x="4255063" y="1972663"/>
            <a:ext cx="4698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a partner, read Documents A &amp; B and answer the questions that follow.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3" name="Google Shape;153;p17" title="DC 9th_ U3L4 Printable Student Worksheet  (2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752" y="1258288"/>
            <a:ext cx="2029892" cy="262692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4" name="Google Shape;154;p17" title="DC 9th_ U3L4 Printable Student Worksheet  (3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68953" y="1812598"/>
            <a:ext cx="2068974" cy="267752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/>
        </p:nvSpPr>
        <p:spPr>
          <a:xfrm>
            <a:off x="514350" y="338275"/>
            <a:ext cx="8115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THESIS BUILDING </a:t>
            </a:r>
            <a:endParaRPr b="1" sz="3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WORKSHOP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160" name="Google Shape;160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65" name="Google Shape;165;p18"/>
          <p:cNvSpPr/>
          <p:nvPr/>
        </p:nvSpPr>
        <p:spPr>
          <a:xfrm>
            <a:off x="-470113" y="-7087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67" name="Google Shape;167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68" name="Google Shape;168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9" name="Google Shape;169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70" name="Google Shape;170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1" name="Google Shape;171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2" name="Google Shape;172;p18" title="DC 9th_ U3L4 Printable Student Worksheet 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5163" y="1578393"/>
            <a:ext cx="2513837" cy="325320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3" name="Google Shape;173;p18"/>
          <p:cNvSpPr txBox="1"/>
          <p:nvPr/>
        </p:nvSpPr>
        <p:spPr>
          <a:xfrm>
            <a:off x="3807575" y="2501581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Defensible Claim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This is your main answer to the question or prompt. It should be a statement that someone could agree or disagree with—not just a fact.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18"/>
          <p:cNvSpPr/>
          <p:nvPr/>
        </p:nvSpPr>
        <p:spPr>
          <a:xfrm>
            <a:off x="3807525" y="1768000"/>
            <a:ext cx="4903400" cy="473140"/>
          </a:xfrm>
          <a:prstGeom prst="flowChartProcess">
            <a:avLst/>
          </a:pr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Components of a Thesis</a:t>
            </a:r>
            <a:endParaRPr b="1" sz="21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5530875" y="2501582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Lines of Reasoning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These are the main reasons or categories that support your claim. They preview what your body paragraphs will be about.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7254200" y="2506343"/>
            <a:ext cx="1456500" cy="2274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One-sentence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thesis should always be one sentence, combining your claim and your reasons into a single, strong statement.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77" name="Google Shape;177;p18"/>
          <p:cNvCxnSpPr>
            <a:stCxn id="174" idx="2"/>
            <a:endCxn id="173" idx="0"/>
          </p:cNvCxnSpPr>
          <p:nvPr/>
        </p:nvCxnSpPr>
        <p:spPr>
          <a:xfrm flipH="1">
            <a:off x="4535725" y="2241140"/>
            <a:ext cx="1723500" cy="26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8" name="Google Shape;178;p18"/>
          <p:cNvCxnSpPr>
            <a:stCxn id="174" idx="2"/>
            <a:endCxn id="175" idx="0"/>
          </p:cNvCxnSpPr>
          <p:nvPr/>
        </p:nvCxnSpPr>
        <p:spPr>
          <a:xfrm>
            <a:off x="6259225" y="2241140"/>
            <a:ext cx="0" cy="26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9" name="Google Shape;179;p18"/>
          <p:cNvCxnSpPr>
            <a:stCxn id="174" idx="2"/>
            <a:endCxn id="176" idx="0"/>
          </p:cNvCxnSpPr>
          <p:nvPr/>
        </p:nvCxnSpPr>
        <p:spPr>
          <a:xfrm>
            <a:off x="6259225" y="2241140"/>
            <a:ext cx="1723200" cy="2652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0" name="Google Shape;180;p18" title="DC 9th_ U3L4 Printable Student Worksheet 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24304" y="2282099"/>
            <a:ext cx="2103738" cy="27225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