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Halant"/>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5f109b229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g35f109b2299_0_2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9650d1c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9650d1c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f109b229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5f109b2299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f109b2299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35f109b2299_0_1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6152fffa3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g36152fffa3d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f109b229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g35f109b2299_0_1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6152fffa3d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36152fffa3d_0_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6152fffa3d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g36152fffa3d_0_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hyperlink" Target="http://www.youtube.com/watch?v=Z3Wvw6BivVI" TargetMode="External"/><Relationship Id="rId5" Type="http://schemas.openxmlformats.org/officeDocument/2006/relationships/image" Target="../media/image2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3: Seeds of Civilization</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11125" y="1362288"/>
            <a:ext cx="6502200" cy="1662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5400">
                <a:solidFill>
                  <a:srgbClr val="231F20"/>
                </a:solidFill>
                <a:latin typeface="Halant"/>
                <a:ea typeface="Halant"/>
                <a:cs typeface="Halant"/>
                <a:sym typeface="Halant"/>
              </a:rPr>
              <a:t>CONTEXTUALIZING </a:t>
            </a:r>
            <a:endParaRPr b="1" sz="54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5400">
                <a:solidFill>
                  <a:srgbClr val="231F20"/>
                </a:solidFill>
                <a:latin typeface="Halant"/>
                <a:ea typeface="Halant"/>
                <a:cs typeface="Halant"/>
                <a:sym typeface="Halant"/>
              </a:rPr>
              <a:t>ANCIENT EGYPT</a:t>
            </a:r>
            <a:endParaRPr sz="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2"/>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5" name="Google Shape;245;p22"/>
          <p:cNvSpPr txBox="1"/>
          <p:nvPr/>
        </p:nvSpPr>
        <p:spPr>
          <a:xfrm>
            <a:off x="1339628" y="6848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PARTNER DISCUSSION</a:t>
            </a:r>
            <a:endParaRPr sz="700"/>
          </a:p>
        </p:txBody>
      </p:sp>
      <p:grpSp>
        <p:nvGrpSpPr>
          <p:cNvPr id="246" name="Google Shape;246;p22"/>
          <p:cNvGrpSpPr/>
          <p:nvPr/>
        </p:nvGrpSpPr>
        <p:grpSpPr>
          <a:xfrm>
            <a:off x="7929578" y="-49020"/>
            <a:ext cx="781313" cy="885635"/>
            <a:chOff x="0" y="-130721"/>
            <a:chExt cx="2083500" cy="2361695"/>
          </a:xfrm>
        </p:grpSpPr>
        <p:grpSp>
          <p:nvGrpSpPr>
            <p:cNvPr id="247" name="Google Shape;247;p22"/>
            <p:cNvGrpSpPr/>
            <p:nvPr/>
          </p:nvGrpSpPr>
          <p:grpSpPr>
            <a:xfrm>
              <a:off x="75599" y="-130721"/>
              <a:ext cx="1932614" cy="2361695"/>
              <a:chOff x="0" y="-47625"/>
              <a:chExt cx="704100" cy="860425"/>
            </a:xfrm>
          </p:grpSpPr>
          <p:sp>
            <p:nvSpPr>
              <p:cNvPr id="248" name="Google Shape;248;p2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9" name="Google Shape;249;p2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0" name="Google Shape;250;p2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9</a:t>
              </a:r>
              <a:endParaRPr sz="700">
                <a:solidFill>
                  <a:schemeClr val="dk1"/>
                </a:solidFill>
              </a:endParaRPr>
            </a:p>
          </p:txBody>
        </p:sp>
      </p:grpSp>
      <p:sp>
        <p:nvSpPr>
          <p:cNvPr id="251" name="Google Shape;251;p22"/>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52" name="Google Shape;252;p22"/>
          <p:cNvGrpSpPr/>
          <p:nvPr/>
        </p:nvGrpSpPr>
        <p:grpSpPr>
          <a:xfrm>
            <a:off x="-127008" y="4615004"/>
            <a:ext cx="9398022" cy="468724"/>
            <a:chOff x="204" y="0"/>
            <a:chExt cx="25061391" cy="1249931"/>
          </a:xfrm>
        </p:grpSpPr>
        <p:grpSp>
          <p:nvGrpSpPr>
            <p:cNvPr id="253" name="Google Shape;253;p22"/>
            <p:cNvGrpSpPr/>
            <p:nvPr/>
          </p:nvGrpSpPr>
          <p:grpSpPr>
            <a:xfrm rot="5400000">
              <a:off x="12002369" y="-11663474"/>
              <a:ext cx="1249931" cy="24576878"/>
              <a:chOff x="0" y="-38100"/>
              <a:chExt cx="246900" cy="4854692"/>
            </a:xfrm>
          </p:grpSpPr>
          <p:sp>
            <p:nvSpPr>
              <p:cNvPr id="254" name="Google Shape;254;p2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5" name="Google Shape;255;p2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6" name="Google Shape;256;p2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57" name="Google Shape;257;p2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8" name="Google Shape;258;p2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59" name="Google Shape;259;p22"/>
          <p:cNvGrpSpPr/>
          <p:nvPr/>
        </p:nvGrpSpPr>
        <p:grpSpPr>
          <a:xfrm>
            <a:off x="5103858" y="1512745"/>
            <a:ext cx="2944583" cy="2296282"/>
            <a:chOff x="5376825" y="1512437"/>
            <a:chExt cx="3094350" cy="2481394"/>
          </a:xfrm>
        </p:grpSpPr>
        <p:sp>
          <p:nvSpPr>
            <p:cNvPr id="260" name="Google Shape;260;p22"/>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1" name="Google Shape;261;p22"/>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2" name="Google Shape;262;p22"/>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3" name="Google Shape;263;p22"/>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4" name="Google Shape;264;p22"/>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5" name="Google Shape;265;p22"/>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6" name="Google Shape;266;p22"/>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67" name="Google Shape;267;p22"/>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68" name="Google Shape;268;p22"/>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
        <p:nvSpPr>
          <p:cNvPr id="269" name="Google Shape;269;p22"/>
          <p:cNvSpPr txBox="1"/>
          <p:nvPr/>
        </p:nvSpPr>
        <p:spPr>
          <a:xfrm>
            <a:off x="432350" y="1546613"/>
            <a:ext cx="4328700" cy="27705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200">
                <a:latin typeface="Inter"/>
                <a:ea typeface="Inter"/>
                <a:cs typeface="Inter"/>
                <a:sym typeface="Inter"/>
              </a:rPr>
              <a:t>Discuss 1 of the following questions with your partner:</a:t>
            </a:r>
            <a:endParaRPr b="1" sz="2200">
              <a:latin typeface="Inter"/>
              <a:ea typeface="Inter"/>
              <a:cs typeface="Inter"/>
              <a:sym typeface="Inter"/>
            </a:endParaRPr>
          </a:p>
          <a:p>
            <a:pPr indent="-342900" lvl="0" marL="457200" rtl="0" algn="l">
              <a:spcBef>
                <a:spcPts val="0"/>
              </a:spcBef>
              <a:spcAft>
                <a:spcPts val="0"/>
              </a:spcAft>
              <a:buSzPts val="1800"/>
              <a:buFont typeface="Inter"/>
              <a:buChar char="●"/>
            </a:pPr>
            <a:r>
              <a:rPr lang="en" sz="1800">
                <a:latin typeface="Inter"/>
                <a:ea typeface="Inter"/>
                <a:cs typeface="Inter"/>
                <a:sym typeface="Inter"/>
              </a:rPr>
              <a:t>One new thing you learned about the Nile's impact.</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rPr lang="en" sz="1800">
                <a:latin typeface="Inter"/>
                <a:ea typeface="Inter"/>
                <a:cs typeface="Inter"/>
                <a:sym typeface="Inter"/>
              </a:rPr>
              <a:t>One tip you used to find good information.</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rPr lang="en" sz="1800">
                <a:latin typeface="Inter"/>
                <a:ea typeface="Inter"/>
                <a:cs typeface="Inter"/>
                <a:sym typeface="Inter"/>
              </a:rPr>
              <a:t>One challenge you faced while researching.</a:t>
            </a:r>
            <a:endParaRPr sz="1800">
              <a:latin typeface="Inter"/>
              <a:ea typeface="Inter"/>
              <a:cs typeface="Inter"/>
              <a:sym typeface="Inter"/>
            </a:endParaRPr>
          </a:p>
          <a:p>
            <a:pPr indent="0" lvl="0" marL="0" rtl="0" algn="l">
              <a:spcBef>
                <a:spcPts val="0"/>
              </a:spcBef>
              <a:spcAft>
                <a:spcPts val="0"/>
              </a:spcAft>
              <a:buNone/>
            </a:pPr>
            <a:r>
              <a:t/>
            </a:r>
            <a:endParaRPr sz="22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86000" y="1647975"/>
            <a:ext cx="6374400" cy="2693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Causation - </a:t>
            </a:r>
            <a:r>
              <a:rPr lang="en" sz="25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5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429550" y="1997900"/>
            <a:ext cx="1455800" cy="1455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2286000" y="1647975"/>
            <a:ext cx="6374400" cy="2832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300">
                <a:solidFill>
                  <a:schemeClr val="dk1"/>
                </a:solidFill>
                <a:latin typeface="Inter"/>
                <a:ea typeface="Inter"/>
                <a:cs typeface="Inter"/>
                <a:sym typeface="Inter"/>
              </a:rPr>
              <a:t>Contextualization </a:t>
            </a:r>
            <a:r>
              <a:rPr b="1" lang="en" sz="2300">
                <a:solidFill>
                  <a:schemeClr val="dk1"/>
                </a:solidFill>
                <a:latin typeface="Inter"/>
                <a:ea typeface="Inter"/>
                <a:cs typeface="Inter"/>
                <a:sym typeface="Inter"/>
              </a:rPr>
              <a:t>&amp; Sourcing </a:t>
            </a:r>
            <a:r>
              <a:rPr b="1" lang="en" sz="2300">
                <a:solidFill>
                  <a:schemeClr val="dk1"/>
                </a:solidFill>
                <a:latin typeface="Inter"/>
                <a:ea typeface="Inter"/>
                <a:cs typeface="Inter"/>
                <a:sym typeface="Inter"/>
              </a:rPr>
              <a:t>- </a:t>
            </a:r>
            <a:r>
              <a:rPr lang="en" sz="2300">
                <a:solidFill>
                  <a:schemeClr val="dk1"/>
                </a:solidFill>
                <a:latin typeface="Inter"/>
                <a:ea typeface="Inter"/>
                <a:cs typeface="Inter"/>
                <a:sym typeface="Inter"/>
              </a:rPr>
              <a:t>Thinking historically means interpreting historical events, developments, or processes in light of the surrounding historical context. </a:t>
            </a:r>
            <a:r>
              <a:rPr lang="en" sz="2300">
                <a:solidFill>
                  <a:schemeClr val="dk1"/>
                </a:solidFill>
                <a:latin typeface="Inter"/>
                <a:ea typeface="Inter"/>
                <a:cs typeface="Inter"/>
                <a:sym typeface="Inter"/>
              </a:rPr>
              <a:t>It also means understanding key information about a historical source, such as its purpose, perspective, and reliability as a piece of evidence.</a:t>
            </a:r>
            <a:endParaRPr sz="2300">
              <a:solidFill>
                <a:schemeClr val="dk1"/>
              </a:solidFill>
              <a:latin typeface="Inter"/>
              <a:ea typeface="Inter"/>
              <a:cs typeface="Inter"/>
              <a:sym typeface="Inter"/>
            </a:endParaRPr>
          </a:p>
        </p:txBody>
      </p:sp>
      <p:sp>
        <p:nvSpPr>
          <p:cNvPr id="97" name="Google Shape;97;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2" name="Google Shape;112;p15"/>
          <p:cNvPicPr preferRelativeResize="0"/>
          <p:nvPr/>
        </p:nvPicPr>
        <p:blipFill>
          <a:blip r:embed="rId4">
            <a:alphaModFix/>
          </a:blip>
          <a:stretch>
            <a:fillRect/>
          </a:stretch>
        </p:blipFill>
        <p:spPr>
          <a:xfrm>
            <a:off x="423475" y="2024375"/>
            <a:ext cx="1640725" cy="1640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How did the Nile River impact the development of Ancient Egypt?</a:t>
            </a:r>
            <a:endParaRPr i="1" sz="2500">
              <a:solidFill>
                <a:schemeClr val="dk1"/>
              </a:solidFill>
              <a:latin typeface="Inter"/>
              <a:ea typeface="Inter"/>
              <a:cs typeface="Inter"/>
              <a:sym typeface="Inter"/>
            </a:endParaRPr>
          </a:p>
        </p:txBody>
      </p:sp>
      <p:sp>
        <p:nvSpPr>
          <p:cNvPr id="118" name="Google Shape;118;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9" name="Google Shape;119;p16"/>
          <p:cNvGrpSpPr/>
          <p:nvPr/>
        </p:nvGrpSpPr>
        <p:grpSpPr>
          <a:xfrm>
            <a:off x="-127008" y="4615004"/>
            <a:ext cx="9398022" cy="468724"/>
            <a:chOff x="204" y="0"/>
            <a:chExt cx="25061391" cy="1249931"/>
          </a:xfrm>
        </p:grpSpPr>
        <p:grpSp>
          <p:nvGrpSpPr>
            <p:cNvPr id="120" name="Google Shape;120;p16"/>
            <p:cNvGrpSpPr/>
            <p:nvPr/>
          </p:nvGrpSpPr>
          <p:grpSpPr>
            <a:xfrm rot="5400000">
              <a:off x="12002369" y="-11663474"/>
              <a:ext cx="1249931" cy="24576878"/>
              <a:chOff x="0" y="-38100"/>
              <a:chExt cx="246900" cy="4854692"/>
            </a:xfrm>
          </p:grpSpPr>
          <p:sp>
            <p:nvSpPr>
              <p:cNvPr id="121" name="Google Shape;12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2" name="Google Shape;12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3" name="Google Shape;12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4" name="Google Shape;12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5" name="Google Shape;12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6" name="Google Shape;126;p1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27" name="Google Shape;127;p16"/>
          <p:cNvGrpSpPr/>
          <p:nvPr/>
        </p:nvGrpSpPr>
        <p:grpSpPr>
          <a:xfrm>
            <a:off x="7929578" y="-49020"/>
            <a:ext cx="781313" cy="885635"/>
            <a:chOff x="0" y="-130721"/>
            <a:chExt cx="2083500" cy="2361695"/>
          </a:xfrm>
        </p:grpSpPr>
        <p:grpSp>
          <p:nvGrpSpPr>
            <p:cNvPr id="128" name="Google Shape;128;p16"/>
            <p:cNvGrpSpPr/>
            <p:nvPr/>
          </p:nvGrpSpPr>
          <p:grpSpPr>
            <a:xfrm>
              <a:off x="75599" y="-130721"/>
              <a:ext cx="1932614" cy="2361695"/>
              <a:chOff x="0" y="-47625"/>
              <a:chExt cx="704100" cy="860425"/>
            </a:xfrm>
          </p:grpSpPr>
          <p:sp>
            <p:nvSpPr>
              <p:cNvPr id="129" name="Google Shape;12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0" name="Google Shape;13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1" name="Google Shape;13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32" name="Google Shape;132;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7"/>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8" name="Google Shape;138;p17"/>
          <p:cNvGrpSpPr/>
          <p:nvPr/>
        </p:nvGrpSpPr>
        <p:grpSpPr>
          <a:xfrm>
            <a:off x="7929578" y="-49020"/>
            <a:ext cx="781313" cy="885635"/>
            <a:chOff x="0" y="-130721"/>
            <a:chExt cx="2083500" cy="2361695"/>
          </a:xfrm>
        </p:grpSpPr>
        <p:grpSp>
          <p:nvGrpSpPr>
            <p:cNvPr id="139" name="Google Shape;139;p17"/>
            <p:cNvGrpSpPr/>
            <p:nvPr/>
          </p:nvGrpSpPr>
          <p:grpSpPr>
            <a:xfrm>
              <a:off x="75599" y="-130721"/>
              <a:ext cx="1932614" cy="2361695"/>
              <a:chOff x="0" y="-47625"/>
              <a:chExt cx="704100" cy="860425"/>
            </a:xfrm>
          </p:grpSpPr>
          <p:sp>
            <p:nvSpPr>
              <p:cNvPr id="140" name="Google Shape;14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1" name="Google Shape;141;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5</a:t>
              </a:r>
              <a:endParaRPr sz="700">
                <a:solidFill>
                  <a:schemeClr val="dk1"/>
                </a:solidFill>
              </a:endParaRPr>
            </a:p>
          </p:txBody>
        </p:sp>
      </p:grpSp>
      <p:sp>
        <p:nvSpPr>
          <p:cNvPr id="143" name="Google Shape;143;p17"/>
          <p:cNvSpPr/>
          <p:nvPr/>
        </p:nvSpPr>
        <p:spPr>
          <a:xfrm>
            <a:off x="-1763203" y="-1038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44" name="Google Shape;144;p17"/>
          <p:cNvGrpSpPr/>
          <p:nvPr/>
        </p:nvGrpSpPr>
        <p:grpSpPr>
          <a:xfrm>
            <a:off x="-127008" y="4615004"/>
            <a:ext cx="9398022" cy="468724"/>
            <a:chOff x="204" y="0"/>
            <a:chExt cx="25061391" cy="1249931"/>
          </a:xfrm>
        </p:grpSpPr>
        <p:grpSp>
          <p:nvGrpSpPr>
            <p:cNvPr id="145" name="Google Shape;145;p17"/>
            <p:cNvGrpSpPr/>
            <p:nvPr/>
          </p:nvGrpSpPr>
          <p:grpSpPr>
            <a:xfrm rot="5400000">
              <a:off x="12002369" y="-11663474"/>
              <a:ext cx="1249931" cy="24576878"/>
              <a:chOff x="0" y="-38100"/>
              <a:chExt cx="246900" cy="4854692"/>
            </a:xfrm>
          </p:grpSpPr>
          <p:sp>
            <p:nvSpPr>
              <p:cNvPr id="146" name="Google Shape;14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7" name="Google Shape;14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49" name="Google Shape;14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0" name="Google Shape;15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1" name="Google Shape;151;p17"/>
          <p:cNvSpPr txBox="1"/>
          <p:nvPr/>
        </p:nvSpPr>
        <p:spPr>
          <a:xfrm>
            <a:off x="794300" y="35375"/>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CONTEXT FOR </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ANCIENT EGYPT</a:t>
            </a:r>
            <a:endParaRPr sz="300"/>
          </a:p>
        </p:txBody>
      </p:sp>
      <p:pic>
        <p:nvPicPr>
          <p:cNvPr descr="In which John covers the long, long history of ancient Egypt, including the Old, Middle, and New Kingdoms, and even a couple of intermediate periods. Learn about mummies, pharaohs, pyramids, and the Nile with John Green.&#10;&#10;Chapters:&#10;Introduction: Ancient Egypt 00:00&#10;How The Nile Shaped Egypt 1:57&#10;The Old Kingdom of Egypt 4:02&#10;The Middle Kingdom of Egypt 6:29&#10;The New Kingdom of Egypt 7:54&#10;An Open Letter to King Tut 9:18&#10;Credits 11:14&#10;&#10;Resources: &#10;Mummies!: https://goo.gl/BvAdmj&#10;Pyramids!: http://goo.gl/aCov2j&#10;&#10;Crash Course is on Patreon! You can support us directly by signing up at http://www.patreon.com/crashcourse&#10;&#10;Want to find Crash Course elsewhere on the internet?&#10;Facebook - http://www.facebook.com/YouTubeCrashCourse&#10;Twitter - http://www.twitter.com/TheCrashCourse&#10;Instagram - https://www.instagram.com/thecrashcourse/&#10;&#10;CC Kids: http://www.youtube.com/crashcoursekids" id="152" name="Google Shape;152;p17" title="Ancient Egypt: Crash Course World History #4">
            <a:hlinkClick r:id="rId4"/>
          </p:cNvPr>
          <p:cNvPicPr preferRelativeResize="0"/>
          <p:nvPr/>
        </p:nvPicPr>
        <p:blipFill>
          <a:blip r:embed="rId5">
            <a:alphaModFix/>
          </a:blip>
          <a:stretch>
            <a:fillRect/>
          </a:stretch>
        </p:blipFill>
        <p:spPr>
          <a:xfrm>
            <a:off x="2235900" y="1402322"/>
            <a:ext cx="4636825" cy="26082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8"/>
          <p:cNvSpPr txBox="1"/>
          <p:nvPr/>
        </p:nvSpPr>
        <p:spPr>
          <a:xfrm>
            <a:off x="706200" y="1083500"/>
            <a:ext cx="7650300" cy="14316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In this activity, you will practice how to conduct online historical research to investigate today’s supporting question:</a:t>
            </a:r>
            <a:endParaRPr sz="18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8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rPr lang="en" sz="1800">
                <a:solidFill>
                  <a:srgbClr val="231F20"/>
                </a:solidFill>
                <a:latin typeface="Inter"/>
                <a:ea typeface="Inter"/>
                <a:cs typeface="Inter"/>
                <a:sym typeface="Inter"/>
              </a:rPr>
              <a:t>As you research, you'll take notes and organize your evidence into four categories.</a:t>
            </a:r>
            <a:r>
              <a:rPr lang="en" sz="2100">
                <a:solidFill>
                  <a:srgbClr val="231F20"/>
                </a:solidFill>
                <a:latin typeface="Inter"/>
                <a:ea typeface="Inter"/>
                <a:cs typeface="Inter"/>
                <a:sym typeface="Inter"/>
              </a:rPr>
              <a:t> </a:t>
            </a:r>
            <a:endParaRPr sz="2100">
              <a:solidFill>
                <a:srgbClr val="231F20"/>
              </a:solidFill>
              <a:latin typeface="Inter"/>
              <a:ea typeface="Inter"/>
              <a:cs typeface="Inter"/>
              <a:sym typeface="Inter"/>
            </a:endParaRPr>
          </a:p>
        </p:txBody>
      </p:sp>
      <p:sp>
        <p:nvSpPr>
          <p:cNvPr id="158" name="Google Shape;158;p18"/>
          <p:cNvSpPr/>
          <p:nvPr/>
        </p:nvSpPr>
        <p:spPr>
          <a:xfrm>
            <a:off x="7079762" y="3495143"/>
            <a:ext cx="3346704" cy="953946"/>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9" name="Google Shape;159;p18"/>
          <p:cNvGrpSpPr/>
          <p:nvPr/>
        </p:nvGrpSpPr>
        <p:grpSpPr>
          <a:xfrm>
            <a:off x="-127008" y="4615004"/>
            <a:ext cx="9398022" cy="468724"/>
            <a:chOff x="204" y="0"/>
            <a:chExt cx="25061391" cy="1249931"/>
          </a:xfrm>
        </p:grpSpPr>
        <p:grpSp>
          <p:nvGrpSpPr>
            <p:cNvPr id="160" name="Google Shape;160;p18"/>
            <p:cNvGrpSpPr/>
            <p:nvPr/>
          </p:nvGrpSpPr>
          <p:grpSpPr>
            <a:xfrm rot="5400000">
              <a:off x="12002369" y="-11663474"/>
              <a:ext cx="1249931" cy="24576878"/>
              <a:chOff x="0" y="-38100"/>
              <a:chExt cx="246900" cy="4854692"/>
            </a:xfrm>
          </p:grpSpPr>
          <p:sp>
            <p:nvSpPr>
              <p:cNvPr id="161" name="Google Shape;161;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2" name="Google Shape;162;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3" name="Google Shape;163;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4" name="Google Shape;164;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5" name="Google Shape;165;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66" name="Google Shape;166;p18"/>
          <p:cNvGrpSpPr/>
          <p:nvPr/>
        </p:nvGrpSpPr>
        <p:grpSpPr>
          <a:xfrm>
            <a:off x="7929578" y="-49020"/>
            <a:ext cx="781313" cy="885635"/>
            <a:chOff x="0" y="-130721"/>
            <a:chExt cx="2083500" cy="2361695"/>
          </a:xfrm>
        </p:grpSpPr>
        <p:grpSp>
          <p:nvGrpSpPr>
            <p:cNvPr id="167" name="Google Shape;167;p18"/>
            <p:cNvGrpSpPr/>
            <p:nvPr/>
          </p:nvGrpSpPr>
          <p:grpSpPr>
            <a:xfrm>
              <a:off x="75599" y="-130721"/>
              <a:ext cx="1932614" cy="2361695"/>
              <a:chOff x="0" y="-47625"/>
              <a:chExt cx="704100" cy="860425"/>
            </a:xfrm>
          </p:grpSpPr>
          <p:sp>
            <p:nvSpPr>
              <p:cNvPr id="168" name="Google Shape;168;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9" name="Google Shape;169;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0" name="Google Shape;170;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71" name="Google Shape;171;p18"/>
          <p:cNvSpPr/>
          <p:nvPr/>
        </p:nvSpPr>
        <p:spPr>
          <a:xfrm>
            <a:off x="-1306361" y="-47791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2" name="Google Shape;172;p18"/>
          <p:cNvSpPr txBox="1"/>
          <p:nvPr/>
        </p:nvSpPr>
        <p:spPr>
          <a:xfrm>
            <a:off x="1276990" y="438150"/>
            <a:ext cx="65901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RESEARCH</a:t>
            </a:r>
            <a:endParaRPr sz="400"/>
          </a:p>
        </p:txBody>
      </p:sp>
      <p:sp>
        <p:nvSpPr>
          <p:cNvPr id="173" name="Google Shape;173;p18"/>
          <p:cNvSpPr txBox="1"/>
          <p:nvPr/>
        </p:nvSpPr>
        <p:spPr>
          <a:xfrm>
            <a:off x="1448875" y="3664425"/>
            <a:ext cx="1741800" cy="67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Step 1: </a:t>
            </a:r>
            <a:endParaRPr b="1" sz="1200">
              <a:solidFill>
                <a:srgbClr val="000000"/>
              </a:solidFill>
              <a:latin typeface="Inter"/>
              <a:ea typeface="Inter"/>
              <a:cs typeface="Inter"/>
              <a:sym typeface="Inter"/>
            </a:endParaRPr>
          </a:p>
          <a:p>
            <a:pPr indent="0" lvl="0" marL="0" rtl="0" algn="ctr">
              <a:spcBef>
                <a:spcPts val="0"/>
              </a:spcBef>
              <a:spcAft>
                <a:spcPts val="0"/>
              </a:spcAft>
              <a:buNone/>
            </a:pPr>
            <a:r>
              <a:rPr lang="en" sz="1200">
                <a:solidFill>
                  <a:srgbClr val="000000"/>
                </a:solidFill>
                <a:latin typeface="Inter"/>
                <a:ea typeface="Inter"/>
                <a:cs typeface="Inter"/>
                <a:sym typeface="Inter"/>
              </a:rPr>
              <a:t>Deconstruct the Question</a:t>
            </a:r>
            <a:endParaRPr sz="1200">
              <a:solidFill>
                <a:srgbClr val="000000"/>
              </a:solidFill>
              <a:latin typeface="Inter"/>
              <a:ea typeface="Inter"/>
              <a:cs typeface="Inter"/>
              <a:sym typeface="Inter"/>
            </a:endParaRPr>
          </a:p>
        </p:txBody>
      </p:sp>
      <p:sp>
        <p:nvSpPr>
          <p:cNvPr id="174" name="Google Shape;174;p18"/>
          <p:cNvSpPr/>
          <p:nvPr/>
        </p:nvSpPr>
        <p:spPr>
          <a:xfrm>
            <a:off x="1448876" y="2688435"/>
            <a:ext cx="5863425" cy="529748"/>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rgbClr val="FFFFFF"/>
                </a:solidFill>
                <a:latin typeface="Halant"/>
                <a:ea typeface="Halant"/>
                <a:cs typeface="Halant"/>
                <a:sym typeface="Halant"/>
              </a:rPr>
              <a:t>Historical Research Methods</a:t>
            </a:r>
            <a:endParaRPr b="1" sz="2100">
              <a:solidFill>
                <a:srgbClr val="FFFFFF"/>
              </a:solidFill>
              <a:latin typeface="Halant"/>
              <a:ea typeface="Halant"/>
              <a:cs typeface="Halant"/>
              <a:sym typeface="Halant"/>
            </a:endParaRPr>
          </a:p>
        </p:txBody>
      </p:sp>
      <p:sp>
        <p:nvSpPr>
          <p:cNvPr id="175" name="Google Shape;175;p18"/>
          <p:cNvSpPr txBox="1"/>
          <p:nvPr/>
        </p:nvSpPr>
        <p:spPr>
          <a:xfrm>
            <a:off x="3509600" y="3664425"/>
            <a:ext cx="1741800" cy="67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Step 2: </a:t>
            </a:r>
            <a:endParaRPr b="1"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Conduct Online Research </a:t>
            </a:r>
            <a:endParaRPr sz="1800">
              <a:solidFill>
                <a:srgbClr val="595959"/>
              </a:solidFill>
            </a:endParaRPr>
          </a:p>
        </p:txBody>
      </p:sp>
      <p:sp>
        <p:nvSpPr>
          <p:cNvPr id="176" name="Google Shape;176;p18"/>
          <p:cNvSpPr txBox="1"/>
          <p:nvPr/>
        </p:nvSpPr>
        <p:spPr>
          <a:xfrm>
            <a:off x="5570300" y="3669802"/>
            <a:ext cx="1741800" cy="67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Step 3: </a:t>
            </a:r>
            <a:endParaRPr b="1"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Research &amp; Organize Information</a:t>
            </a:r>
            <a:endParaRPr sz="1800">
              <a:solidFill>
                <a:srgbClr val="595959"/>
              </a:solidFill>
            </a:endParaRPr>
          </a:p>
        </p:txBody>
      </p:sp>
      <p:cxnSp>
        <p:nvCxnSpPr>
          <p:cNvPr id="177" name="Google Shape;177;p18"/>
          <p:cNvCxnSpPr>
            <a:stCxn id="174" idx="2"/>
            <a:endCxn id="173" idx="0"/>
          </p:cNvCxnSpPr>
          <p:nvPr/>
        </p:nvCxnSpPr>
        <p:spPr>
          <a:xfrm flipH="1">
            <a:off x="2319888" y="3218182"/>
            <a:ext cx="2060700" cy="446100"/>
          </a:xfrm>
          <a:prstGeom prst="straightConnector1">
            <a:avLst/>
          </a:prstGeom>
          <a:noFill/>
          <a:ln cap="flat" cmpd="sng" w="9525">
            <a:solidFill>
              <a:srgbClr val="595959"/>
            </a:solidFill>
            <a:prstDash val="solid"/>
            <a:round/>
            <a:headEnd len="med" w="med" type="none"/>
            <a:tailEnd len="med" w="med" type="triangle"/>
          </a:ln>
        </p:spPr>
      </p:cxnSp>
      <p:cxnSp>
        <p:nvCxnSpPr>
          <p:cNvPr id="178" name="Google Shape;178;p18"/>
          <p:cNvCxnSpPr>
            <a:stCxn id="174" idx="2"/>
            <a:endCxn id="175" idx="0"/>
          </p:cNvCxnSpPr>
          <p:nvPr/>
        </p:nvCxnSpPr>
        <p:spPr>
          <a:xfrm>
            <a:off x="4380588" y="3218182"/>
            <a:ext cx="0" cy="446100"/>
          </a:xfrm>
          <a:prstGeom prst="straightConnector1">
            <a:avLst/>
          </a:prstGeom>
          <a:noFill/>
          <a:ln cap="flat" cmpd="sng" w="9525">
            <a:solidFill>
              <a:srgbClr val="595959"/>
            </a:solidFill>
            <a:prstDash val="solid"/>
            <a:round/>
            <a:headEnd len="med" w="med" type="none"/>
            <a:tailEnd len="med" w="med" type="triangle"/>
          </a:ln>
        </p:spPr>
      </p:cxnSp>
      <p:cxnSp>
        <p:nvCxnSpPr>
          <p:cNvPr id="179" name="Google Shape;179;p18"/>
          <p:cNvCxnSpPr>
            <a:stCxn id="174" idx="2"/>
            <a:endCxn id="176" idx="0"/>
          </p:cNvCxnSpPr>
          <p:nvPr/>
        </p:nvCxnSpPr>
        <p:spPr>
          <a:xfrm>
            <a:off x="4380588" y="3218182"/>
            <a:ext cx="2060700" cy="451500"/>
          </a:xfrm>
          <a:prstGeom prst="straightConnector1">
            <a:avLst/>
          </a:prstGeom>
          <a:noFill/>
          <a:ln cap="flat" cmpd="sng" w="9525">
            <a:solidFill>
              <a:srgbClr val="595959"/>
            </a:solidFill>
            <a:prstDash val="solid"/>
            <a:round/>
            <a:headEnd len="med" w="med" type="none"/>
            <a:tailEnd len="med" w="med" type="triangl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9"/>
          <p:cNvSpPr txBox="1"/>
          <p:nvPr/>
        </p:nvSpPr>
        <p:spPr>
          <a:xfrm>
            <a:off x="514350" y="474950"/>
            <a:ext cx="8115300" cy="507900"/>
          </a:xfrm>
          <a:prstGeom prst="rect">
            <a:avLst/>
          </a:prstGeom>
          <a:noFill/>
          <a:ln>
            <a:noFill/>
          </a:ln>
        </p:spPr>
        <p:txBody>
          <a:bodyPr anchorCtr="0" anchor="t" bIns="0" lIns="0" spcFirstLastPara="1" rIns="0" wrap="square" tIns="0">
            <a:spAutoFit/>
          </a:bodyPr>
          <a:lstStyle/>
          <a:p>
            <a:pPr indent="-438150" lvl="0" marL="457200" marR="0" rtl="0" algn="ctr">
              <a:lnSpc>
                <a:spcPct val="100000"/>
              </a:lnSpc>
              <a:spcBef>
                <a:spcPts val="0"/>
              </a:spcBef>
              <a:spcAft>
                <a:spcPts val="0"/>
              </a:spcAft>
              <a:buClr>
                <a:schemeClr val="dk1"/>
              </a:buClr>
              <a:buSzPts val="3300"/>
              <a:buFont typeface="Halant"/>
              <a:buAutoNum type="arabicPeriod"/>
            </a:pPr>
            <a:r>
              <a:rPr b="1" lang="en" sz="3300">
                <a:solidFill>
                  <a:schemeClr val="dk1"/>
                </a:solidFill>
                <a:latin typeface="Halant"/>
                <a:ea typeface="Halant"/>
                <a:cs typeface="Halant"/>
                <a:sym typeface="Halant"/>
              </a:rPr>
              <a:t>DECONSTRUCT THE QUESTION</a:t>
            </a:r>
            <a:endParaRPr b="1" sz="3300">
              <a:solidFill>
                <a:schemeClr val="dk1"/>
              </a:solidFill>
              <a:latin typeface="Halant"/>
              <a:ea typeface="Halant"/>
              <a:cs typeface="Halant"/>
              <a:sym typeface="Halant"/>
            </a:endParaRPr>
          </a:p>
        </p:txBody>
      </p:sp>
      <p:grpSp>
        <p:nvGrpSpPr>
          <p:cNvPr id="185" name="Google Shape;185;p19"/>
          <p:cNvGrpSpPr/>
          <p:nvPr/>
        </p:nvGrpSpPr>
        <p:grpSpPr>
          <a:xfrm>
            <a:off x="7892365" y="5"/>
            <a:ext cx="781313" cy="885635"/>
            <a:chOff x="0" y="-130721"/>
            <a:chExt cx="2083500" cy="2361695"/>
          </a:xfrm>
        </p:grpSpPr>
        <p:grpSp>
          <p:nvGrpSpPr>
            <p:cNvPr id="186" name="Google Shape;186;p19"/>
            <p:cNvGrpSpPr/>
            <p:nvPr/>
          </p:nvGrpSpPr>
          <p:grpSpPr>
            <a:xfrm>
              <a:off x="75599" y="-130721"/>
              <a:ext cx="1932614" cy="2361695"/>
              <a:chOff x="0" y="-47625"/>
              <a:chExt cx="704100" cy="860425"/>
            </a:xfrm>
          </p:grpSpPr>
          <p:sp>
            <p:nvSpPr>
              <p:cNvPr id="187" name="Google Shape;187;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8" name="Google Shape;188;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9" name="Google Shape;189;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6</a:t>
              </a:r>
              <a:endParaRPr b="1" sz="2800">
                <a:solidFill>
                  <a:srgbClr val="FFFFFF"/>
                </a:solidFill>
                <a:latin typeface="Halant"/>
                <a:ea typeface="Halant"/>
                <a:cs typeface="Halant"/>
                <a:sym typeface="Halant"/>
              </a:endParaRPr>
            </a:p>
          </p:txBody>
        </p:sp>
      </p:grpSp>
      <p:sp>
        <p:nvSpPr>
          <p:cNvPr id="190" name="Google Shape;190;p19"/>
          <p:cNvSpPr/>
          <p:nvPr/>
        </p:nvSpPr>
        <p:spPr>
          <a:xfrm>
            <a:off x="5381373" y="48502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91" name="Google Shape;191;p19"/>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92" name="Google Shape;192;p19"/>
          <p:cNvGrpSpPr/>
          <p:nvPr/>
        </p:nvGrpSpPr>
        <p:grpSpPr>
          <a:xfrm>
            <a:off x="92701" y="-72333"/>
            <a:ext cx="468740" cy="5216002"/>
            <a:chOff x="0" y="-38100"/>
            <a:chExt cx="246900" cy="2747433"/>
          </a:xfrm>
        </p:grpSpPr>
        <p:sp>
          <p:nvSpPr>
            <p:cNvPr id="193" name="Google Shape;193;p19"/>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94" name="Google Shape;194;p19"/>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5" name="Google Shape;195;p19"/>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96" name="Google Shape;196;p19"/>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197" name="Google Shape;197;p19"/>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198" name="Google Shape;198;p19" title="DC 9th_ U3L2 Historical Research of Ancient Egypt Worksheet.png"/>
          <p:cNvPicPr preferRelativeResize="0"/>
          <p:nvPr/>
        </p:nvPicPr>
        <p:blipFill>
          <a:blip r:embed="rId4">
            <a:alphaModFix/>
          </a:blip>
          <a:stretch>
            <a:fillRect/>
          </a:stretch>
        </p:blipFill>
        <p:spPr>
          <a:xfrm>
            <a:off x="1510250" y="1275200"/>
            <a:ext cx="2721425" cy="3521850"/>
          </a:xfrm>
          <a:prstGeom prst="rect">
            <a:avLst/>
          </a:prstGeom>
          <a:noFill/>
          <a:ln cap="flat" cmpd="sng" w="28575">
            <a:solidFill>
              <a:schemeClr val="dk1"/>
            </a:solidFill>
            <a:prstDash val="solid"/>
            <a:round/>
            <a:headEnd len="sm" w="sm" type="none"/>
            <a:tailEnd len="sm" w="sm" type="none"/>
          </a:ln>
        </p:spPr>
      </p:pic>
      <p:sp>
        <p:nvSpPr>
          <p:cNvPr id="199" name="Google Shape;199;p19"/>
          <p:cNvSpPr txBox="1"/>
          <p:nvPr/>
        </p:nvSpPr>
        <p:spPr>
          <a:xfrm>
            <a:off x="4535125" y="2477775"/>
            <a:ext cx="4048200" cy="877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Write 2 questions of your own for each category to help guide your research below.</a:t>
            </a:r>
            <a:endParaRPr sz="1900">
              <a:solidFill>
                <a:srgbClr val="231F2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0"/>
          <p:cNvSpPr txBox="1"/>
          <p:nvPr/>
        </p:nvSpPr>
        <p:spPr>
          <a:xfrm>
            <a:off x="366050" y="474925"/>
            <a:ext cx="8115300" cy="507900"/>
          </a:xfrm>
          <a:prstGeom prst="rect">
            <a:avLst/>
          </a:prstGeom>
          <a:noFill/>
          <a:ln>
            <a:noFill/>
          </a:ln>
        </p:spPr>
        <p:txBody>
          <a:bodyPr anchorCtr="0" anchor="t" bIns="0" lIns="0" spcFirstLastPara="1" rIns="0" wrap="square" tIns="0">
            <a:spAutoFit/>
          </a:bodyPr>
          <a:lstStyle/>
          <a:p>
            <a:pPr indent="0" lvl="0" marL="457200" marR="0" rtl="0" algn="ctr">
              <a:lnSpc>
                <a:spcPct val="100000"/>
              </a:lnSpc>
              <a:spcBef>
                <a:spcPts val="0"/>
              </a:spcBef>
              <a:spcAft>
                <a:spcPts val="0"/>
              </a:spcAft>
              <a:buNone/>
            </a:pPr>
            <a:r>
              <a:rPr b="1" lang="en" sz="3300">
                <a:solidFill>
                  <a:schemeClr val="dk1"/>
                </a:solidFill>
                <a:latin typeface="Halant"/>
                <a:ea typeface="Halant"/>
                <a:cs typeface="Halant"/>
                <a:sym typeface="Halant"/>
              </a:rPr>
              <a:t>2. CONDUCT ONLINE RESEARCH</a:t>
            </a:r>
            <a:endParaRPr b="1" sz="3300">
              <a:solidFill>
                <a:schemeClr val="dk1"/>
              </a:solidFill>
              <a:latin typeface="Halant"/>
              <a:ea typeface="Halant"/>
              <a:cs typeface="Halant"/>
              <a:sym typeface="Halant"/>
            </a:endParaRPr>
          </a:p>
        </p:txBody>
      </p:sp>
      <p:grpSp>
        <p:nvGrpSpPr>
          <p:cNvPr id="205" name="Google Shape;205;p20"/>
          <p:cNvGrpSpPr/>
          <p:nvPr/>
        </p:nvGrpSpPr>
        <p:grpSpPr>
          <a:xfrm>
            <a:off x="7892365" y="5"/>
            <a:ext cx="781313" cy="885635"/>
            <a:chOff x="0" y="-130721"/>
            <a:chExt cx="2083500" cy="2361695"/>
          </a:xfrm>
        </p:grpSpPr>
        <p:grpSp>
          <p:nvGrpSpPr>
            <p:cNvPr id="206" name="Google Shape;206;p20"/>
            <p:cNvGrpSpPr/>
            <p:nvPr/>
          </p:nvGrpSpPr>
          <p:grpSpPr>
            <a:xfrm>
              <a:off x="75599" y="-130721"/>
              <a:ext cx="1932614" cy="2361695"/>
              <a:chOff x="0" y="-47625"/>
              <a:chExt cx="704100" cy="860425"/>
            </a:xfrm>
          </p:grpSpPr>
          <p:sp>
            <p:nvSpPr>
              <p:cNvPr id="207" name="Google Shape;207;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8" name="Google Shape;208;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9" name="Google Shape;209;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7</a:t>
              </a:r>
              <a:endParaRPr b="1" sz="2800">
                <a:solidFill>
                  <a:srgbClr val="FFFFFF"/>
                </a:solidFill>
                <a:latin typeface="Halant"/>
                <a:ea typeface="Halant"/>
                <a:cs typeface="Halant"/>
                <a:sym typeface="Halant"/>
              </a:endParaRPr>
            </a:p>
          </p:txBody>
        </p:sp>
      </p:grpSp>
      <p:sp>
        <p:nvSpPr>
          <p:cNvPr id="210" name="Google Shape;210;p20"/>
          <p:cNvSpPr/>
          <p:nvPr/>
        </p:nvSpPr>
        <p:spPr>
          <a:xfrm>
            <a:off x="5381373" y="48502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11" name="Google Shape;211;p20"/>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12" name="Google Shape;212;p20"/>
          <p:cNvGrpSpPr/>
          <p:nvPr/>
        </p:nvGrpSpPr>
        <p:grpSpPr>
          <a:xfrm>
            <a:off x="92701" y="-72333"/>
            <a:ext cx="468740" cy="5216002"/>
            <a:chOff x="0" y="-38100"/>
            <a:chExt cx="246900" cy="2747433"/>
          </a:xfrm>
        </p:grpSpPr>
        <p:sp>
          <p:nvSpPr>
            <p:cNvPr id="213" name="Google Shape;213;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14" name="Google Shape;214;p20"/>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5" name="Google Shape;215;p20"/>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16" name="Google Shape;216;p20"/>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17" name="Google Shape;217;p20"/>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218" name="Google Shape;218;p20"/>
          <p:cNvSpPr txBox="1"/>
          <p:nvPr/>
        </p:nvSpPr>
        <p:spPr>
          <a:xfrm>
            <a:off x="4505450" y="2242700"/>
            <a:ext cx="4048200" cy="1169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Now look at these two pretend search results. Read them carefully and determine which source is more trustworthy.</a:t>
            </a:r>
            <a:endParaRPr sz="1900">
              <a:solidFill>
                <a:srgbClr val="231F20"/>
              </a:solidFill>
              <a:latin typeface="Inter"/>
              <a:ea typeface="Inter"/>
              <a:cs typeface="Inter"/>
              <a:sym typeface="Inter"/>
            </a:endParaRPr>
          </a:p>
        </p:txBody>
      </p:sp>
      <p:pic>
        <p:nvPicPr>
          <p:cNvPr id="219" name="Google Shape;219;p20" title="DC 9th_ U3L2 Historical Research of Ancient Egypt Worksheet (1).png"/>
          <p:cNvPicPr preferRelativeResize="0"/>
          <p:nvPr/>
        </p:nvPicPr>
        <p:blipFill>
          <a:blip r:embed="rId4">
            <a:alphaModFix/>
          </a:blip>
          <a:stretch>
            <a:fillRect/>
          </a:stretch>
        </p:blipFill>
        <p:spPr>
          <a:xfrm>
            <a:off x="1326250" y="1271051"/>
            <a:ext cx="2716225" cy="3515099"/>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1"/>
          <p:cNvSpPr txBox="1"/>
          <p:nvPr/>
        </p:nvSpPr>
        <p:spPr>
          <a:xfrm>
            <a:off x="366050" y="189175"/>
            <a:ext cx="8115300" cy="1015800"/>
          </a:xfrm>
          <a:prstGeom prst="rect">
            <a:avLst/>
          </a:prstGeom>
          <a:noFill/>
          <a:ln>
            <a:noFill/>
          </a:ln>
        </p:spPr>
        <p:txBody>
          <a:bodyPr anchorCtr="0" anchor="t" bIns="0" lIns="0" spcFirstLastPara="1" rIns="0" wrap="square" tIns="0">
            <a:spAutoFit/>
          </a:bodyPr>
          <a:lstStyle/>
          <a:p>
            <a:pPr indent="0" lvl="0" marL="457200" marR="0" rtl="0" algn="ctr">
              <a:lnSpc>
                <a:spcPct val="100000"/>
              </a:lnSpc>
              <a:spcBef>
                <a:spcPts val="0"/>
              </a:spcBef>
              <a:spcAft>
                <a:spcPts val="0"/>
              </a:spcAft>
              <a:buNone/>
            </a:pPr>
            <a:r>
              <a:rPr b="1" lang="en" sz="3300">
                <a:solidFill>
                  <a:schemeClr val="dk1"/>
                </a:solidFill>
                <a:latin typeface="Halant"/>
                <a:ea typeface="Halant"/>
                <a:cs typeface="Halant"/>
                <a:sym typeface="Halant"/>
              </a:rPr>
              <a:t>3. RESEARCH AND ORGANIZE INFORMATION</a:t>
            </a:r>
            <a:endParaRPr b="1" sz="3300">
              <a:solidFill>
                <a:schemeClr val="dk1"/>
              </a:solidFill>
              <a:latin typeface="Halant"/>
              <a:ea typeface="Halant"/>
              <a:cs typeface="Halant"/>
              <a:sym typeface="Halant"/>
            </a:endParaRPr>
          </a:p>
        </p:txBody>
      </p:sp>
      <p:grpSp>
        <p:nvGrpSpPr>
          <p:cNvPr id="225" name="Google Shape;225;p21"/>
          <p:cNvGrpSpPr/>
          <p:nvPr/>
        </p:nvGrpSpPr>
        <p:grpSpPr>
          <a:xfrm>
            <a:off x="7892365" y="5"/>
            <a:ext cx="781313" cy="885635"/>
            <a:chOff x="0" y="-130721"/>
            <a:chExt cx="2083500" cy="2361695"/>
          </a:xfrm>
        </p:grpSpPr>
        <p:grpSp>
          <p:nvGrpSpPr>
            <p:cNvPr id="226" name="Google Shape;226;p21"/>
            <p:cNvGrpSpPr/>
            <p:nvPr/>
          </p:nvGrpSpPr>
          <p:grpSpPr>
            <a:xfrm>
              <a:off x="75599" y="-130721"/>
              <a:ext cx="1932614" cy="2361695"/>
              <a:chOff x="0" y="-47625"/>
              <a:chExt cx="704100" cy="860425"/>
            </a:xfrm>
          </p:grpSpPr>
          <p:sp>
            <p:nvSpPr>
              <p:cNvPr id="227" name="Google Shape;227;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8" name="Google Shape;228;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9" name="Google Shape;229;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8</a:t>
              </a:r>
              <a:endParaRPr b="1" sz="2800">
                <a:solidFill>
                  <a:srgbClr val="FFFFFF"/>
                </a:solidFill>
                <a:latin typeface="Halant"/>
                <a:ea typeface="Halant"/>
                <a:cs typeface="Halant"/>
                <a:sym typeface="Halant"/>
              </a:endParaRPr>
            </a:p>
          </p:txBody>
        </p:sp>
      </p:grpSp>
      <p:sp>
        <p:nvSpPr>
          <p:cNvPr id="230" name="Google Shape;230;p21"/>
          <p:cNvSpPr/>
          <p:nvPr/>
        </p:nvSpPr>
        <p:spPr>
          <a:xfrm>
            <a:off x="5381373" y="48502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31" name="Google Shape;231;p21"/>
          <p:cNvSpPr/>
          <p:nvPr/>
        </p:nvSpPr>
        <p:spPr>
          <a:xfrm>
            <a:off x="92712" y="-857660"/>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32" name="Google Shape;232;p21"/>
          <p:cNvGrpSpPr/>
          <p:nvPr/>
        </p:nvGrpSpPr>
        <p:grpSpPr>
          <a:xfrm>
            <a:off x="92701" y="-72333"/>
            <a:ext cx="468740" cy="5216002"/>
            <a:chOff x="0" y="-38100"/>
            <a:chExt cx="246900" cy="2747433"/>
          </a:xfrm>
        </p:grpSpPr>
        <p:sp>
          <p:nvSpPr>
            <p:cNvPr id="233" name="Google Shape;233;p21"/>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4" name="Google Shape;234;p21"/>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5" name="Google Shape;235;p21"/>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36" name="Google Shape;236;p21"/>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37" name="Google Shape;237;p21"/>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238" name="Google Shape;238;p21"/>
          <p:cNvSpPr txBox="1"/>
          <p:nvPr/>
        </p:nvSpPr>
        <p:spPr>
          <a:xfrm>
            <a:off x="4527700" y="1847813"/>
            <a:ext cx="4048200" cy="2339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Use your sub-questions to search online and find facts about how the Nile River impacted Ancient Egyptian life. </a:t>
            </a:r>
            <a:endParaRPr sz="19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9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As you read, jot down 2-3 bullet point notes under each of the 4 categories</a:t>
            </a:r>
            <a:endParaRPr sz="1900">
              <a:solidFill>
                <a:srgbClr val="231F20"/>
              </a:solidFill>
              <a:latin typeface="Inter"/>
              <a:ea typeface="Inter"/>
              <a:cs typeface="Inter"/>
              <a:sym typeface="Inter"/>
            </a:endParaRPr>
          </a:p>
        </p:txBody>
      </p:sp>
      <p:pic>
        <p:nvPicPr>
          <p:cNvPr id="239" name="Google Shape;239;p21" title="DC 9th_ U3L2 Historical Research of Ancient Egypt Worksheet (2).png"/>
          <p:cNvPicPr preferRelativeResize="0"/>
          <p:nvPr/>
        </p:nvPicPr>
        <p:blipFill>
          <a:blip r:embed="rId4">
            <a:alphaModFix/>
          </a:blip>
          <a:stretch>
            <a:fillRect/>
          </a:stretch>
        </p:blipFill>
        <p:spPr>
          <a:xfrm>
            <a:off x="1376301" y="1205300"/>
            <a:ext cx="2892624" cy="3743425"/>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