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EA81C1-101E-4E3E-BCB7-37A35A56728B}">
  <a:tblStyle styleId="{E3EA81C1-101E-4E3E-BCB7-37A35A56728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0d2f500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0d2f500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ZtQu4ViMFnc7kUz9PmuFUIViZO04qOVYkM9R8MpZkK8/edit?usp=drive_link" TargetMode="External"/><Relationship Id="rId10" Type="http://schemas.openxmlformats.org/officeDocument/2006/relationships/hyperlink" Target="https://docs.google.com/presentation/d/1HwxfhSMTJs_VQQjgj6tgjnkWWIPeSGuRWTtbcleK7l0/edit?usp=sharing" TargetMode="External"/><Relationship Id="rId13" Type="http://schemas.openxmlformats.org/officeDocument/2006/relationships/hyperlink" Target="https://docs.google.com/presentation/d/1l39FeGaS7CE16S4eVJaOXxrXqgC_-2dGXzpjWKptuPA/edit?usp=drive_link" TargetMode="External"/><Relationship Id="rId12" Type="http://schemas.openxmlformats.org/officeDocument/2006/relationships/hyperlink" Target="https://docs.google.com/presentation/d/18e2Gu2jh8chdZwKtG3a58wZj7di8uDbrO9L8ragEMPU/edit?usp=sharing"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3MM-iIagpLg1qFuFf_rDiJ0PkZRV4r9RZFE6ZCUnXok/edit?usp=drive_link" TargetMode="External"/><Relationship Id="rId14" Type="http://schemas.openxmlformats.org/officeDocument/2006/relationships/hyperlink" Target="https://docs.google.com/presentation/d/1ZtQu4ViMFnc7kUz9PmuFUIViZO04qOVYkM9R8MpZkK8/edit?usp=drive_link" TargetMode="External"/><Relationship Id="rId5" Type="http://schemas.openxmlformats.org/officeDocument/2006/relationships/hyperlink" Target="https://docs.google.com/presentation/d/1fmwhpzkW-JWJco3zPkKZRRqbFz8q5AxLlmcR26fyl3M/edit?usp=sharing" TargetMode="External"/><Relationship Id="rId6" Type="http://schemas.openxmlformats.org/officeDocument/2006/relationships/hyperlink" Target="https://docs.google.com/presentation/d/1fmwhpzkW-JWJco3zPkKZRRqbFz8q5AxLlmcR26fyl3M/edit?usp=sharing" TargetMode="External"/><Relationship Id="rId7" Type="http://schemas.openxmlformats.org/officeDocument/2006/relationships/hyperlink" Target="https://docs.google.com/presentation/d/1fmwhpzkW-JWJco3zPkKZRRqbFz8q5AxLlmcR26fyl3M/edit?usp=sharing" TargetMode="External"/><Relationship Id="rId8" Type="http://schemas.openxmlformats.org/officeDocument/2006/relationships/hyperlink" Target="https://docs.google.com/presentation/d/1IKqZg1wKpS2uuSjy-Ns9Sp86OC_jvl-DoZ9Ygut0_fI/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worldhistory.org/uploads/images/17844.png?v=1737009437-169505532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{E3EA81C1-101E-4E3E-BCB7-37A35A56728B}</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a:t>
                      </a:r>
                      <a:r>
                        <a:rPr b="1" lang="en" sz="1300">
                          <a:latin typeface="Inter"/>
                          <a:ea typeface="Inter"/>
                          <a:cs typeface="Inter"/>
                          <a:sym typeface="Inter"/>
                        </a:rPr>
                        <a:t>Intro to Early Civilizations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12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early civilizations develop where they did?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08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a:solidFill>
                            <a:schemeClr val="dk1"/>
                          </a:solidFill>
                          <a:latin typeface="Inter"/>
                          <a:ea typeface="Inter"/>
                          <a:cs typeface="Inter"/>
                          <a:sym typeface="Inter"/>
                        </a:rPr>
                        <a:t>Do First Exemplar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Intro to Early Civilizations</a:t>
                      </a:r>
                      <a:r>
                        <a:rPr lang="en" sz="1200" u="sng">
                          <a:solidFill>
                            <a:schemeClr val="hlink"/>
                          </a:solidFill>
                          <a:latin typeface="Inter"/>
                          <a:ea typeface="Inter"/>
                          <a:cs typeface="Inter"/>
                          <a:sym typeface="Inter"/>
                          <a:hlinkClick r:id="rId6"/>
                        </a:rPr>
                        <a:t> </a:t>
                      </a:r>
                      <a:r>
                        <a:rPr lang="en" sz="1200" u="sng">
                          <a:solidFill>
                            <a:schemeClr val="hlink"/>
                          </a:solidFill>
                          <a:latin typeface="Inter"/>
                          <a:ea typeface="Inter"/>
                          <a:cs typeface="Inter"/>
                          <a:sym typeface="Inter"/>
                          <a:hlinkClick r:id="rId7"/>
                        </a:rPr>
                        <a:t>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Teacher Exemplar + Unit 3 Inquiry Journal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Teacher Exemplar + Student Worksheet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Gallery Work Sources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Teacher Exemplar + Exit Ticket Exemplar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2"/>
                        </a:rPr>
                        <a:t>Unit 3 Inquiry Journal </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3"/>
                        </a:rPr>
                        <a:t>Printable Student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4"/>
                        </a:rPr>
                        <a:t>Exit Ticket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River Valley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t>
                      </a:r>
                      <a:r>
                        <a:rPr lang="en" sz="1200">
                          <a:solidFill>
                            <a:schemeClr val="dk1"/>
                          </a:solidFill>
                          <a:latin typeface="Inter"/>
                          <a:ea typeface="Inter"/>
                          <a:cs typeface="Inter"/>
                          <a:sym typeface="Inter"/>
                        </a:rPr>
                        <a:t>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Introduce Unit 3 to students and provide them time to preview the supporting questions for Unit 3, Topic 1 in their Inquiry Journals.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0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Unit 3 using slide 2.</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Unit 3 Inquiry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Unit 3 - Topic 1:  Supporting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the introduction of Unit 3: Seeds of Civilization.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questions for Unit 3- Topic 1: Nile River Valley Civilizations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{E3EA81C1-101E-4E3E-BCB7-37A35A56728B}</a:tableStyleId>
              </a:tblPr>
              <a:tblGrid>
                <a:gridCol w="1673200"/>
                <a:gridCol w="4057350"/>
                <a:gridCol w="3702950"/>
              </a:tblGrid>
              <a:tr h="321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Intro to Early Civilizations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25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the lesson by providing a reminder about the skill of contextualization. Guide students through a reading that provides the context for the emergence of early civilizations. They will answer comprehension questions as they read.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33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skill of contextualization.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page 1 and have students complete the “What is the Context? - Early Civilizations” independently first.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pair up and compare responses, then review the correct answers.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students this </a:t>
                      </a:r>
                      <a:r>
                        <a:rPr lang="en" sz="1200" u="sng">
                          <a:solidFill>
                            <a:schemeClr val="accent5"/>
                          </a:solidFill>
                          <a:latin typeface="Inter"/>
                          <a:ea typeface="Inter"/>
                          <a:cs typeface="Inter"/>
                          <a:sym typeface="Inter"/>
                          <a:hlinkClick r:id="rId5">
                            <a:extLst>
                              <a:ext uri="{A12FA001-AC4F-418D-AE19-62706E023703}">
                                <ahyp:hlinkClr val="tx"/>
                              </a:ext>
                            </a:extLst>
                          </a:hlinkClick>
                        </a:rPr>
                        <a:t>map</a:t>
                      </a:r>
                      <a:r>
                        <a:rPr lang="en" sz="1200">
                          <a:solidFill>
                            <a:schemeClr val="dk1"/>
                          </a:solidFill>
                          <a:latin typeface="Inter"/>
                          <a:ea typeface="Inter"/>
                          <a:cs typeface="Inter"/>
                          <a:sym typeface="Inter"/>
                        </a:rPr>
                        <a:t> so they have a clear idea of where each of the ancient civilizations were located.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“What is the Context? - Early Civilizations” independently.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partner, compare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5967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In groups of 5-6 (depending on class size), students will engage in a broad analysis of each early civilization to learn about their characteristics through a Gallery Walk. (Students will do a closer deep dive into these </a:t>
                      </a:r>
                      <a:r>
                        <a:rPr lang="en" sz="1200">
                          <a:latin typeface="Inter"/>
                          <a:ea typeface="Inter"/>
                          <a:cs typeface="Inter"/>
                          <a:sym typeface="Inter"/>
                        </a:rPr>
                        <a:t>characteristics</a:t>
                      </a:r>
                      <a:r>
                        <a:rPr lang="en" sz="1200">
                          <a:latin typeface="Inter"/>
                          <a:ea typeface="Inter"/>
                          <a:cs typeface="Inter"/>
                          <a:sym typeface="Inter"/>
                        </a:rPr>
                        <a:t> throughout the unit.) As a team, students will fill out their Student Answer Document with their observations at each station. The teacher should model Source #1 for students and complete the first row of the </a:t>
                      </a:r>
                      <a:r>
                        <a:rPr lang="en" sz="1200">
                          <a:solidFill>
                            <a:schemeClr val="dk1"/>
                          </a:solidFill>
                          <a:latin typeface="Inter"/>
                          <a:ea typeface="Inter"/>
                          <a:cs typeface="Inter"/>
                          <a:sym typeface="Inter"/>
                        </a:rPr>
                        <a:t>Student Answer Document </a:t>
                      </a:r>
                      <a:r>
                        <a:rPr lang="en" sz="1200">
                          <a:latin typeface="Inter"/>
                          <a:ea typeface="Inter"/>
                          <a:cs typeface="Inter"/>
                          <a:sym typeface="Inter"/>
                        </a:rPr>
                        <a:t>with students.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19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Source #1 and a student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Model the thinking steps for the student answer document using Source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Post the remaining sources around the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student groupings and set expectations for the gallery walk.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student progress and track timing.</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At the conclusion of the activity, prompt students to return to their seats and discuss the question on slide 9.</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Debrief the student answer document and discussion question as a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the teacher’s model and complete the first row of the </a:t>
                      </a:r>
                      <a:r>
                        <a:rPr lang="en" sz="1200">
                          <a:solidFill>
                            <a:schemeClr val="dk1"/>
                          </a:solidFill>
                          <a:latin typeface="Inter"/>
                          <a:ea typeface="Inter"/>
                          <a:cs typeface="Inter"/>
                          <a:sym typeface="Inter"/>
                        </a:rPr>
                        <a:t>student answer document.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With group, observe each source and fill out the table on the </a:t>
                      </a:r>
                      <a:r>
                        <a:rPr lang="en" sz="1200">
                          <a:solidFill>
                            <a:schemeClr val="dk1"/>
                          </a:solidFill>
                          <a:latin typeface="Inter"/>
                          <a:ea typeface="Inter"/>
                          <a:cs typeface="Inter"/>
                          <a:sym typeface="Inter"/>
                        </a:rPr>
                        <a:t>student answer document.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Upon returning to assigned seat, </a:t>
                      </a:r>
                      <a:r>
                        <a:rPr lang="en" sz="1200">
                          <a:latin typeface="Inter"/>
                          <a:ea typeface="Inter"/>
                          <a:cs typeface="Inter"/>
                          <a:sym typeface="Inter"/>
                        </a:rPr>
                        <a:t>discuss</a:t>
                      </a:r>
                      <a:r>
                        <a:rPr lang="en" sz="1200">
                          <a:latin typeface="Inter"/>
                          <a:ea typeface="Inter"/>
                          <a:cs typeface="Inter"/>
                          <a:sym typeface="Inter"/>
                        </a:rPr>
                        <a:t> the question on slide 9.</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the </a:t>
                      </a:r>
                      <a:r>
                        <a:rPr lang="en" sz="1200">
                          <a:solidFill>
                            <a:schemeClr val="dk1"/>
                          </a:solidFill>
                          <a:latin typeface="Inter"/>
                          <a:ea typeface="Inter"/>
                          <a:cs typeface="Inter"/>
                          <a:sym typeface="Inter"/>
                        </a:rPr>
                        <a:t>class </a:t>
                      </a:r>
                      <a:r>
                        <a:rPr lang="en" sz="1200">
                          <a:solidFill>
                            <a:schemeClr val="dk1"/>
                          </a:solidFill>
                          <a:latin typeface="Inter"/>
                          <a:ea typeface="Inter"/>
                          <a:cs typeface="Inter"/>
                          <a:sym typeface="Inter"/>
                        </a:rPr>
                        <a:t>debrief.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{E3EA81C1-101E-4E3E-BCB7-37A35A56728B}</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a:t>
                      </a:r>
                      <a:r>
                        <a:rPr b="1" lang="en" sz="1300">
                          <a:solidFill>
                            <a:schemeClr val="dk1"/>
                          </a:solidFill>
                          <a:latin typeface="Inter"/>
                          <a:ea typeface="Inter"/>
                          <a:cs typeface="Inter"/>
                          <a:sym typeface="Inter"/>
                        </a:rPr>
                        <a:t>Intro to Early Civilizations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“Exit Ticket” in which they reflect on their learnings from the day by engaging in a </a:t>
                      </a:r>
                      <a:r>
                        <a:rPr lang="en" sz="1200">
                          <a:latin typeface="Inter"/>
                          <a:ea typeface="Inter"/>
                          <a:cs typeface="Inter"/>
                          <a:sym typeface="Inter"/>
                        </a:rPr>
                        <a:t>quickwrite </a:t>
                      </a:r>
                      <a:r>
                        <a:rPr lang="en" sz="1200">
                          <a:latin typeface="Inter"/>
                          <a:ea typeface="Inter"/>
                          <a:cs typeface="Inter"/>
                          <a:sym typeface="Inter"/>
                        </a:rPr>
                        <a:t>activity</a:t>
                      </a:r>
                      <a:r>
                        <a:rPr lang="en" sz="1200">
                          <a:latin typeface="Inter"/>
                          <a:ea typeface="Inter"/>
                          <a:cs typeface="Inter"/>
                          <a:sym typeface="Inter"/>
                        </a:rPr>
                        <a:t> based on one of the artifacts examined in today’s gallery walk.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Exit Ticket and provide instructions for the quickwrite.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prompt in 3-5 </a:t>
                      </a:r>
                      <a:r>
                        <a:rPr lang="en" sz="1200">
                          <a:latin typeface="Inter"/>
                          <a:ea typeface="Inter"/>
                          <a:cs typeface="Inter"/>
                          <a:sym typeface="Inter"/>
                        </a:rPr>
                        <a:t>sentences.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11925">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WH1.13 </a:t>
                      </a:r>
                      <a:r>
                        <a:rPr lang="en" sz="1200">
                          <a:solidFill>
                            <a:schemeClr val="dk1"/>
                          </a:solidFill>
                          <a:latin typeface="Inter"/>
                          <a:ea typeface="Inter"/>
                          <a:cs typeface="Inter"/>
                          <a:sym typeface="Inter"/>
                        </a:rPr>
                        <a:t>Analyze the geographical and environmental factors that encouraged human communities to organize into complex states and adopt approaches to procure resources, including pastoral nomadism and other non-agricultural approaches.</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rPr b="1" lang="en" sz="1200">
                          <a:solidFill>
                            <a:schemeClr val="dk1"/>
                          </a:solidFill>
                          <a:latin typeface="Inter"/>
                          <a:ea typeface="Inter"/>
                          <a:cs typeface="Inter"/>
                          <a:sym typeface="Inter"/>
                        </a:rPr>
                        <a:t>WH1.14 </a:t>
                      </a:r>
                      <a:r>
                        <a:rPr lang="en" sz="1200">
                          <a:solidFill>
                            <a:schemeClr val="dk1"/>
                          </a:solidFill>
                          <a:latin typeface="Inter"/>
                          <a:ea typeface="Inter"/>
                          <a:cs typeface="Inter"/>
                          <a:sym typeface="Inter"/>
                        </a:rPr>
                        <a:t>Locate and explain the significance of specific landforms and bodies of water to early complex societies in different regions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rPr b="1" lang="en" sz="1200">
                          <a:solidFill>
                            <a:schemeClr val="dk1"/>
                          </a:solidFill>
                          <a:latin typeface="Inter"/>
                          <a:ea typeface="Inter"/>
                          <a:cs typeface="Inter"/>
                          <a:sym typeface="Inter"/>
                        </a:rPr>
                        <a:t>WH1.15 </a:t>
                      </a:r>
                      <a:r>
                        <a:rPr lang="en" sz="1200">
                          <a:solidFill>
                            <a:schemeClr val="dk1"/>
                          </a:solidFill>
                          <a:latin typeface="Inter"/>
                          <a:ea typeface="Inter"/>
                          <a:cs typeface="Inter"/>
                          <a:sym typeface="Inter"/>
                        </a:rPr>
                        <a:t>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15000"/>
                        </a:lnSpc>
                        <a:spcBef>
                          <a:spcPts val="1000"/>
                        </a:spcBef>
                        <a:spcAft>
                          <a:spcPts val="0"/>
                        </a:spcAft>
                        <a:buNone/>
                      </a:pPr>
                      <a:r>
                        <a:rPr b="1" lang="en" sz="1200">
                          <a:solidFill>
                            <a:schemeClr val="dk1"/>
                          </a:solidFill>
                          <a:latin typeface="Inter"/>
                          <a:ea typeface="Inter"/>
                          <a:cs typeface="Inter"/>
                          <a:sym typeface="Inter"/>
                        </a:rPr>
                        <a:t>WH1.16 </a:t>
                      </a:r>
                      <a:r>
                        <a:rPr lang="en" sz="1200">
                          <a:solidFill>
                            <a:schemeClr val="dk1"/>
                          </a:solidFill>
                          <a:latin typeface="Inter"/>
                          <a:ea typeface="Inter"/>
                          <a:cs typeface="Inter"/>
                          <a:sym typeface="Inter"/>
                        </a:rPr>
                        <a:t>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rPr b="1" lang="en" sz="1200">
                          <a:solidFill>
                            <a:schemeClr val="dk1"/>
                          </a:solidFill>
                          <a:latin typeface="Inter"/>
                          <a:ea typeface="Inter"/>
                          <a:cs typeface="Inter"/>
                          <a:sym typeface="Inter"/>
                        </a:rPr>
                        <a:t>WH1.17 </a:t>
                      </a:r>
                      <a:r>
                        <a:rPr lang="en" sz="1200">
                          <a:solidFill>
                            <a:schemeClr val="dk1"/>
                          </a:solidFill>
                          <a:latin typeface="Inter"/>
                          <a:ea typeface="Inter"/>
                          <a:cs typeface="Inter"/>
                          <a:sym typeface="Inter"/>
                        </a:rPr>
                        <a:t>Analyze how early religions and belief systems shaped the political, legal, economic and social structure of states in Africa, Asia and the Americas between 10,000 BCE and 500 BCE.</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