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576561-39C3-438A-B414-6CFD97BF218E}">
  <a:tblStyle styleId="{CF576561-39C3-438A-B414-6CFD97BF218E}"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0E43DDC-D3E5-4930-BD01-732C2984D46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Inter-bold.fntdata"/><Relationship Id="rId12" Type="http://schemas.openxmlformats.org/officeDocument/2006/relationships/font" Target="fonts/Inter-regular.fntdata"/><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notesMaster" Target="notesMasters/notesMaster1.xml"/><Relationship Id="rId18" Type="http://schemas.openxmlformats.org/officeDocument/2006/relationships/font" Target="fonts/PlusJakartaSans-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7fa1e6632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7fa1e6632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eccf2f8b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eccf2f8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de3d5c911_3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de3d5c911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Early Civilizations</a:t>
            </a:r>
            <a:endParaRPr sz="1500">
              <a:latin typeface="Inter"/>
              <a:ea typeface="Inter"/>
              <a:cs typeface="Inter"/>
              <a:sym typeface="Inter"/>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1325" y="2499038"/>
          <a:ext cx="3000000" cy="3000000"/>
        </p:xfrm>
        <a:graphic>
          <a:graphicData uri="http://schemas.openxmlformats.org/drawingml/2006/table">
            <a:tbl>
              <a:tblPr>
                <a:noFill/>
                <a:tableStyleId>{CF576561-39C3-438A-B414-6CFD97BF218E}</a:tableStyleId>
              </a:tblPr>
              <a:tblGrid>
                <a:gridCol w="4050875"/>
                <a:gridCol w="3018950"/>
              </a:tblGrid>
              <a:tr h="56927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civilization is a large, organized society where people live and work together in complex ways. Civilizations are different from small villages or tribes because they have cities, governments, social classes, and job specialization. In a civilization, people do not all do the same work—some might be farmers, builders, leaders, or artists.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first civilizations appeared after 3000 BCE in areas near river valleys. These places include Mesopotamia (in modern-day Iraq), Ancient Egypt (along the Nile River), the Indus River Valley (in modern-day Pakistan and India), and China (along the Huang He River). Early civilizations thrived near river valleys due to the advantages they provided for agriculture, water access, and transportation. The fertile land along rivers, often enriched by flooding, allowed for the cultivation of crops. Rivers also served as a reliable source of drinking water and facilitated irrigation. Furthermore, rivers offered a means of transportation and communication, enabling trade and the expansion of settlements.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farming, people were hunter-gatherers who moved around to find food. But around 10,000 BCE, during a time called the Neolithic Revolution, people learned how to grow crops and raise animals. This new way of life gave people a steady food supply. With more food, populations grew, and people started building permanent settlements. Eventually, these settlements grew into cities, and cities became civilizations.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is a civilization?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did early civilizations develop near river valleys?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Neolithic Revolution lead to the rise of civilizations?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570950" y="851050"/>
            <a:ext cx="1151179" cy="1133300"/>
          </a:xfrm>
          <a:prstGeom prst="rect">
            <a:avLst/>
          </a:prstGeom>
          <a:noFill/>
          <a:ln>
            <a:noFill/>
          </a:ln>
        </p:spPr>
      </p:pic>
      <p:sp>
        <p:nvSpPr>
          <p:cNvPr id="60" name="Google Shape;60;p13"/>
          <p:cNvSpPr txBox="1"/>
          <p:nvPr/>
        </p:nvSpPr>
        <p:spPr>
          <a:xfrm>
            <a:off x="1743950" y="914150"/>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800">
                <a:solidFill>
                  <a:schemeClr val="dk1"/>
                </a:solidFill>
                <a:latin typeface="Plus Jakarta Sans"/>
                <a:ea typeface="Plus Jakarta Sans"/>
                <a:cs typeface="Plus Jakarta Sans"/>
                <a:sym typeface="Plus Jakarta Sans"/>
              </a:rPr>
              <a:t>Gallery Walk Student Answer Document</a:t>
            </a:r>
            <a:endParaRPr b="1" sz="1800">
              <a:solidFill>
                <a:schemeClr val="dk1"/>
              </a:solidFill>
              <a:latin typeface="Plus Jakarta Sans"/>
              <a:ea typeface="Plus Jakarta Sans"/>
              <a:cs typeface="Plus Jakarta Sans"/>
              <a:sym typeface="Plus Jakarta Sans"/>
            </a:endParaRPr>
          </a:p>
        </p:txBody>
      </p:sp>
      <p:sp>
        <p:nvSpPr>
          <p:cNvPr id="66" name="Google Shape;66;p14"/>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7" name="Google Shape;67;p14"/>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68" name="Google Shape;68;p14"/>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70" name="Google Shape;70;p14"/>
          <p:cNvSpPr txBox="1"/>
          <p:nvPr/>
        </p:nvSpPr>
        <p:spPr>
          <a:xfrm>
            <a:off x="396600" y="1037275"/>
            <a:ext cx="697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Work with your group to analyze each artifact. Then, fill out the table below. </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05275" y="1619538"/>
          <a:ext cx="3000000" cy="3000000"/>
        </p:xfrm>
        <a:graphic>
          <a:graphicData uri="http://schemas.openxmlformats.org/drawingml/2006/table">
            <a:tbl>
              <a:tblPr>
                <a:noFill/>
                <a:tableStyleId>{80E43DDC-D3E5-4930-BD01-732C2984D46F}</a:tableStyleId>
              </a:tblPr>
              <a:tblGrid>
                <a:gridCol w="1485975"/>
                <a:gridCol w="2146425"/>
                <a:gridCol w="3346800"/>
              </a:tblGrid>
              <a:tr h="689100">
                <a:tc>
                  <a:txBody>
                    <a:bodyPr/>
                    <a:lstStyle/>
                    <a:p>
                      <a:pPr indent="0" lvl="0" marL="0" rtl="0" algn="ctr">
                        <a:spcBef>
                          <a:spcPts val="0"/>
                        </a:spcBef>
                        <a:spcAft>
                          <a:spcPts val="0"/>
                        </a:spcAft>
                        <a:buNone/>
                      </a:pPr>
                      <a:r>
                        <a:rPr b="1" lang="en" sz="1200">
                          <a:latin typeface="Inter"/>
                          <a:ea typeface="Inter"/>
                          <a:cs typeface="Inter"/>
                          <a:sym typeface="Inter"/>
                        </a:rPr>
                        <a:t>Stations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(Jot down something you notice and something you wonder)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Make an Inference!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inferences can we draw about this civilization based on the artifact?</a:t>
                      </a:r>
                      <a:endParaRPr sz="1200">
                        <a:latin typeface="Inter"/>
                        <a:ea typeface="Inter"/>
                        <a:cs typeface="Inter"/>
                        <a:sym typeface="Inte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1. </a:t>
                      </a:r>
                      <a:r>
                        <a:rPr lang="en" sz="1200">
                          <a:latin typeface="Inter"/>
                          <a:ea typeface="Inter"/>
                          <a:cs typeface="Inter"/>
                          <a:sym typeface="Inter"/>
                        </a:rPr>
                        <a:t>Mesopotamia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2. Ancient Egypt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3. Ancient China</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4. Mohenjo-Daro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357275">
                <a:tc>
                  <a:txBody>
                    <a:bodyPr/>
                    <a:lstStyle/>
                    <a:p>
                      <a:pPr indent="0" lvl="0" marL="0" rtl="0" algn="l">
                        <a:spcBef>
                          <a:spcPts val="0"/>
                        </a:spcBef>
                        <a:spcAft>
                          <a:spcPts val="0"/>
                        </a:spcAft>
                        <a:buNone/>
                      </a:pPr>
                      <a:r>
                        <a:rPr lang="en" sz="1200">
                          <a:latin typeface="Inter"/>
                          <a:ea typeface="Inter"/>
                          <a:cs typeface="Inter"/>
                          <a:sym typeface="Inter"/>
                        </a:rPr>
                        <a:t>5. Caral–Supe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72" name="Google Shape;72;p14"/>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81" name="Google Shape;81;p15"/>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82" name="Google Shape;82;p15"/>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inferences can we draw about the values and lifestyles of early civilizations by analyzing their artifacts?</a:t>
            </a:r>
            <a:endParaRPr i="1" sz="1700">
              <a:latin typeface="Inter"/>
              <a:ea typeface="Inter"/>
              <a:cs typeface="Inter"/>
              <a:sym typeface="Inter"/>
            </a:endParaRPr>
          </a:p>
        </p:txBody>
      </p:sp>
      <p:sp>
        <p:nvSpPr>
          <p:cNvPr id="83" name="Google Shape;83;p15"/>
          <p:cNvSpPr txBox="1"/>
          <p:nvPr/>
        </p:nvSpPr>
        <p:spPr>
          <a:xfrm>
            <a:off x="349644" y="922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84" name="Google Shape;84;p15"/>
          <p:cNvSpPr txBox="1"/>
          <p:nvPr/>
        </p:nvSpPr>
        <p:spPr>
          <a:xfrm>
            <a:off x="455300" y="2804975"/>
            <a:ext cx="6861900" cy="118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chemeClr val="dk1"/>
                </a:solidFill>
                <a:latin typeface="Halant"/>
                <a:ea typeface="Halant"/>
                <a:cs typeface="Halant"/>
                <a:sym typeface="Halant"/>
              </a:rPr>
              <a:t>Choose one artifact we've studied today and answer the prompt below in 3-5 sentences. </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Halant"/>
                <a:ea typeface="Halant"/>
                <a:cs typeface="Halant"/>
                <a:sym typeface="Halant"/>
              </a:rPr>
              <a:t>Prompt: What does this artifact tell you about the values or lifestyle of the civilization it came from? </a:t>
            </a:r>
            <a:endParaRPr sz="1300">
              <a:latin typeface="Halant"/>
              <a:ea typeface="Halant"/>
              <a:cs typeface="Halant"/>
              <a:sym typeface="Halant"/>
            </a:endParaRPr>
          </a:p>
        </p:txBody>
      </p:sp>
      <p:sp>
        <p:nvSpPr>
          <p:cNvPr id="85" name="Google Shape;85;p15"/>
          <p:cNvSpPr txBox="1"/>
          <p:nvPr/>
        </p:nvSpPr>
        <p:spPr>
          <a:xfrm>
            <a:off x="553650" y="4226925"/>
            <a:ext cx="6665100" cy="554100"/>
          </a:xfrm>
          <a:prstGeom prst="rect">
            <a:avLst/>
          </a:prstGeom>
          <a:noFill/>
          <a:ln cap="flat" cmpd="sng" w="9525">
            <a:solidFill>
              <a:srgbClr val="E75C3D"/>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Artifact Name: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6" name="Google Shape;86;p15"/>
          <p:cNvSpPr txBox="1"/>
          <p:nvPr/>
        </p:nvSpPr>
        <p:spPr>
          <a:xfrm>
            <a:off x="553650" y="4920486"/>
            <a:ext cx="6665100" cy="4248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a:t>
            </a: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_____________________________________________________________________________________________</a:t>
            </a:r>
            <a:endParaRPr sz="1200">
              <a:solidFill>
                <a:schemeClr val="dk1"/>
              </a:solidFill>
              <a:latin typeface="Inter"/>
              <a:ea typeface="Inter"/>
              <a:cs typeface="Inter"/>
              <a:sym typeface="Inter"/>
            </a:endParaRPr>
          </a:p>
          <a:p>
            <a:pPr indent="0" lvl="0" marL="0" rtl="0" algn="l">
              <a:lnSpc>
                <a:spcPct val="150000"/>
              </a:lnSpc>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