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C73FAB8-8A67-4FA6-A7DE-89312DEF76EA}">
  <a:tblStyle styleId="{1C73FAB8-8A67-4FA6-A7DE-89312DEF76E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A40378C-9074-4ED5-B506-EFC311932F5A}"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PlusJakartaSansMedium-regular.fntdata"/><Relationship Id="rId21" Type="http://schemas.openxmlformats.org/officeDocument/2006/relationships/font" Target="fonts/PlusJakartaSans-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7fa1e6632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7fa1e6632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5eccf2f8b8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5eccf2f8b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66fcb84fa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66fcb84fa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66fcb84fa4_0_1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66fcb84fa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5de3d5c911_3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5de3d5c911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Early Civilizations</a:t>
            </a:r>
            <a:endParaRPr sz="1500">
              <a:latin typeface="Inter"/>
              <a:ea typeface="Inter"/>
              <a:cs typeface="Inter"/>
              <a:sym typeface="Inter"/>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1325" y="2499038"/>
          <a:ext cx="3000000" cy="3000000"/>
        </p:xfrm>
        <a:graphic>
          <a:graphicData uri="http://schemas.openxmlformats.org/drawingml/2006/table">
            <a:tbl>
              <a:tblPr>
                <a:noFill/>
                <a:tableStyleId>{1C73FAB8-8A67-4FA6-A7DE-89312DEF76EA}</a:tableStyleId>
              </a:tblPr>
              <a:tblGrid>
                <a:gridCol w="4050875"/>
                <a:gridCol w="3018950"/>
              </a:tblGrid>
              <a:tr h="56927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civilization is a large, organized society where people live and work together in complex ways. Civilizations are different from small villages or tribes because they have cities, governments, social classes, and job specialization. In a civilization, people do not all do the same work—some might be farmers, builders, leaders, or artists.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first civilizations appeared after 3000 BCE in areas near river valleys. These places include Mesopotamia (in modern-day Iraq), Ancient Egypt (along the Nile River), the Indus River Valley (in modern-day Pakistan and India), and China (along the Huang He River). Early civilizations thrived near river valleys due to the advantages they provided for agriculture, water access, and transportation. The fertile land along rivers, often enriched by flooding, allowed for the cultivation of crops. Rivers also served as a reliable source of drinking water and facilitated irrigation. Furthermore, rivers offered a means of transportation and communication, enabling trade and the expansion of settlements.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Before farming, people were hunter-gatherers who moved around to find food. But around 10,000 BCE, during a time called the Neolithic Revolution, people learned how to grow crops and raise animals. This new way of life gave people a steady food supply. With more food, populations grew, and people started building permanent settlements. Eventually, these settlements grew into cities, and cities became civilizations.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is a civilization?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Why did early civilizations develop near river valleys?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the Neolithic Revolution lead to the rise of civilizations?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59" name="Google Shape;59;p13"/>
          <p:cNvPicPr preferRelativeResize="0"/>
          <p:nvPr/>
        </p:nvPicPr>
        <p:blipFill>
          <a:blip r:embed="rId4">
            <a:alphaModFix/>
          </a:blip>
          <a:stretch>
            <a:fillRect/>
          </a:stretch>
        </p:blipFill>
        <p:spPr>
          <a:xfrm>
            <a:off x="570950" y="851050"/>
            <a:ext cx="1151179" cy="1133300"/>
          </a:xfrm>
          <a:prstGeom prst="rect">
            <a:avLst/>
          </a:prstGeom>
          <a:noFill/>
          <a:ln>
            <a:noFill/>
          </a:ln>
        </p:spPr>
      </p:pic>
      <p:sp>
        <p:nvSpPr>
          <p:cNvPr id="60" name="Google Shape;60;p13"/>
          <p:cNvSpPr txBox="1"/>
          <p:nvPr/>
        </p:nvSpPr>
        <p:spPr>
          <a:xfrm>
            <a:off x="1743950" y="914150"/>
            <a:ext cx="56772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800">
                <a:solidFill>
                  <a:schemeClr val="dk1"/>
                </a:solidFill>
                <a:latin typeface="Plus Jakarta Sans"/>
                <a:ea typeface="Plus Jakarta Sans"/>
                <a:cs typeface="Plus Jakarta Sans"/>
                <a:sym typeface="Plus Jakarta Sans"/>
              </a:rPr>
              <a:t>Gallery Walk Student Answer Document</a:t>
            </a:r>
            <a:endParaRPr b="1" sz="1800">
              <a:solidFill>
                <a:schemeClr val="dk1"/>
              </a:solidFill>
              <a:latin typeface="Plus Jakarta Sans"/>
              <a:ea typeface="Plus Jakarta Sans"/>
              <a:cs typeface="Plus Jakarta Sans"/>
              <a:sym typeface="Plus Jakarta Sans"/>
            </a:endParaRPr>
          </a:p>
        </p:txBody>
      </p:sp>
      <p:sp>
        <p:nvSpPr>
          <p:cNvPr id="66" name="Google Shape;66;p14"/>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7" name="Google Shape;67;p14"/>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68" name="Google Shape;68;p14"/>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9" name="Google Shape;69;p14"/>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70" name="Google Shape;70;p14"/>
          <p:cNvSpPr txBox="1"/>
          <p:nvPr/>
        </p:nvSpPr>
        <p:spPr>
          <a:xfrm>
            <a:off x="396600" y="1037275"/>
            <a:ext cx="697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Work with your group to analyze each artifact. Then, fill out the table below. </a:t>
            </a:r>
            <a:endParaRPr sz="1200">
              <a:solidFill>
                <a:schemeClr val="dk1"/>
              </a:solidFill>
              <a:latin typeface="Inter"/>
              <a:ea typeface="Inter"/>
              <a:cs typeface="Inter"/>
              <a:sym typeface="Inter"/>
            </a:endParaRPr>
          </a:p>
        </p:txBody>
      </p:sp>
      <p:graphicFrame>
        <p:nvGraphicFramePr>
          <p:cNvPr id="71" name="Google Shape;71;p14"/>
          <p:cNvGraphicFramePr/>
          <p:nvPr/>
        </p:nvGraphicFramePr>
        <p:xfrm>
          <a:off x="405275" y="1619538"/>
          <a:ext cx="3000000" cy="3000000"/>
        </p:xfrm>
        <a:graphic>
          <a:graphicData uri="http://schemas.openxmlformats.org/drawingml/2006/table">
            <a:tbl>
              <a:tblPr>
                <a:noFill/>
                <a:tableStyleId>{4A40378C-9074-4ED5-B506-EFC311932F5A}</a:tableStyleId>
              </a:tblPr>
              <a:tblGrid>
                <a:gridCol w="1485975"/>
                <a:gridCol w="2146425"/>
                <a:gridCol w="3346800"/>
              </a:tblGrid>
              <a:tr h="689100">
                <a:tc>
                  <a:txBody>
                    <a:bodyPr/>
                    <a:lstStyle/>
                    <a:p>
                      <a:pPr indent="0" lvl="0" marL="0" rtl="0" algn="ctr">
                        <a:spcBef>
                          <a:spcPts val="0"/>
                        </a:spcBef>
                        <a:spcAft>
                          <a:spcPts val="0"/>
                        </a:spcAft>
                        <a:buNone/>
                      </a:pPr>
                      <a:r>
                        <a:rPr b="1" lang="en" sz="1200">
                          <a:latin typeface="Inter"/>
                          <a:ea typeface="Inter"/>
                          <a:cs typeface="Inter"/>
                          <a:sym typeface="Inter"/>
                        </a:rPr>
                        <a:t>Stations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Observations</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(Jot down something you notice and something you wonder)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i="1" sz="1200">
                        <a:latin typeface="Inter"/>
                        <a:ea typeface="Inter"/>
                        <a:cs typeface="Inter"/>
                        <a:sym typeface="Inte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1. </a:t>
                      </a:r>
                      <a:r>
                        <a:rPr lang="en" sz="1200">
                          <a:latin typeface="Inter"/>
                          <a:ea typeface="Inter"/>
                          <a:cs typeface="Inter"/>
                          <a:sym typeface="Inter"/>
                        </a:rPr>
                        <a:t>Mesopotamia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2. Ancient Egypt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3. Ancient China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4. Mohenjo-Daro</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5. Caral–Supe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72" name="Google Shape;72;p14"/>
          <p:cNvSpPr txBox="1"/>
          <p:nvPr/>
        </p:nvSpPr>
        <p:spPr>
          <a:xfrm>
            <a:off x="349644" y="7246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Early Civilizations</a:t>
            </a:r>
            <a:endParaRPr sz="1500">
              <a:latin typeface="Inter"/>
              <a:ea typeface="Inter"/>
              <a:cs typeface="Inter"/>
              <a:sym typeface="Inter"/>
            </a:endParaRPr>
          </a:p>
        </p:txBody>
      </p:sp>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1" name="Google Shape;81;p15"/>
          <p:cNvGraphicFramePr/>
          <p:nvPr/>
        </p:nvGraphicFramePr>
        <p:xfrm>
          <a:off x="351325" y="2499038"/>
          <a:ext cx="3000000" cy="3000000"/>
        </p:xfrm>
        <a:graphic>
          <a:graphicData uri="http://schemas.openxmlformats.org/drawingml/2006/table">
            <a:tbl>
              <a:tblPr>
                <a:noFill/>
                <a:tableStyleId>{1C73FAB8-8A67-4FA6-A7DE-89312DEF76EA}</a:tableStyleId>
              </a:tblPr>
              <a:tblGrid>
                <a:gridCol w="4050875"/>
                <a:gridCol w="3018950"/>
              </a:tblGrid>
              <a:tr h="56927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civilization is a large, organized society where people live and work together in complex ways. Civilizations are different from small villages or tribes because they have cities, governments, social classes, and job specialization. In a civilization, people do not all do the same work—some might be farmers, builders, leaders, or artists.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first civilizations appeared after 3000 BCE in areas near river valleys. These places include Mesopotamia (in modern-day Iraq), Ancient Egypt (along the Nile River), the Indus River Valley (in modern-day Pakistan and India), and China (along the Huang He River). Early civilizations thrived near river valleys due to the advantages they provided for agriculture, water access, and transportation. The fertile land along rivers, often enriched by flooding, allowed for the cultivation of crops. Rivers also served as a reliable source of drinking water and facilitated irrigation. Furthermore, rivers offered a means of transportation and communication, enabling trade and the expansion of settlements.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Before farming, people were hunter-gatherers who moved around to find food. But around 10,000 BCE, during a time called the Neolithic Revolution, people learned how to grow crops and raise animals. This new way of life gave people a steady food supply. With more food, populations grew, and people started building permanent settlements. Eventually, these settlements grew into cities, and cities became civilizations.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is a civilization?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75C3D"/>
                          </a:solidFill>
                          <a:latin typeface="Inter"/>
                          <a:ea typeface="Inter"/>
                          <a:cs typeface="Inter"/>
                          <a:sym typeface="Inter"/>
                        </a:rPr>
                        <a:t>A civilization is a large, organized society where people live and work together in complex ways. It has cities, governments, social classes, and different kinds of jobs.</a:t>
                      </a:r>
                      <a:endParaRPr b="1" sz="12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Why did early civilizations develop near river valleys?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75C3D"/>
                          </a:solidFill>
                          <a:latin typeface="Inter"/>
                          <a:ea typeface="Inter"/>
                          <a:cs typeface="Inter"/>
                          <a:sym typeface="Inter"/>
                        </a:rPr>
                        <a:t>Early civilizations developed near river valleys because rivers provided fertile land for farming, fresh water for drinking and irrigation, and easy transportation for trade and communication.</a:t>
                      </a:r>
                      <a:endParaRPr b="1" sz="120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the Neolithic Revolution lead to the rise of civilizations?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rgbClr val="E75C3D"/>
                          </a:solidFill>
                          <a:latin typeface="Inter"/>
                          <a:ea typeface="Inter"/>
                          <a:cs typeface="Inter"/>
                          <a:sym typeface="Inter"/>
                        </a:rPr>
                        <a:t>The Neolithic Revolution introduced farming and animal raising, which gave people a steady food supply. This allowed populations to grow and led to permanent settlements that eventually became cities and civilizations.</a:t>
                      </a:r>
                      <a:endParaRPr b="1" sz="1150">
                        <a:solidFill>
                          <a:srgbClr val="E7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82" name="Google Shape;82;p15"/>
          <p:cNvPicPr preferRelativeResize="0"/>
          <p:nvPr/>
        </p:nvPicPr>
        <p:blipFill>
          <a:blip r:embed="rId4">
            <a:alphaModFix/>
          </a:blip>
          <a:stretch>
            <a:fillRect/>
          </a:stretch>
        </p:blipFill>
        <p:spPr>
          <a:xfrm>
            <a:off x="570950" y="851050"/>
            <a:ext cx="1151179" cy="1133300"/>
          </a:xfrm>
          <a:prstGeom prst="rect">
            <a:avLst/>
          </a:prstGeom>
          <a:noFill/>
          <a:ln>
            <a:noFill/>
          </a:ln>
        </p:spPr>
      </p:pic>
      <p:sp>
        <p:nvSpPr>
          <p:cNvPr id="83" name="Google Shape;83;p15"/>
          <p:cNvSpPr txBox="1"/>
          <p:nvPr/>
        </p:nvSpPr>
        <p:spPr>
          <a:xfrm>
            <a:off x="1743950" y="914150"/>
            <a:ext cx="56772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6"/>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800">
                <a:solidFill>
                  <a:schemeClr val="dk1"/>
                </a:solidFill>
                <a:latin typeface="Plus Jakarta Sans"/>
                <a:ea typeface="Plus Jakarta Sans"/>
                <a:cs typeface="Plus Jakarta Sans"/>
                <a:sym typeface="Plus Jakarta Sans"/>
              </a:rPr>
              <a:t>Gallery Walk Student Answer Document</a:t>
            </a:r>
            <a:endParaRPr b="1" sz="1800">
              <a:solidFill>
                <a:schemeClr val="dk1"/>
              </a:solidFill>
              <a:latin typeface="Plus Jakarta Sans"/>
              <a:ea typeface="Plus Jakarta Sans"/>
              <a:cs typeface="Plus Jakarta Sans"/>
              <a:sym typeface="Plus Jakarta Sans"/>
            </a:endParaRPr>
          </a:p>
        </p:txBody>
      </p:sp>
      <p:sp>
        <p:nvSpPr>
          <p:cNvPr id="89" name="Google Shape;89;p16"/>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0" name="Google Shape;90;p16"/>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91" name="Google Shape;91;p16"/>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2" name="Google Shape;92;p16"/>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93" name="Google Shape;93;p16"/>
          <p:cNvSpPr txBox="1"/>
          <p:nvPr/>
        </p:nvSpPr>
        <p:spPr>
          <a:xfrm>
            <a:off x="396600" y="1037275"/>
            <a:ext cx="697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Work with your group to analyze each artifact. Then, fill out the table below. </a:t>
            </a:r>
            <a:endParaRPr sz="1200">
              <a:solidFill>
                <a:schemeClr val="dk1"/>
              </a:solidFill>
              <a:latin typeface="Inter"/>
              <a:ea typeface="Inter"/>
              <a:cs typeface="Inter"/>
              <a:sym typeface="Inter"/>
            </a:endParaRPr>
          </a:p>
        </p:txBody>
      </p:sp>
      <p:graphicFrame>
        <p:nvGraphicFramePr>
          <p:cNvPr id="94" name="Google Shape;94;p16"/>
          <p:cNvGraphicFramePr/>
          <p:nvPr/>
        </p:nvGraphicFramePr>
        <p:xfrm>
          <a:off x="405275" y="1619538"/>
          <a:ext cx="3000000" cy="3000000"/>
        </p:xfrm>
        <a:graphic>
          <a:graphicData uri="http://schemas.openxmlformats.org/drawingml/2006/table">
            <a:tbl>
              <a:tblPr>
                <a:noFill/>
                <a:tableStyleId>{4A40378C-9074-4ED5-B506-EFC311932F5A}</a:tableStyleId>
              </a:tblPr>
              <a:tblGrid>
                <a:gridCol w="1485975"/>
                <a:gridCol w="2146425"/>
                <a:gridCol w="3346800"/>
              </a:tblGrid>
              <a:tr h="689100">
                <a:tc>
                  <a:txBody>
                    <a:bodyPr/>
                    <a:lstStyle/>
                    <a:p>
                      <a:pPr indent="0" lvl="0" marL="0" rtl="0" algn="ctr">
                        <a:spcBef>
                          <a:spcPts val="0"/>
                        </a:spcBef>
                        <a:spcAft>
                          <a:spcPts val="0"/>
                        </a:spcAft>
                        <a:buNone/>
                      </a:pPr>
                      <a:r>
                        <a:rPr b="1" lang="en" sz="1200">
                          <a:latin typeface="Inter"/>
                          <a:ea typeface="Inter"/>
                          <a:cs typeface="Inter"/>
                          <a:sym typeface="Inter"/>
                        </a:rPr>
                        <a:t>Stations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Observations</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(Jot down something you notice and something you wonder)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Make an Inference!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inferences can we draw about this civilization based on the artifact?</a:t>
                      </a:r>
                      <a:endParaRPr i="1" sz="1200">
                        <a:latin typeface="Inter"/>
                        <a:ea typeface="Inter"/>
                        <a:cs typeface="Inter"/>
                        <a:sym typeface="Inte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1. Mesopotamia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Stone tablet with markings and drawings</a:t>
                      </a:r>
                      <a:endParaRPr b="1" sz="1200">
                        <a:solidFill>
                          <a:srgbClr val="E7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T</a:t>
                      </a:r>
                      <a:r>
                        <a:rPr b="1" lang="en" sz="1200">
                          <a:solidFill>
                            <a:srgbClr val="E75C3D"/>
                          </a:solidFill>
                          <a:latin typeface="Inter"/>
                          <a:ea typeface="Inter"/>
                          <a:cs typeface="Inter"/>
                          <a:sym typeface="Inter"/>
                        </a:rPr>
                        <a:t>his civilization had developed a system of record-keeping and communication, which suggests they had complex social and economic activities. Additionally, this artifact indicates that slavery existed and that people had property rights, including ownership of other humans.</a:t>
                      </a:r>
                      <a:endParaRPr b="1" sz="1200">
                        <a:solidFill>
                          <a:srgbClr val="E75C3D"/>
                        </a:solidFill>
                        <a:latin typeface="Inter"/>
                        <a:ea typeface="Inter"/>
                        <a:cs typeface="Inter"/>
                        <a:sym typeface="Inter"/>
                      </a:endParaRPr>
                    </a:p>
                  </a:txBody>
                  <a:tcPr marT="91425" marB="91425" marR="91425" marL="91425"/>
                </a:tc>
              </a:tr>
              <a:tr h="1222475">
                <a:tc>
                  <a:txBody>
                    <a:bodyPr/>
                    <a:lstStyle/>
                    <a:p>
                      <a:pPr indent="0" lvl="0" marL="0" rtl="0" algn="l">
                        <a:spcBef>
                          <a:spcPts val="0"/>
                        </a:spcBef>
                        <a:spcAft>
                          <a:spcPts val="0"/>
                        </a:spcAft>
                        <a:buNone/>
                      </a:pPr>
                      <a:r>
                        <a:rPr lang="en" sz="1200">
                          <a:latin typeface="Inter"/>
                          <a:ea typeface="Inter"/>
                          <a:cs typeface="Inter"/>
                          <a:sym typeface="Inter"/>
                        </a:rPr>
                        <a:t>2. Ancient Egypt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C</a:t>
                      </a:r>
                      <a:r>
                        <a:rPr b="1" lang="en" sz="1200">
                          <a:solidFill>
                            <a:srgbClr val="E75C3D"/>
                          </a:solidFill>
                          <a:latin typeface="Inter"/>
                          <a:ea typeface="Inter"/>
                          <a:cs typeface="Inter"/>
                          <a:sym typeface="Inter"/>
                        </a:rPr>
                        <a:t>olorful wall paintings inside a tomb, depicting people, animals, and scenes of daily life or ritual activities</a:t>
                      </a:r>
                      <a:endParaRPr b="1" sz="1200">
                        <a:solidFill>
                          <a:srgbClr val="E7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Egyptians valued art and believed in honoring the dead through elaborate burial practices. The care taken to decorate tombs reflects beliefs in the afterlife and the idea that life continued beyond death.</a:t>
                      </a:r>
                      <a:endParaRPr b="1" sz="1200">
                        <a:solidFill>
                          <a:srgbClr val="E75C3D"/>
                        </a:solidFill>
                        <a:latin typeface="Inter"/>
                        <a:ea typeface="Inter"/>
                        <a:cs typeface="Inter"/>
                        <a:sym typeface="Inte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3. Ancient China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a large bronze vessel with a round body and four legs</a:t>
                      </a:r>
                      <a:endParaRPr b="1" sz="1200">
                        <a:solidFill>
                          <a:srgbClr val="E7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The </a:t>
                      </a:r>
                      <a:r>
                        <a:rPr b="1" lang="en" sz="1200">
                          <a:solidFill>
                            <a:srgbClr val="E75C3D"/>
                          </a:solidFill>
                          <a:latin typeface="Inter"/>
                          <a:ea typeface="Inter"/>
                          <a:cs typeface="Inter"/>
                          <a:sym typeface="Inter"/>
                        </a:rPr>
                        <a:t>Shang Dynasty had advanced metalworking skills and specialized artisans. Because it was used in rituals, it shows that religion and ceremonial practices were important in Shang society.</a:t>
                      </a:r>
                      <a:endParaRPr b="1" sz="1200">
                        <a:solidFill>
                          <a:srgbClr val="E75C3D"/>
                        </a:solidFill>
                        <a:latin typeface="Inter"/>
                        <a:ea typeface="Inter"/>
                        <a:cs typeface="Inter"/>
                        <a:sym typeface="Inte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4. Mohenjo-Daro</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A small bronze statuette of a young woman standing with one hand on her hip and the other arm hanging down. Possibly bracelets on her arm.</a:t>
                      </a:r>
                      <a:endParaRPr b="1" sz="1200">
                        <a:solidFill>
                          <a:srgbClr val="E7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This civilization had skilled artisans and valued artistic expression. The subject—a dancing figure—indicates that music, dance, and possibly celebrations or rituals were part of their culture.</a:t>
                      </a:r>
                      <a:endParaRPr b="1" sz="1200">
                        <a:solidFill>
                          <a:srgbClr val="E75C3D"/>
                        </a:solidFill>
                        <a:latin typeface="Inter"/>
                        <a:ea typeface="Inter"/>
                        <a:cs typeface="Inter"/>
                        <a:sym typeface="Inte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5. Caral–Supe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A large stone carving of a human face with a helmet-like headdress or helmet.</a:t>
                      </a:r>
                      <a:endParaRPr b="1" sz="1200">
                        <a:solidFill>
                          <a:srgbClr val="E7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75C3D"/>
                          </a:solidFill>
                          <a:latin typeface="Inter"/>
                          <a:ea typeface="Inter"/>
                          <a:cs typeface="Inter"/>
                          <a:sym typeface="Inter"/>
                        </a:rPr>
                        <a:t>The depiction of a chief or king indicates a hierarchical society with social classes and centralized authority. The detailed carving of a leader’s face suggests the Olmecs had skilled artists and placed importance on political or religious leadership.</a:t>
                      </a:r>
                      <a:endParaRPr b="1" sz="1200">
                        <a:solidFill>
                          <a:srgbClr val="E75C3D"/>
                        </a:solidFill>
                        <a:latin typeface="Inter"/>
                        <a:ea typeface="Inter"/>
                        <a:cs typeface="Inter"/>
                        <a:sym typeface="Inter"/>
                      </a:endParaRPr>
                    </a:p>
                  </a:txBody>
                  <a:tcPr marT="91425" marB="91425" marR="91425" marL="91425"/>
                </a:tc>
              </a:tr>
            </a:tbl>
          </a:graphicData>
        </a:graphic>
      </p:graphicFrame>
      <p:sp>
        <p:nvSpPr>
          <p:cNvPr id="95" name="Google Shape;95;p16"/>
          <p:cNvSpPr txBox="1"/>
          <p:nvPr/>
        </p:nvSpPr>
        <p:spPr>
          <a:xfrm>
            <a:off x="349644" y="7246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pic>
        <p:nvPicPr>
          <p:cNvPr id="100" name="Google Shape;100;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17"/>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1</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04" name="Google Shape;104;p17"/>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05" name="Google Shape;105;p17"/>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inferences can we draw about the values and lifestyles of early civilizations by analyzing their artifacts?</a:t>
            </a:r>
            <a:endParaRPr i="1" sz="1700">
              <a:latin typeface="Inter"/>
              <a:ea typeface="Inter"/>
              <a:cs typeface="Inter"/>
              <a:sym typeface="Inter"/>
            </a:endParaRPr>
          </a:p>
        </p:txBody>
      </p:sp>
      <p:sp>
        <p:nvSpPr>
          <p:cNvPr id="106" name="Google Shape;106;p17"/>
          <p:cNvSpPr txBox="1"/>
          <p:nvPr/>
        </p:nvSpPr>
        <p:spPr>
          <a:xfrm>
            <a:off x="349644" y="922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07" name="Google Shape;107;p17"/>
          <p:cNvSpPr txBox="1"/>
          <p:nvPr/>
        </p:nvSpPr>
        <p:spPr>
          <a:xfrm>
            <a:off x="455300" y="2804975"/>
            <a:ext cx="6861900" cy="118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solidFill>
                  <a:schemeClr val="dk1"/>
                </a:solidFill>
                <a:latin typeface="Halant"/>
                <a:ea typeface="Halant"/>
                <a:cs typeface="Halant"/>
                <a:sym typeface="Halant"/>
              </a:rPr>
              <a:t>Choose one artifact we've studied today and answer the prompt below in 3-5 sentences. </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300">
                <a:solidFill>
                  <a:schemeClr val="dk1"/>
                </a:solidFill>
                <a:latin typeface="Halant"/>
                <a:ea typeface="Halant"/>
                <a:cs typeface="Halant"/>
                <a:sym typeface="Halant"/>
              </a:rPr>
              <a:t>Prompt: What does this artifact tell you about the values or lifestyle of the civilization it came from? </a:t>
            </a:r>
            <a:endParaRPr sz="1300">
              <a:latin typeface="Halant"/>
              <a:ea typeface="Halant"/>
              <a:cs typeface="Halant"/>
              <a:sym typeface="Halant"/>
            </a:endParaRPr>
          </a:p>
        </p:txBody>
      </p:sp>
      <p:sp>
        <p:nvSpPr>
          <p:cNvPr id="108" name="Google Shape;108;p17"/>
          <p:cNvSpPr txBox="1"/>
          <p:nvPr/>
        </p:nvSpPr>
        <p:spPr>
          <a:xfrm>
            <a:off x="553650" y="4226925"/>
            <a:ext cx="6665100" cy="554100"/>
          </a:xfrm>
          <a:prstGeom prst="rect">
            <a:avLst/>
          </a:prstGeom>
          <a:noFill/>
          <a:ln cap="flat" cmpd="sng" w="9525">
            <a:solidFill>
              <a:srgbClr val="E75C3D"/>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Artifact Name: </a:t>
            </a:r>
            <a:r>
              <a:rPr b="1" lang="en" sz="1200">
                <a:solidFill>
                  <a:srgbClr val="E75C3D"/>
                </a:solidFill>
                <a:latin typeface="Inter"/>
                <a:ea typeface="Inter"/>
                <a:cs typeface="Inter"/>
                <a:sym typeface="Inter"/>
              </a:rPr>
              <a:t>The Olmec Chief or King in Mesoamerica</a:t>
            </a:r>
            <a:endParaRPr b="1" sz="1200">
              <a:solidFill>
                <a:srgbClr val="E7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9" name="Google Shape;109;p17"/>
          <p:cNvSpPr txBox="1"/>
          <p:nvPr/>
        </p:nvSpPr>
        <p:spPr>
          <a:xfrm>
            <a:off x="553650" y="4920486"/>
            <a:ext cx="6665100" cy="17547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b="1" lang="en" sz="1200">
                <a:solidFill>
                  <a:srgbClr val="E75C3D"/>
                </a:solidFill>
                <a:latin typeface="Inter"/>
                <a:ea typeface="Inter"/>
                <a:cs typeface="Inter"/>
                <a:sym typeface="Inter"/>
              </a:rPr>
              <a:t>The Olmec Chief or King sculpture shows that leadership and political power were important in Olmec society. The detailed carving of the face and helmet suggests respect for rulers and possibly a connection to religious authority. The size and craftsmanship indicate that the Olmecs had skilled artists and organized labor. This artifact reflects a civilization with social hierarchy and strong leaders who were likely central to their culture.</a:t>
            </a:r>
            <a:endParaRPr b="1" sz="1200">
              <a:solidFill>
                <a:srgbClr val="E7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