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2A40E04-1815-4D5B-8A04-CE87D9FC0BC0}">
  <a:tblStyle styleId="{F2A40E04-1815-4D5B-8A04-CE87D9FC0BC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font" Target="fonts/Inter-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notesMaster" Target="notesMasters/notesMaster1.xml"/><Relationship Id="rId18"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ff655274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ff65527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ff655274c_0_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ff655274c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5ff655274c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5ff655274c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5ff655274c_0_2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5ff655274c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worldhistory.org/article/1073/jobs-in-ancient-egypt/" TargetMode="External"/><Relationship Id="rId4" Type="http://schemas.openxmlformats.org/officeDocument/2006/relationships/hyperlink" Target="https://www.si.edu/spotlight/ancient-egypt/mummies" TargetMode="External"/><Relationship Id="rId5" Type="http://schemas.openxmlformats.org/officeDocument/2006/relationships/hyperlink" Target="https://www.si.edu/spotlight/ancient-egypt/pyramid" TargetMode="External"/><Relationship Id="rId6" Type="http://schemas.openxmlformats.org/officeDocument/2006/relationships/hyperlink" Target="https://www.worldhistory.org/Egyptian_Cultur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06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Research Methods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Exploring Ancient Egypt</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96175" y="748446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Step 1: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Deconstruct the Question</a:t>
            </a:r>
            <a:endParaRPr sz="1200">
              <a:solidFill>
                <a:schemeClr val="dk1"/>
              </a:solidFill>
              <a:latin typeface="Inter"/>
              <a:ea typeface="Inter"/>
              <a:cs typeface="Inter"/>
              <a:sym typeface="Inter"/>
            </a:endParaRPr>
          </a:p>
        </p:txBody>
      </p:sp>
      <p:sp>
        <p:nvSpPr>
          <p:cNvPr id="60" name="Google Shape;60;p13"/>
          <p:cNvSpPr/>
          <p:nvPr/>
        </p:nvSpPr>
        <p:spPr>
          <a:xfrm>
            <a:off x="496175" y="6215438"/>
            <a:ext cx="6418500" cy="688800"/>
          </a:xfrm>
          <a:prstGeom prst="flowChartProcess">
            <a:avLst/>
          </a:prstGeom>
          <a:solidFill>
            <a:srgbClr val="E7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lt1"/>
                </a:solidFill>
                <a:latin typeface="Halant"/>
                <a:ea typeface="Halant"/>
                <a:cs typeface="Halant"/>
                <a:sym typeface="Halant"/>
              </a:rPr>
              <a:t>Historical Research Methods</a:t>
            </a:r>
            <a:endParaRPr b="1" sz="2100">
              <a:solidFill>
                <a:schemeClr val="lt1"/>
              </a:solidFill>
              <a:latin typeface="Halant"/>
              <a:ea typeface="Halant"/>
              <a:cs typeface="Halant"/>
              <a:sym typeface="Halant"/>
            </a:endParaRPr>
          </a:p>
        </p:txBody>
      </p:sp>
      <p:sp>
        <p:nvSpPr>
          <p:cNvPr id="61" name="Google Shape;61;p13"/>
          <p:cNvSpPr txBox="1"/>
          <p:nvPr/>
        </p:nvSpPr>
        <p:spPr>
          <a:xfrm>
            <a:off x="2751975" y="7484463"/>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2: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Conduct Online Research </a:t>
            </a:r>
            <a:endParaRPr sz="1800">
              <a:solidFill>
                <a:schemeClr val="dk2"/>
              </a:solidFill>
            </a:endParaRPr>
          </a:p>
        </p:txBody>
      </p:sp>
      <p:sp>
        <p:nvSpPr>
          <p:cNvPr id="62" name="Google Shape;62;p13"/>
          <p:cNvSpPr txBox="1"/>
          <p:nvPr/>
        </p:nvSpPr>
        <p:spPr>
          <a:xfrm>
            <a:off x="5007775" y="7491438"/>
            <a:ext cx="1906800" cy="68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Step 3: </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Research &amp; Organize Information</a:t>
            </a:r>
            <a:endParaRPr sz="1800">
              <a:solidFill>
                <a:schemeClr val="dk2"/>
              </a:solidFill>
            </a:endParaRPr>
          </a:p>
        </p:txBody>
      </p:sp>
      <p:cxnSp>
        <p:nvCxnSpPr>
          <p:cNvPr id="63" name="Google Shape;63;p13"/>
          <p:cNvCxnSpPr>
            <a:stCxn id="60" idx="2"/>
            <a:endCxn id="59" idx="0"/>
          </p:cNvCxnSpPr>
          <p:nvPr/>
        </p:nvCxnSpPr>
        <p:spPr>
          <a:xfrm flipH="1">
            <a:off x="1449725" y="6904238"/>
            <a:ext cx="2255700" cy="580200"/>
          </a:xfrm>
          <a:prstGeom prst="straightConnector1">
            <a:avLst/>
          </a:prstGeom>
          <a:noFill/>
          <a:ln cap="flat" cmpd="sng" w="9525">
            <a:solidFill>
              <a:schemeClr val="dk2"/>
            </a:solidFill>
            <a:prstDash val="solid"/>
            <a:round/>
            <a:headEnd len="med" w="med" type="none"/>
            <a:tailEnd len="med" w="med" type="triangle"/>
          </a:ln>
        </p:spPr>
      </p:cxnSp>
      <p:cxnSp>
        <p:nvCxnSpPr>
          <p:cNvPr id="64" name="Google Shape;64;p13"/>
          <p:cNvCxnSpPr>
            <a:stCxn id="60" idx="2"/>
            <a:endCxn id="61" idx="0"/>
          </p:cNvCxnSpPr>
          <p:nvPr/>
        </p:nvCxnSpPr>
        <p:spPr>
          <a:xfrm>
            <a:off x="3705425" y="6904238"/>
            <a:ext cx="0" cy="580200"/>
          </a:xfrm>
          <a:prstGeom prst="straightConnector1">
            <a:avLst/>
          </a:prstGeom>
          <a:noFill/>
          <a:ln cap="flat" cmpd="sng" w="9525">
            <a:solidFill>
              <a:schemeClr val="dk2"/>
            </a:solidFill>
            <a:prstDash val="solid"/>
            <a:round/>
            <a:headEnd len="med" w="med" type="none"/>
            <a:tailEnd len="med" w="med" type="triangle"/>
          </a:ln>
        </p:spPr>
      </p:cxnSp>
      <p:cxnSp>
        <p:nvCxnSpPr>
          <p:cNvPr id="65" name="Google Shape;65;p13"/>
          <p:cNvCxnSpPr>
            <a:stCxn id="60" idx="2"/>
            <a:endCxn id="62" idx="0"/>
          </p:cNvCxnSpPr>
          <p:nvPr/>
        </p:nvCxnSpPr>
        <p:spPr>
          <a:xfrm>
            <a:off x="3705425" y="6904238"/>
            <a:ext cx="2255700" cy="587100"/>
          </a:xfrm>
          <a:prstGeom prst="straightConnector1">
            <a:avLst/>
          </a:prstGeom>
          <a:noFill/>
          <a:ln cap="flat" cmpd="sng" w="9525">
            <a:solidFill>
              <a:schemeClr val="dk2"/>
            </a:solidFill>
            <a:prstDash val="solid"/>
            <a:round/>
            <a:headEnd len="med" w="med" type="none"/>
            <a:tailEnd len="med" w="med" type="triangle"/>
          </a:ln>
        </p:spPr>
      </p:cxnSp>
      <p:sp>
        <p:nvSpPr>
          <p:cNvPr id="66" name="Google Shape;66;p13"/>
          <p:cNvSpPr txBox="1"/>
          <p:nvPr/>
        </p:nvSpPr>
        <p:spPr>
          <a:xfrm>
            <a:off x="1778425" y="2345649"/>
            <a:ext cx="5161800" cy="11406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Causation - </a:t>
            </a:r>
            <a:r>
              <a:rPr lang="en">
                <a:solidFill>
                  <a:schemeClr val="dk1"/>
                </a:solidFill>
                <a:latin typeface="Halant"/>
                <a:ea typeface="Halant"/>
                <a:cs typeface="Halant"/>
                <a:sym typeface="Halant"/>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a:latin typeface="Halant"/>
              <a:ea typeface="Halant"/>
              <a:cs typeface="Halant"/>
              <a:sym typeface="Halant"/>
            </a:endParaRPr>
          </a:p>
        </p:txBody>
      </p:sp>
      <p:pic>
        <p:nvPicPr>
          <p:cNvPr id="67" name="Google Shape;67;p13"/>
          <p:cNvPicPr preferRelativeResize="0"/>
          <p:nvPr/>
        </p:nvPicPr>
        <p:blipFill>
          <a:blip r:embed="rId5">
            <a:alphaModFix/>
          </a:blip>
          <a:stretch>
            <a:fillRect/>
          </a:stretch>
        </p:blipFill>
        <p:spPr>
          <a:xfrm>
            <a:off x="496225" y="2274500"/>
            <a:ext cx="1282200" cy="1282200"/>
          </a:xfrm>
          <a:prstGeom prst="rect">
            <a:avLst/>
          </a:prstGeom>
          <a:noFill/>
          <a:ln>
            <a:noFill/>
          </a:ln>
        </p:spPr>
      </p:pic>
      <p:sp>
        <p:nvSpPr>
          <p:cNvPr id="68" name="Google Shape;68;p13"/>
          <p:cNvSpPr txBox="1"/>
          <p:nvPr/>
        </p:nvSpPr>
        <p:spPr>
          <a:xfrm>
            <a:off x="496175" y="3938988"/>
            <a:ext cx="6418500" cy="182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Task: </a:t>
            </a:r>
            <a:r>
              <a:rPr lang="en" sz="1300">
                <a:solidFill>
                  <a:schemeClr val="dk1"/>
                </a:solidFill>
                <a:latin typeface="Inter"/>
                <a:ea typeface="Inter"/>
                <a:cs typeface="Inter"/>
                <a:sym typeface="Inter"/>
              </a:rPr>
              <a:t>In this activity, you will practice how to conduct online historical research to investigate today’s supporting question:</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ctr">
              <a:spcBef>
                <a:spcPts val="0"/>
              </a:spcBef>
              <a:spcAft>
                <a:spcPts val="0"/>
              </a:spcAft>
              <a:buNone/>
            </a:pPr>
            <a:r>
              <a:rPr i="1" lang="en" sz="1300">
                <a:solidFill>
                  <a:schemeClr val="dk1"/>
                </a:solidFill>
                <a:latin typeface="Inter"/>
                <a:ea typeface="Inter"/>
                <a:cs typeface="Inter"/>
                <a:sym typeface="Inter"/>
              </a:rPr>
              <a:t>How did the Nile River impact the development of Ancient Egypt?</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As you research, you'll take notes and organize your evidence into four categories. This will help you understand the many ways the Nile shaped Ancient Egyptian civilization—and prepare you to explain your findings clearly.</a:t>
            </a:r>
            <a:endParaRPr sz="1300">
              <a:solidFill>
                <a:schemeClr val="dk1"/>
              </a:solidFill>
              <a:latin typeface="Inter"/>
              <a:ea typeface="Inter"/>
              <a:cs typeface="Inter"/>
              <a:sym typeface="Inter"/>
            </a:endParaRPr>
          </a:p>
        </p:txBody>
      </p:sp>
      <p:sp>
        <p:nvSpPr>
          <p:cNvPr id="69" name="Google Shape;69;p13"/>
          <p:cNvSpPr txBox="1"/>
          <p:nvPr/>
        </p:nvSpPr>
        <p:spPr>
          <a:xfrm>
            <a:off x="349694" y="168727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4"/>
          <p:cNvSpPr txBox="1"/>
          <p:nvPr/>
        </p:nvSpPr>
        <p:spPr>
          <a:xfrm>
            <a:off x="0" y="2600"/>
            <a:ext cx="7772400" cy="492000"/>
          </a:xfrm>
          <a:prstGeom prst="rect">
            <a:avLst/>
          </a:prstGeom>
          <a:solidFill>
            <a:srgbClr val="C9DAF8"/>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1: Deconstruct the Question</a:t>
            </a:r>
            <a:endParaRPr sz="2200">
              <a:solidFill>
                <a:srgbClr val="000000"/>
              </a:solidFill>
              <a:latin typeface="Halant"/>
              <a:ea typeface="Halant"/>
              <a:cs typeface="Halant"/>
              <a:sym typeface="Halant"/>
            </a:endParaRPr>
          </a:p>
        </p:txBody>
      </p:sp>
      <p:sp>
        <p:nvSpPr>
          <p:cNvPr id="75" name="Google Shape;75;p14"/>
          <p:cNvSpPr txBox="1"/>
          <p:nvPr/>
        </p:nvSpPr>
        <p:spPr>
          <a:xfrm>
            <a:off x="1286275" y="815175"/>
            <a:ext cx="5333100" cy="8619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i="1" lang="en" sz="2200">
                <a:solidFill>
                  <a:schemeClr val="dk1"/>
                </a:solidFill>
                <a:latin typeface="Halant"/>
                <a:ea typeface="Halant"/>
                <a:cs typeface="Halant"/>
                <a:sym typeface="Halant"/>
              </a:rPr>
              <a:t>How did the Nile River impact the development of Ancient Egypt?</a:t>
            </a:r>
            <a:endParaRPr b="1" i="1" sz="2200">
              <a:solidFill>
                <a:schemeClr val="dk1"/>
              </a:solidFill>
              <a:latin typeface="Halant"/>
              <a:ea typeface="Halant"/>
              <a:cs typeface="Halant"/>
              <a:sym typeface="Halant"/>
            </a:endParaRPr>
          </a:p>
        </p:txBody>
      </p:sp>
      <p:sp>
        <p:nvSpPr>
          <p:cNvPr id="76" name="Google Shape;76;p14"/>
          <p:cNvSpPr/>
          <p:nvPr/>
        </p:nvSpPr>
        <p:spPr>
          <a:xfrm>
            <a:off x="1197025" y="2793813"/>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Social</a:t>
            </a:r>
            <a:endParaRPr/>
          </a:p>
        </p:txBody>
      </p:sp>
      <p:sp>
        <p:nvSpPr>
          <p:cNvPr id="77" name="Google Shape;77;p14"/>
          <p:cNvSpPr/>
          <p:nvPr/>
        </p:nvSpPr>
        <p:spPr>
          <a:xfrm>
            <a:off x="1197025" y="35647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Cultural</a:t>
            </a:r>
            <a:endParaRPr/>
          </a:p>
        </p:txBody>
      </p:sp>
      <p:sp>
        <p:nvSpPr>
          <p:cNvPr id="78" name="Google Shape;78;p14"/>
          <p:cNvSpPr/>
          <p:nvPr/>
        </p:nvSpPr>
        <p:spPr>
          <a:xfrm>
            <a:off x="4032475" y="2793825"/>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Political</a:t>
            </a:r>
            <a:endParaRPr/>
          </a:p>
        </p:txBody>
      </p:sp>
      <p:sp>
        <p:nvSpPr>
          <p:cNvPr id="79" name="Google Shape;79;p14"/>
          <p:cNvSpPr/>
          <p:nvPr/>
        </p:nvSpPr>
        <p:spPr>
          <a:xfrm>
            <a:off x="4032475" y="3595100"/>
            <a:ext cx="2155500" cy="58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Economic</a:t>
            </a:r>
            <a:endParaRPr/>
          </a:p>
        </p:txBody>
      </p:sp>
      <p:sp>
        <p:nvSpPr>
          <p:cNvPr id="80" name="Google Shape;80;p14"/>
          <p:cNvSpPr txBox="1"/>
          <p:nvPr/>
        </p:nvSpPr>
        <p:spPr>
          <a:xfrm>
            <a:off x="518700" y="1837338"/>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Before you begin researching, it's important to break the main question into smaller, focused parts. This will help guide your search and make it easier to find useful information.</a:t>
            </a:r>
            <a:endParaRPr>
              <a:latin typeface="Halant"/>
              <a:ea typeface="Halant"/>
              <a:cs typeface="Halant"/>
              <a:sym typeface="Halant"/>
            </a:endParaRPr>
          </a:p>
        </p:txBody>
      </p:sp>
      <p:sp>
        <p:nvSpPr>
          <p:cNvPr id="81" name="Google Shape;81;p14"/>
          <p:cNvSpPr txBox="1"/>
          <p:nvPr/>
        </p:nvSpPr>
        <p:spPr>
          <a:xfrm>
            <a:off x="375025" y="4505538"/>
            <a:ext cx="7155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Write 2 questions of your own for each category to help guide your research below. </a:t>
            </a:r>
            <a:endParaRPr sz="1300">
              <a:solidFill>
                <a:schemeClr val="dk1"/>
              </a:solidFill>
              <a:latin typeface="Inter"/>
              <a:ea typeface="Inter"/>
              <a:cs typeface="Inter"/>
              <a:sym typeface="Inter"/>
            </a:endParaRPr>
          </a:p>
        </p:txBody>
      </p:sp>
      <p:cxnSp>
        <p:nvCxnSpPr>
          <p:cNvPr id="82" name="Google Shape;82;p14"/>
          <p:cNvCxnSpPr/>
          <p:nvPr/>
        </p:nvCxnSpPr>
        <p:spPr>
          <a:xfrm>
            <a:off x="466700" y="4424100"/>
            <a:ext cx="6839100" cy="0"/>
          </a:xfrm>
          <a:prstGeom prst="straightConnector1">
            <a:avLst/>
          </a:prstGeom>
          <a:noFill/>
          <a:ln cap="flat" cmpd="sng" w="9525">
            <a:solidFill>
              <a:schemeClr val="accent1"/>
            </a:solidFill>
            <a:prstDash val="solid"/>
            <a:round/>
            <a:headEnd len="med" w="med" type="none"/>
            <a:tailEnd len="med" w="med" type="none"/>
          </a:ln>
        </p:spPr>
      </p:cxnSp>
      <p:graphicFrame>
        <p:nvGraphicFramePr>
          <p:cNvPr id="83" name="Google Shape;83;p14"/>
          <p:cNvGraphicFramePr/>
          <p:nvPr/>
        </p:nvGraphicFramePr>
        <p:xfrm>
          <a:off x="466700" y="5076050"/>
          <a:ext cx="3000000" cy="3000000"/>
        </p:xfrm>
        <a:graphic>
          <a:graphicData uri="http://schemas.openxmlformats.org/drawingml/2006/table">
            <a:tbl>
              <a:tblPr>
                <a:noFill/>
                <a:tableStyleId>{F2A40E04-1815-4D5B-8A04-CE87D9FC0BC0}</a:tableStyleId>
              </a:tblPr>
              <a:tblGrid>
                <a:gridCol w="1295025"/>
                <a:gridCol w="5439975"/>
              </a:tblGrid>
              <a:tr h="381000">
                <a:tc>
                  <a:txBody>
                    <a:bodyPr/>
                    <a:lstStyle/>
                    <a:p>
                      <a:pPr indent="0" lvl="0" marL="0" rtl="0" algn="ctr">
                        <a:spcBef>
                          <a:spcPts val="0"/>
                        </a:spcBef>
                        <a:spcAft>
                          <a:spcPts val="0"/>
                        </a:spcAft>
                        <a:buNone/>
                      </a:pPr>
                      <a:r>
                        <a:rPr b="1" lang="en" sz="1300">
                          <a:latin typeface="Inter"/>
                          <a:ea typeface="Inter"/>
                          <a:cs typeface="Inter"/>
                          <a:sym typeface="Inter"/>
                        </a:rPr>
                        <a:t>Category</a:t>
                      </a:r>
                      <a:endParaRPr b="1"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300">
                          <a:latin typeface="Inter"/>
                          <a:ea typeface="Inter"/>
                          <a:cs typeface="Inter"/>
                          <a:sym typeface="Inter"/>
                        </a:rPr>
                        <a:t>Two Questions</a:t>
                      </a:r>
                      <a:endParaRPr b="1" sz="13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5"/>
          <p:cNvSpPr txBox="1"/>
          <p:nvPr/>
        </p:nvSpPr>
        <p:spPr>
          <a:xfrm>
            <a:off x="518700" y="621463"/>
            <a:ext cx="6735000" cy="796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Now that you’ve broken your big question into smaller parts, it’s time to start searching for answers online. But not all websites are helpful—or trustworthy—so it’s important to search smart.</a:t>
            </a:r>
            <a:endParaRPr>
              <a:latin typeface="Halant"/>
              <a:ea typeface="Halant"/>
              <a:cs typeface="Halant"/>
              <a:sym typeface="Halant"/>
            </a:endParaRPr>
          </a:p>
        </p:txBody>
      </p:sp>
      <p:graphicFrame>
        <p:nvGraphicFramePr>
          <p:cNvPr id="89" name="Google Shape;89;p15"/>
          <p:cNvGraphicFramePr/>
          <p:nvPr/>
        </p:nvGraphicFramePr>
        <p:xfrm>
          <a:off x="518700" y="1547150"/>
          <a:ext cx="3000000" cy="3000000"/>
        </p:xfrm>
        <a:graphic>
          <a:graphicData uri="http://schemas.openxmlformats.org/drawingml/2006/table">
            <a:tbl>
              <a:tblPr>
                <a:noFill/>
                <a:tableStyleId>{F2A40E04-1815-4D5B-8A04-CE87D9FC0BC0}</a:tableStyleId>
              </a:tblPr>
              <a:tblGrid>
                <a:gridCol w="1681900"/>
                <a:gridCol w="5053100"/>
              </a:tblGrid>
              <a:tr h="443750">
                <a:tc gridSpan="2">
                  <a:txBody>
                    <a:bodyPr/>
                    <a:lstStyle/>
                    <a:p>
                      <a:pPr indent="0" lvl="0" marL="0" rtl="0" algn="ctr">
                        <a:spcBef>
                          <a:spcPts val="0"/>
                        </a:spcBef>
                        <a:spcAft>
                          <a:spcPts val="0"/>
                        </a:spcAft>
                        <a:buNone/>
                      </a:pPr>
                      <a:r>
                        <a:rPr b="1" lang="en" sz="1300">
                          <a:latin typeface="Inter"/>
                          <a:ea typeface="Inter"/>
                          <a:cs typeface="Inter"/>
                          <a:sym typeface="Inter"/>
                        </a:rPr>
                        <a:t>Here are some tips to help you research like a historian:</a:t>
                      </a:r>
                      <a:endParaRPr b="1" sz="1100">
                        <a:latin typeface="Inter"/>
                        <a:ea typeface="Inter"/>
                        <a:cs typeface="Inter"/>
                        <a:sym typeface="Inter"/>
                      </a:endParaRPr>
                    </a:p>
                  </a:txBody>
                  <a:tcPr marT="91425" marB="91425" marR="91425" marL="91425">
                    <a:solidFill>
                      <a:schemeClr val="lt2"/>
                    </a:solidFill>
                  </a:tcPr>
                </a:tc>
                <a:tc hMerge="1"/>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Use specific search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Start with a broad search (like Nile River Ancient Egypt), then try more focused ones based on your sub-questions.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Example: Instead of just “</a:t>
                      </a:r>
                      <a:r>
                        <a:rPr i="1" lang="en" sz="1200">
                          <a:latin typeface="Inter"/>
                          <a:ea typeface="Inter"/>
                          <a:cs typeface="Inter"/>
                          <a:sym typeface="Inter"/>
                        </a:rPr>
                        <a:t>Nile River,</a:t>
                      </a:r>
                      <a:r>
                        <a:rPr lang="en" sz="1200">
                          <a:latin typeface="Inter"/>
                          <a:ea typeface="Inter"/>
                          <a:cs typeface="Inter"/>
                          <a:sym typeface="Inter"/>
                        </a:rPr>
                        <a:t>” try “</a:t>
                      </a:r>
                      <a:r>
                        <a:rPr i="1" lang="en" sz="1200">
                          <a:latin typeface="Inter"/>
                          <a:ea typeface="Inter"/>
                          <a:cs typeface="Inter"/>
                          <a:sym typeface="Inter"/>
                        </a:rPr>
                        <a:t>how the Nile helped Egyptian farming</a:t>
                      </a:r>
                      <a:r>
                        <a:rPr lang="en" sz="1200">
                          <a:latin typeface="Inter"/>
                          <a:ea typeface="Inter"/>
                          <a:cs typeface="Inter"/>
                          <a:sym typeface="Inter"/>
                        </a:rPr>
                        <a:t>” or “</a:t>
                      </a:r>
                      <a:r>
                        <a:rPr i="1" lang="en" sz="1200">
                          <a:latin typeface="Inter"/>
                          <a:ea typeface="Inter"/>
                          <a:cs typeface="Inter"/>
                          <a:sym typeface="Inter"/>
                        </a:rPr>
                        <a:t>Nile River trade Ancient Egypt.</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Look for reliable terms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Choose websites that come from: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Museums, universities, and educational organizations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URLs ending in .edu, .org, or well-known sites like National Geographic or Britannica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r>
                        <a:rPr b="1" lang="en" sz="1200" u="sng">
                          <a:latin typeface="Inter"/>
                          <a:ea typeface="Inter"/>
                          <a:cs typeface="Inter"/>
                          <a:sym typeface="Inter"/>
                        </a:rPr>
                        <a:t>Avoid</a:t>
                      </a:r>
                      <a:r>
                        <a:rPr lang="en" sz="1200">
                          <a:latin typeface="Inter"/>
                          <a:ea typeface="Inter"/>
                          <a:cs typeface="Inter"/>
                          <a:sym typeface="Inter"/>
                        </a:rPr>
                        <a:t> sites that have no author, don’t list sources, or seem like personal blogs or opinion pieces.</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rPr lang="en" sz="1200">
                          <a:latin typeface="Inter"/>
                          <a:ea typeface="Inter"/>
                          <a:cs typeface="Inter"/>
                          <a:sym typeface="Inter"/>
                        </a:rPr>
                        <a:t>Don’t stop at one site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Open a few tabs and compare the information. Skim through to find the best details, and keep track of which sites you’re using.</a:t>
                      </a:r>
                      <a:endParaRPr sz="1200">
                        <a:latin typeface="Inter"/>
                        <a:ea typeface="Inter"/>
                        <a:cs typeface="Inter"/>
                        <a:sym typeface="Inter"/>
                      </a:endParaRPr>
                    </a:p>
                  </a:txBody>
                  <a:tcPr marT="91425" marB="91425" marR="91425" marL="91425"/>
                </a:tc>
              </a:tr>
            </a:tbl>
          </a:graphicData>
        </a:graphic>
      </p:graphicFrame>
      <p:sp>
        <p:nvSpPr>
          <p:cNvPr id="90" name="Google Shape;90;p15"/>
          <p:cNvSpPr txBox="1"/>
          <p:nvPr/>
        </p:nvSpPr>
        <p:spPr>
          <a:xfrm>
            <a:off x="0" y="0"/>
            <a:ext cx="7772400" cy="492000"/>
          </a:xfrm>
          <a:prstGeom prst="rect">
            <a:avLst/>
          </a:prstGeom>
          <a:solidFill>
            <a:srgbClr val="FDE1DC"/>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2: Conduct Online Research</a:t>
            </a:r>
            <a:endParaRPr sz="2200">
              <a:solidFill>
                <a:srgbClr val="000000"/>
              </a:solidFill>
              <a:latin typeface="Halant"/>
              <a:ea typeface="Halant"/>
              <a:cs typeface="Halant"/>
              <a:sym typeface="Halant"/>
            </a:endParaRPr>
          </a:p>
        </p:txBody>
      </p:sp>
      <p:sp>
        <p:nvSpPr>
          <p:cNvPr id="91" name="Google Shape;91;p15"/>
          <p:cNvSpPr txBox="1"/>
          <p:nvPr/>
        </p:nvSpPr>
        <p:spPr>
          <a:xfrm>
            <a:off x="518700" y="5467363"/>
            <a:ext cx="1138200" cy="4002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92" name="Google Shape;92;p15"/>
          <p:cNvSpPr txBox="1"/>
          <p:nvPr/>
        </p:nvSpPr>
        <p:spPr>
          <a:xfrm>
            <a:off x="518700" y="5941775"/>
            <a:ext cx="6735000" cy="1185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Imagine you’re trying to answer this sub-question: </a:t>
            </a:r>
            <a:r>
              <a:rPr i="1" lang="en" sz="1300">
                <a:solidFill>
                  <a:schemeClr val="dk1"/>
                </a:solidFill>
                <a:latin typeface="Halant"/>
                <a:ea typeface="Halant"/>
                <a:cs typeface="Halant"/>
                <a:sym typeface="Halant"/>
              </a:rPr>
              <a:t>How did the Nile River affect religious beliefs in Ancient Egypt? </a:t>
            </a:r>
            <a:r>
              <a:rPr lang="en" sz="1300">
                <a:solidFill>
                  <a:schemeClr val="dk1"/>
                </a:solidFill>
                <a:latin typeface="Halant"/>
                <a:ea typeface="Halant"/>
                <a:cs typeface="Halant"/>
                <a:sym typeface="Halant"/>
              </a:rPr>
              <a:t> You searched: "“religious  beliefs in Ancient Egypt”</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Now look at these two pretend search results. Read them carefully and determine which source is more trustworthy. </a:t>
            </a:r>
            <a:endParaRPr sz="1300">
              <a:solidFill>
                <a:schemeClr val="dk1"/>
              </a:solidFill>
              <a:latin typeface="Halant"/>
              <a:ea typeface="Halant"/>
              <a:cs typeface="Halant"/>
              <a:sym typeface="Halant"/>
            </a:endParaRPr>
          </a:p>
        </p:txBody>
      </p:sp>
      <p:sp>
        <p:nvSpPr>
          <p:cNvPr id="93" name="Google Shape;93;p15"/>
          <p:cNvSpPr/>
          <p:nvPr/>
        </p:nvSpPr>
        <p:spPr>
          <a:xfrm>
            <a:off x="581625" y="7279050"/>
            <a:ext cx="3951600" cy="109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The Sacred Nile: Myth and Meaning in Ancient Egypt</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www.medium.com/@historynerd/the-sacred-nile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This blog post explores how Egyptians believed the Nile was a gift from the gods. Includes interpretations of ancient texts and my own reflections.</a:t>
            </a:r>
            <a:endParaRPr b="1" sz="1100">
              <a:solidFill>
                <a:schemeClr val="dk1"/>
              </a:solidFill>
              <a:latin typeface="Inter"/>
              <a:ea typeface="Inter"/>
              <a:cs typeface="Inter"/>
              <a:sym typeface="Inter"/>
            </a:endParaRPr>
          </a:p>
        </p:txBody>
      </p:sp>
      <p:sp>
        <p:nvSpPr>
          <p:cNvPr id="94" name="Google Shape;94;p15"/>
          <p:cNvSpPr/>
          <p:nvPr/>
        </p:nvSpPr>
        <p:spPr>
          <a:xfrm>
            <a:off x="581625" y="8481125"/>
            <a:ext cx="3951600" cy="1400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Title:</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Egyptian Religion and the Nile – British Museum Learning</a:t>
            </a:r>
            <a:endParaRPr i="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URL:</a:t>
            </a:r>
            <a:r>
              <a:rPr lang="en" sz="1100">
                <a:solidFill>
                  <a:schemeClr val="dk1"/>
                </a:solidFill>
                <a:latin typeface="Inter"/>
                <a:ea typeface="Inter"/>
                <a:cs typeface="Inter"/>
                <a:sym typeface="Inter"/>
              </a:rPr>
              <a:t> www.britishmuseum.org/learn/ancient-egypt/nile-and-religion</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Preview Text:</a:t>
            </a:r>
            <a:r>
              <a:rPr lang="en" sz="1100">
                <a:solidFill>
                  <a:schemeClr val="dk1"/>
                </a:solidFill>
                <a:latin typeface="Inter"/>
                <a:ea typeface="Inter"/>
                <a:cs typeface="Inter"/>
                <a:sym typeface="Inter"/>
              </a:rPr>
              <a:t> Discover how the Nile influenced gods, festivals, and burial practices in Ancient Egypt. Includes artifacts, expert videos, and lesson materials.</a:t>
            </a:r>
            <a:endParaRPr b="1" sz="1100">
              <a:solidFill>
                <a:schemeClr val="dk1"/>
              </a:solidFill>
              <a:latin typeface="Inter"/>
              <a:ea typeface="Inter"/>
              <a:cs typeface="Inter"/>
              <a:sym typeface="Inter"/>
            </a:endParaRPr>
          </a:p>
        </p:txBody>
      </p:sp>
      <p:sp>
        <p:nvSpPr>
          <p:cNvPr id="95" name="Google Shape;95;p15"/>
          <p:cNvSpPr txBox="1"/>
          <p:nvPr/>
        </p:nvSpPr>
        <p:spPr>
          <a:xfrm>
            <a:off x="4685125" y="7311775"/>
            <a:ext cx="2568600" cy="25698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Which </a:t>
            </a:r>
            <a:r>
              <a:rPr lang="en" sz="1200">
                <a:solidFill>
                  <a:schemeClr val="dk1"/>
                </a:solidFill>
                <a:latin typeface="Inter"/>
                <a:ea typeface="Inter"/>
                <a:cs typeface="Inter"/>
                <a:sym typeface="Inter"/>
              </a:rPr>
              <a:t>site is</a:t>
            </a:r>
            <a:r>
              <a:rPr lang="en" sz="1200">
                <a:solidFill>
                  <a:schemeClr val="dk1"/>
                </a:solidFill>
                <a:latin typeface="Inter"/>
                <a:ea typeface="Inter"/>
                <a:cs typeface="Inter"/>
                <a:sym typeface="Inter"/>
              </a:rPr>
              <a:t> more trustworthy and why?</a:t>
            </a:r>
            <a:endParaRPr sz="1200">
              <a:solidFill>
                <a:schemeClr val="dk1"/>
              </a:solidFill>
              <a:latin typeface="Inter"/>
              <a:ea typeface="Inter"/>
              <a:cs typeface="Inter"/>
              <a:sym typeface="Inter"/>
            </a:endParaRPr>
          </a:p>
        </p:txBody>
      </p:sp>
      <p:sp>
        <p:nvSpPr>
          <p:cNvPr id="96" name="Google Shape;96;p15"/>
          <p:cNvSpPr txBox="1"/>
          <p:nvPr/>
        </p:nvSpPr>
        <p:spPr>
          <a:xfrm>
            <a:off x="325200" y="7627200"/>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1</a:t>
            </a:r>
            <a:endParaRPr b="1" sz="1800">
              <a:solidFill>
                <a:schemeClr val="dk2"/>
              </a:solidFill>
              <a:latin typeface="Inter"/>
              <a:ea typeface="Inter"/>
              <a:cs typeface="Inter"/>
              <a:sym typeface="Inter"/>
            </a:endParaRPr>
          </a:p>
        </p:txBody>
      </p:sp>
      <p:sp>
        <p:nvSpPr>
          <p:cNvPr id="97" name="Google Shape;97;p15"/>
          <p:cNvSpPr txBox="1"/>
          <p:nvPr/>
        </p:nvSpPr>
        <p:spPr>
          <a:xfrm>
            <a:off x="325200" y="8981225"/>
            <a:ext cx="193500" cy="4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2"/>
                </a:solidFill>
                <a:latin typeface="Inter"/>
                <a:ea typeface="Inter"/>
                <a:cs typeface="Inter"/>
                <a:sym typeface="Inter"/>
              </a:rPr>
              <a:t>2</a:t>
            </a:r>
            <a:endParaRPr b="1" sz="18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6"/>
          <p:cNvSpPr txBox="1"/>
          <p:nvPr/>
        </p:nvSpPr>
        <p:spPr>
          <a:xfrm>
            <a:off x="0" y="2600"/>
            <a:ext cx="7772400" cy="492000"/>
          </a:xfrm>
          <a:prstGeom prst="rect">
            <a:avLst/>
          </a:prstGeom>
          <a:solidFill>
            <a:srgbClr val="F8E0BB"/>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2200">
                <a:latin typeface="Halant"/>
                <a:ea typeface="Halant"/>
                <a:cs typeface="Halant"/>
                <a:sym typeface="Halant"/>
              </a:rPr>
              <a:t>Step 3: Research and Organize Information</a:t>
            </a:r>
            <a:endParaRPr sz="2200">
              <a:solidFill>
                <a:srgbClr val="000000"/>
              </a:solidFill>
              <a:latin typeface="Halant"/>
              <a:ea typeface="Halant"/>
              <a:cs typeface="Halant"/>
              <a:sym typeface="Halant"/>
            </a:endParaRPr>
          </a:p>
        </p:txBody>
      </p:sp>
      <p:graphicFrame>
        <p:nvGraphicFramePr>
          <p:cNvPr id="103" name="Google Shape;103;p16"/>
          <p:cNvGraphicFramePr/>
          <p:nvPr/>
        </p:nvGraphicFramePr>
        <p:xfrm>
          <a:off x="518763" y="1566550"/>
          <a:ext cx="3000000" cy="3000000"/>
        </p:xfrm>
        <a:graphic>
          <a:graphicData uri="http://schemas.openxmlformats.org/drawingml/2006/table">
            <a:tbl>
              <a:tblPr>
                <a:noFill/>
                <a:tableStyleId>{F2A40E04-1815-4D5B-8A04-CE87D9FC0BC0}</a:tableStyleId>
              </a:tblPr>
              <a:tblGrid>
                <a:gridCol w="1075600"/>
                <a:gridCol w="1295900"/>
                <a:gridCol w="4363475"/>
              </a:tblGrid>
              <a:tr h="381000">
                <a:tc>
                  <a:txBody>
                    <a:bodyPr/>
                    <a:lstStyle/>
                    <a:p>
                      <a:pPr indent="0" lvl="0" marL="0" rtl="0" algn="ctr">
                        <a:spcBef>
                          <a:spcPts val="0"/>
                        </a:spcBef>
                        <a:spcAft>
                          <a:spcPts val="0"/>
                        </a:spcAft>
                        <a:buNone/>
                      </a:pPr>
                      <a:r>
                        <a:rPr b="1" lang="en" sz="1200">
                          <a:latin typeface="Inter"/>
                          <a:ea typeface="Inter"/>
                          <a:cs typeface="Inter"/>
                          <a:sym typeface="Inter"/>
                        </a:rPr>
                        <a:t>Category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Title of Website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what you learned in 3-5 bullet points</a:t>
                      </a:r>
                      <a:endParaRPr b="1" sz="1200">
                        <a:latin typeface="Inter"/>
                        <a:ea typeface="Inter"/>
                        <a:cs typeface="Inter"/>
                        <a:sym typeface="Inter"/>
                      </a:endParaRPr>
                    </a:p>
                  </a:txBody>
                  <a:tcPr marT="91425" marB="91425" marR="91425" marL="91425"/>
                </a:tc>
              </a:tr>
              <a:tr h="44375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Social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100" u="sng">
                          <a:solidFill>
                            <a:schemeClr val="accent5"/>
                          </a:solidFill>
                          <a:latin typeface="Inter"/>
                          <a:ea typeface="Inter"/>
                          <a:cs typeface="Inter"/>
                          <a:sym typeface="Inter"/>
                          <a:hlinkClick r:id="rId3">
                            <a:extLst>
                              <a:ext uri="{A12FA001-AC4F-418D-AE19-62706E023703}">
                                <ahyp:hlinkClr val="tx"/>
                              </a:ext>
                            </a:extLst>
                          </a:hlinkClick>
                        </a:rPr>
                        <a:t>World History Encyclopedia - Jobs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Political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4023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Cultural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100" u="sng">
                          <a:solidFill>
                            <a:schemeClr val="accent5"/>
                          </a:solidFill>
                          <a:latin typeface="Inter"/>
                          <a:ea typeface="Inter"/>
                          <a:cs typeface="Inter"/>
                          <a:sym typeface="Inter"/>
                          <a:hlinkClick r:id="rId4">
                            <a:extLst>
                              <a:ext uri="{A12FA001-AC4F-418D-AE19-62706E023703}">
                                <ahyp:hlinkClr val="tx"/>
                              </a:ext>
                            </a:extLst>
                          </a:hlinkClick>
                        </a:rPr>
                        <a:t>Smithsonian Institute - Mummification</a:t>
                      </a:r>
                      <a:r>
                        <a:rPr lang="en" sz="1100">
                          <a:solidFill>
                            <a:schemeClr val="dk1"/>
                          </a:solidFill>
                          <a:latin typeface="Inter"/>
                          <a:ea typeface="Inter"/>
                          <a:cs typeface="Inter"/>
                          <a:sym typeface="Inter"/>
                        </a:rPr>
                        <a:t> and </a:t>
                      </a:r>
                      <a:r>
                        <a:rPr lang="en" sz="1100" u="sng">
                          <a:solidFill>
                            <a:schemeClr val="accent5"/>
                          </a:solidFill>
                          <a:latin typeface="Inter"/>
                          <a:ea typeface="Inter"/>
                          <a:cs typeface="Inter"/>
                          <a:sym typeface="Inter"/>
                          <a:hlinkClick r:id="rId5">
                            <a:extLst>
                              <a:ext uri="{A12FA001-AC4F-418D-AE19-62706E023703}">
                                <ahyp:hlinkClr val="tx"/>
                              </a:ext>
                            </a:extLst>
                          </a:hlinkClick>
                        </a:rPr>
                        <a:t>Pyramids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u="sng">
                          <a:solidFill>
                            <a:schemeClr val="accent5"/>
                          </a:solidFill>
                          <a:latin typeface="Inter"/>
                          <a:ea typeface="Inter"/>
                          <a:cs typeface="Inter"/>
                          <a:sym typeface="Inter"/>
                          <a:hlinkClick r:id="rId6">
                            <a:extLst>
                              <a:ext uri="{A12FA001-AC4F-418D-AE19-62706E023703}">
                                <ahyp:hlinkClr val="tx"/>
                              </a:ext>
                            </a:extLst>
                          </a:hlinkClick>
                        </a:rPr>
                        <a:t>World History Encyclopedia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Economic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4" name="Google Shape;104;p16"/>
          <p:cNvSpPr txBox="1"/>
          <p:nvPr/>
        </p:nvSpPr>
        <p:spPr>
          <a:xfrm>
            <a:off x="518763" y="564975"/>
            <a:ext cx="6735000" cy="9312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latin typeface="Halant"/>
                <a:ea typeface="Halant"/>
                <a:cs typeface="Halant"/>
                <a:sym typeface="Halant"/>
              </a:rPr>
              <a:t>Now it’s time to start researching! Use your sub-questions to search online and find facts about Ancient Egyptian life and the influence of the Nile River. As you read, take bullet point notes under each of the 4 categories. Some sources have been provided to help you get started!</a:t>
            </a:r>
            <a:endParaRPr>
              <a:solidFill>
                <a:srgbClr val="000000"/>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