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p:regular r:id="rId17"/>
      <p:bold r:id="rId18"/>
      <p:italic r:id="rId19"/>
      <p:boldItalic r:id="rId20"/>
    </p:embeddedFont>
    <p:embeddedFont>
      <p:font typeface="Plus Jakarta Sans SemiBold"/>
      <p:regular r:id="rId21"/>
      <p:bold r:id="rId22"/>
      <p:italic r:id="rId23"/>
      <p:boldItalic r:id="rId24"/>
    </p:embeddedFont>
    <p:embeddedFont>
      <p:font typeface="Work Sans"/>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86262F3-61A6-4AD3-B9AC-65C875A045EC}">
  <a:tblStyle styleId="{A86262F3-61A6-4AD3-B9AC-65C875A045EC}"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8E6D5B7-30BA-43CC-8518-F6DCACE86169}"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22" Type="http://schemas.openxmlformats.org/officeDocument/2006/relationships/font" Target="fonts/PlusJakartaSansSemiBold-bold.fntdata"/><Relationship Id="rId21" Type="http://schemas.openxmlformats.org/officeDocument/2006/relationships/font" Target="fonts/PlusJakartaSansSemiBold-regular.fntdata"/><Relationship Id="rId24" Type="http://schemas.openxmlformats.org/officeDocument/2006/relationships/font" Target="fonts/PlusJakartaSansSemiBold-boldItalic.fntdata"/><Relationship Id="rId23" Type="http://schemas.openxmlformats.org/officeDocument/2006/relationships/font" Target="fonts/PlusJakartaSansSemi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WorkSans-bold.fntdata"/><Relationship Id="rId25" Type="http://schemas.openxmlformats.org/officeDocument/2006/relationships/font" Target="fonts/WorkSans-regular.fntdata"/><Relationship Id="rId28" Type="http://schemas.openxmlformats.org/officeDocument/2006/relationships/font" Target="fonts/WorkSans-boldItalic.fntdata"/><Relationship Id="rId27" Type="http://schemas.openxmlformats.org/officeDocument/2006/relationships/font" Target="fonts/Work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font" Target="fonts/Halant-regular.fntdata"/><Relationship Id="rId10" Type="http://schemas.openxmlformats.org/officeDocument/2006/relationships/slide" Target="slides/slide4.xml"/><Relationship Id="rId13" Type="http://schemas.openxmlformats.org/officeDocument/2006/relationships/font" Target="fonts/Inter-regular.fntdata"/><Relationship Id="rId12" Type="http://schemas.openxmlformats.org/officeDocument/2006/relationships/font" Target="fonts/Halant-bold.fntdata"/><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regular.fntdata"/><Relationship Id="rId16" Type="http://schemas.openxmlformats.org/officeDocument/2006/relationships/font" Target="fonts/Inter-boldItalic.fntdata"/><Relationship Id="rId19" Type="http://schemas.openxmlformats.org/officeDocument/2006/relationships/font" Target="fonts/PlusJakartaSans-italic.fntdata"/><Relationship Id="rId18" Type="http://schemas.openxmlformats.org/officeDocument/2006/relationships/font" Target="fonts/PlusJakartaSans-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75"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15519f9d0_0_302:notes"/>
          <p:cNvSpPr/>
          <p:nvPr>
            <p:ph idx="2" type="sldImg"/>
          </p:nvPr>
        </p:nvSpPr>
        <p:spPr>
          <a:xfrm>
            <a:off x="2104475"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15519f9d0_0_3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3615759e65d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3615759e65d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615759e65d_0_1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615759e65d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3615759e65d_0_165:notes"/>
          <p:cNvSpPr/>
          <p:nvPr>
            <p:ph idx="2" type="sldImg"/>
          </p:nvPr>
        </p:nvSpPr>
        <p:spPr>
          <a:xfrm>
            <a:off x="2104475"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3615759e65d_0_1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4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3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107540"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6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3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200" cy="7695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creativecommons.org/licenses/by-sa/4.0/deed.en" TargetMode="External"/><Relationship Id="rId4" Type="http://schemas.openxmlformats.org/officeDocument/2006/relationships/image" Target="../media/image1.png"/><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1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What is the Context?- Queen Hatshepsut</a:t>
            </a:r>
            <a:endParaRPr sz="1800">
              <a:latin typeface="Halant"/>
              <a:ea typeface="Halant"/>
              <a:cs typeface="Halant"/>
              <a:sym typeface="Halant"/>
            </a:endParaRPr>
          </a:p>
        </p:txBody>
      </p:sp>
      <p:graphicFrame>
        <p:nvGraphicFramePr>
          <p:cNvPr id="55" name="Google Shape;55;p13"/>
          <p:cNvGraphicFramePr/>
          <p:nvPr/>
        </p:nvGraphicFramePr>
        <p:xfrm>
          <a:off x="239234" y="636144"/>
          <a:ext cx="3000000" cy="3000000"/>
        </p:xfrm>
        <a:graphic>
          <a:graphicData uri="http://schemas.openxmlformats.org/drawingml/2006/table">
            <a:tbl>
              <a:tblPr>
                <a:noFill/>
                <a:tableStyleId>{A86262F3-61A6-4AD3-B9AC-65C875A045EC}</a:tableStyleId>
              </a:tblPr>
              <a:tblGrid>
                <a:gridCol w="4212700"/>
                <a:gridCol w="3081250"/>
              </a:tblGrid>
              <a:tr h="8610175">
                <a:tc>
                  <a:txBody>
                    <a:bodyPr/>
                    <a:lstStyle/>
                    <a:p>
                      <a:pPr indent="0" lvl="0" marL="0" rtl="0" algn="l">
                        <a:spcBef>
                          <a:spcPts val="0"/>
                        </a:spcBef>
                        <a:spcAft>
                          <a:spcPts val="0"/>
                        </a:spcAft>
                        <a:buNone/>
                      </a:pPr>
                      <a:r>
                        <a:rPr lang="en" sz="1100">
                          <a:latin typeface="Inter"/>
                          <a:ea typeface="Inter"/>
                          <a:cs typeface="Inter"/>
                          <a:sym typeface="Inter"/>
                        </a:rPr>
                        <a:t>The Egyptian Pyramids were built over a thousand years before the New Kingdom (1550-1070 B.C.E.), in which Queen Hatshepsut (r. 1479- 1458 B.C.E.) was Pharaoh </a:t>
                      </a:r>
                      <a:r>
                        <a:rPr b="1" lang="en" sz="1100">
                          <a:latin typeface="Inter"/>
                          <a:ea typeface="Inter"/>
                          <a:cs typeface="Inter"/>
                          <a:sym typeface="Inter"/>
                        </a:rPr>
                        <a:t>(A)</a:t>
                      </a:r>
                      <a:r>
                        <a:rPr lang="en" sz="1100">
                          <a:latin typeface="Inter"/>
                          <a:ea typeface="Inter"/>
                          <a:cs typeface="Inter"/>
                          <a:sym typeface="Inter"/>
                        </a:rPr>
                        <a:t>. During the seventeen dynasties (she was in the 18th) and over sixty rulers that led Egypt prior to Hatshepsut, almost every Pharaoh was a man. Hatshepsut broke that trend </a:t>
                      </a:r>
                      <a:r>
                        <a:rPr b="1" lang="en" sz="1100">
                          <a:latin typeface="Inter"/>
                          <a:ea typeface="Inter"/>
                          <a:cs typeface="Inter"/>
                          <a:sym typeface="Inter"/>
                        </a:rPr>
                        <a:t>(B)</a:t>
                      </a:r>
                      <a:r>
                        <a:rPr lang="en" sz="1100">
                          <a:latin typeface="Inter"/>
                          <a:ea typeface="Inter"/>
                          <a:cs typeface="Inter"/>
                          <a:sym typeface="Inter"/>
                        </a:rPr>
                        <a:t>.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As Pharaoh, Queen Hatshepsut brought prosperity to Egypt. She expanded Egypt’s trade with nearby lands, grew its economy, and commissioned more building projects than any other Pharoah, except Ramesses II (1279-1213 BCE) </a:t>
                      </a:r>
                      <a:r>
                        <a:rPr b="1" lang="en" sz="1100">
                          <a:latin typeface="Inter"/>
                          <a:ea typeface="Inter"/>
                          <a:cs typeface="Inter"/>
                          <a:sym typeface="Inter"/>
                        </a:rPr>
                        <a:t>(C)</a:t>
                      </a:r>
                      <a:r>
                        <a:rPr lang="en" sz="1100">
                          <a:latin typeface="Inter"/>
                          <a:ea typeface="Inter"/>
                          <a:cs typeface="Inter"/>
                          <a:sym typeface="Inter"/>
                        </a:rPr>
                        <a:t>. Thus, it was with sincerity that the late Egyptologist, James Henry Breasted, wrote that Hatshepsut was "The first great woman in history of whom we are informed."</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solidFill>
                            <a:srgbClr val="000000"/>
                          </a:solidFill>
                          <a:latin typeface="Inter"/>
                          <a:ea typeface="Inter"/>
                          <a:cs typeface="Inter"/>
                          <a:sym typeface="Inter"/>
                        </a:rPr>
                        <a:t>When her husband, Pharaoh Thutmose II, died, Hatshepsut’s stepson and heir to the throne, Thutmose III, was only a baby. To preserve the royal family line, Hatshepsut was the regent over his reign, guiding the government until he was old enough to rule. In this time, however, she gained full power and was declared Pharoah, a title which she held until her death in 1458 B.C.E. However, almost twenty years into his own reign, Thutmose III destroyed most of the monuments that Hatshepsut left behind, essentially erasing proof that she was Pharaoh from Egyptian history </a:t>
                      </a:r>
                      <a:r>
                        <a:rPr b="1" lang="en" sz="1100">
                          <a:solidFill>
                            <a:srgbClr val="000000"/>
                          </a:solidFill>
                          <a:latin typeface="Inter"/>
                          <a:ea typeface="Inter"/>
                          <a:cs typeface="Inter"/>
                          <a:sym typeface="Inter"/>
                        </a:rPr>
                        <a:t>(D)</a:t>
                      </a:r>
                      <a:r>
                        <a:rPr lang="en" sz="1100">
                          <a:solidFill>
                            <a:srgbClr val="000000"/>
                          </a:solidFill>
                          <a:latin typeface="Inter"/>
                          <a:ea typeface="Inter"/>
                          <a:cs typeface="Inter"/>
                          <a:sym typeface="Inter"/>
                        </a:rPr>
                        <a:t>. It was not until the 19th century that these relics of her reign were uncovered. Since then, Egyptologists have worked to reconstruct her dynamic and successful reign as Pharaoh.</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Hatshepsut’s most famous voyage to expand Egypt’s trade was to the land of Punt. Its exact location is still debated by scholars, but many think that it was around the horn of Africa. By trading with other lands, Hatshepsut was able to create a thriving economy for Egypt.</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Furthermore, under her reign, artistic creativity flowered in Egypt. Her mortuary temple, Deir el-Bahari, is the best example of this </a:t>
                      </a:r>
                      <a:r>
                        <a:rPr b="1" lang="en" sz="1100">
                          <a:latin typeface="Inter"/>
                          <a:ea typeface="Inter"/>
                          <a:cs typeface="Inter"/>
                          <a:sym typeface="Inter"/>
                        </a:rPr>
                        <a:t>(E)</a:t>
                      </a:r>
                      <a:r>
                        <a:rPr lang="en" sz="1100">
                          <a:latin typeface="Inter"/>
                          <a:ea typeface="Inter"/>
                          <a:cs typeface="Inter"/>
                          <a:sym typeface="Inter"/>
                        </a:rPr>
                        <a:t>. Extravagantly built with statues, hieroglyphic paintings, and obelisks, many later pharaohs claimed it as their own. With her many successes documented in Deir el-Bahari, it was clear that Hatshepsut wanted to be remembered as one of Egypt’s most successful pharaohs.</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As Pharaoh, Hatshepsut gave herself the name </a:t>
                      </a:r>
                      <a:r>
                        <a:rPr i="1" lang="en" sz="1100">
                          <a:latin typeface="Inter"/>
                          <a:ea typeface="Inter"/>
                          <a:cs typeface="Inter"/>
                          <a:sym typeface="Inter"/>
                        </a:rPr>
                        <a:t>Maatkare</a:t>
                      </a:r>
                      <a:r>
                        <a:rPr lang="en" sz="1100">
                          <a:latin typeface="Inter"/>
                          <a:ea typeface="Inter"/>
                          <a:cs typeface="Inter"/>
                          <a:sym typeface="Inter"/>
                        </a:rPr>
                        <a:t>, which can be translated as “Truth (</a:t>
                      </a:r>
                      <a:r>
                        <a:rPr i="1" lang="en" sz="1100">
                          <a:latin typeface="Inter"/>
                          <a:ea typeface="Inter"/>
                          <a:cs typeface="Inter"/>
                          <a:sym typeface="Inter"/>
                        </a:rPr>
                        <a:t>maat</a:t>
                      </a:r>
                      <a:r>
                        <a:rPr lang="en" sz="1100">
                          <a:latin typeface="Inter"/>
                          <a:ea typeface="Inter"/>
                          <a:cs typeface="Inter"/>
                          <a:sym typeface="Inter"/>
                        </a:rPr>
                        <a:t>) is the soul (</a:t>
                      </a:r>
                      <a:r>
                        <a:rPr i="1" lang="en" sz="1100">
                          <a:latin typeface="Inter"/>
                          <a:ea typeface="Inter"/>
                          <a:cs typeface="Inter"/>
                          <a:sym typeface="Inter"/>
                        </a:rPr>
                        <a:t>ka</a:t>
                      </a:r>
                      <a:r>
                        <a:rPr lang="en" sz="1100">
                          <a:latin typeface="Inter"/>
                          <a:ea typeface="Inter"/>
                          <a:cs typeface="Inter"/>
                          <a:sym typeface="Inter"/>
                        </a:rPr>
                        <a:t>) of the sun god (</a:t>
                      </a:r>
                      <a:r>
                        <a:rPr i="1" lang="en" sz="1100">
                          <a:latin typeface="Inter"/>
                          <a:ea typeface="Inter"/>
                          <a:cs typeface="Inter"/>
                          <a:sym typeface="Inter"/>
                        </a:rPr>
                        <a:t>re</a:t>
                      </a:r>
                      <a:r>
                        <a:rPr lang="en" sz="1100">
                          <a:latin typeface="Inter"/>
                          <a:ea typeface="Inter"/>
                          <a:cs typeface="Inter"/>
                          <a:sym typeface="Inter"/>
                        </a:rPr>
                        <a:t>) </a:t>
                      </a:r>
                      <a:r>
                        <a:rPr b="1" lang="en" sz="1100">
                          <a:latin typeface="Inter"/>
                          <a:ea typeface="Inter"/>
                          <a:cs typeface="Inter"/>
                          <a:sym typeface="Inter"/>
                        </a:rPr>
                        <a:t>(F)</a:t>
                      </a:r>
                      <a:r>
                        <a:rPr lang="en" sz="1100">
                          <a:latin typeface="Inter"/>
                          <a:ea typeface="Inter"/>
                          <a:cs typeface="Inter"/>
                          <a:sym typeface="Inter"/>
                        </a:rPr>
                        <a:t>. She was sure to establish herself in the traditional line of pharaohs, who were believed to have descended directly from the gods. To do this, she maintained that she was the daughter of the god Amun-Re, referred to as “the King of the Gods” in the New Kingdom.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28575">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When was Queen Hatshepsut’s reign as Pharaoh?</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From 1479-1458 B.C.E.</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is one significant way that Queen Hatshepsut was unique from pharaohs before 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She was female.</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What were three things that Hatshepsut did to bring prosperity to Egypt?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She expanded trade, grew Egypt’s economy, and commissioned more building projects than almost every other pharaoh.</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Why do you think Thutmose III might have destroyed the monuments of Queen Hatshepsut?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Student answers will vary. The question is meant to be subjective.</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What was the name of Hatshepsut’s mortuary temple?</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Deir el-Bahari.</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F. </a:t>
                      </a:r>
                      <a:r>
                        <a:rPr lang="en" sz="1200">
                          <a:solidFill>
                            <a:schemeClr val="dk1"/>
                          </a:solidFill>
                          <a:latin typeface="Inter"/>
                          <a:ea typeface="Inter"/>
                          <a:cs typeface="Inter"/>
                          <a:sym typeface="Inter"/>
                        </a:rPr>
                        <a:t>What does Hatshepsut’s royal name, </a:t>
                      </a:r>
                      <a:r>
                        <a:rPr i="1" lang="en" sz="1200">
                          <a:solidFill>
                            <a:schemeClr val="dk1"/>
                          </a:solidFill>
                          <a:latin typeface="Inter"/>
                          <a:ea typeface="Inter"/>
                          <a:cs typeface="Inter"/>
                          <a:sym typeface="Inter"/>
                        </a:rPr>
                        <a:t>Maatkare</a:t>
                      </a:r>
                      <a:r>
                        <a:rPr lang="en" sz="1200">
                          <a:solidFill>
                            <a:schemeClr val="dk1"/>
                          </a:solidFill>
                          <a:latin typeface="Inter"/>
                          <a:ea typeface="Inter"/>
                          <a:cs typeface="Inter"/>
                          <a:sym typeface="Inter"/>
                        </a:rPr>
                        <a:t>, mean?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“Truth is the soul of the sun god.”</a:t>
                      </a:r>
                      <a:endParaRPr b="1" sz="12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txBody>
                  <a:tcPr marT="114950" marB="114950" marR="116575" marL="116575">
                    <a:lnL cap="flat" cmpd="sng" w="28575">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9" name="Shape 59"/>
        <p:cNvGrpSpPr/>
        <p:nvPr/>
      </p:nvGrpSpPr>
      <p:grpSpPr>
        <a:xfrm>
          <a:off x="0" y="0"/>
          <a:ext cx="0" cy="0"/>
          <a:chOff x="0" y="0"/>
          <a:chExt cx="0" cy="0"/>
        </a:xfrm>
      </p:grpSpPr>
      <p:sp>
        <p:nvSpPr>
          <p:cNvPr id="60" name="Google Shape;60;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A</a:t>
            </a:r>
            <a:endParaRPr sz="1900">
              <a:latin typeface="Halant"/>
              <a:ea typeface="Halant"/>
              <a:cs typeface="Halant"/>
              <a:sym typeface="Halant"/>
            </a:endParaRPr>
          </a:p>
        </p:txBody>
      </p:sp>
      <p:sp>
        <p:nvSpPr>
          <p:cNvPr id="61" name="Google Shape;61;p14"/>
          <p:cNvSpPr txBox="1"/>
          <p:nvPr/>
        </p:nvSpPr>
        <p:spPr>
          <a:xfrm>
            <a:off x="419850" y="6375400"/>
            <a:ext cx="6903600" cy="29730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the speech, what are the two reasons that Hatshepsut built the obelisks?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First, for her father, the Egyptian god, Amun. Second, for people in the future to see and speak of what she did as Pharaoh.</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CC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Hatshepsut describe her own power as pharaoh in this speech?</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She writes that “no one rebels against” her and that she controls all foreign lands. She uses the analogy of the sun (Aten) to show that she rules over everything that the sun covers. In short, she claims to have incredible power.</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CC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From this speech, what inferences can be made about Hatshepsut’s historical significance?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In the size of the obelisk, as well as her words, it should be inferred that Hatshepsut was an incredibly powerful pharaoh, significant in shaping Egypt’s history. For these words to come from a female during this time is especially unique, further enhancing her significance as pharaoh.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62" name="Google Shape;62;p14"/>
          <p:cNvGraphicFramePr/>
          <p:nvPr/>
        </p:nvGraphicFramePr>
        <p:xfrm>
          <a:off x="442650" y="899275"/>
          <a:ext cx="3000000" cy="3000000"/>
        </p:xfrm>
        <a:graphic>
          <a:graphicData uri="http://schemas.openxmlformats.org/drawingml/2006/table">
            <a:tbl>
              <a:tblPr>
                <a:noFill/>
                <a:tableStyleId>{A86262F3-61A6-4AD3-B9AC-65C875A045EC}</a:tableStyleId>
              </a:tblPr>
              <a:tblGrid>
                <a:gridCol w="4692475"/>
                <a:gridCol w="2165525"/>
              </a:tblGrid>
              <a:tr h="811100">
                <a:tc gridSpan="2">
                  <a:txBody>
                    <a:bodyPr/>
                    <a:lstStyle/>
                    <a:p>
                      <a:pPr indent="0" lvl="0" marL="0" rtl="0" algn="l">
                        <a:spcBef>
                          <a:spcPts val="0"/>
                        </a:spcBef>
                        <a:spcAft>
                          <a:spcPts val="0"/>
                        </a:spcAft>
                        <a:buNone/>
                      </a:pPr>
                      <a:r>
                        <a:rPr lang="en" sz="1200">
                          <a:latin typeface="Halant"/>
                          <a:ea typeface="Halant"/>
                          <a:cs typeface="Halant"/>
                          <a:sym typeface="Halant"/>
                        </a:rPr>
                        <a:t>Source: “Speech of the Queen,” Inscribed at the base of an obelisk erected under Queen Hatshepsut.</a:t>
                      </a:r>
                      <a:endParaRPr sz="1200">
                        <a:latin typeface="Halant"/>
                        <a:ea typeface="Halant"/>
                        <a:cs typeface="Halant"/>
                        <a:sym typeface="Halant"/>
                      </a:endParaRPr>
                    </a:p>
                    <a:p>
                      <a:pPr indent="0" lvl="0" marL="0" rtl="0" algn="l">
                        <a:spcBef>
                          <a:spcPts val="0"/>
                        </a:spcBef>
                        <a:spcAft>
                          <a:spcPts val="0"/>
                        </a:spcAft>
                        <a:buNone/>
                      </a:pPr>
                      <a:r>
                        <a:t/>
                      </a:r>
                      <a:endParaRPr sz="10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An obelisk is a tall, pointed, four-sided pillar. Today, this obelisk is the tallest in Egypt, at 97.5 feet high. Of the four erected under Queen Hatshepsut, this is the only one still standing. </a:t>
                      </a:r>
                      <a:endParaRPr sz="10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986375">
                <a:tc>
                  <a:txBody>
                    <a:bodyPr/>
                    <a:lstStyle/>
                    <a:p>
                      <a:pPr indent="0" lvl="0" marL="0" rtl="0" algn="l">
                        <a:spcBef>
                          <a:spcPts val="0"/>
                        </a:spcBef>
                        <a:spcAft>
                          <a:spcPts val="0"/>
                        </a:spcAft>
                        <a:buNone/>
                      </a:pPr>
                      <a:r>
                        <a:rPr lang="en" sz="1200">
                          <a:latin typeface="Inter"/>
                          <a:ea typeface="Inter"/>
                          <a:cs typeface="Inter"/>
                          <a:sym typeface="Inter"/>
                        </a:rPr>
                        <a:t>I have done this [built the obelisks] with a loving heart for my father Amun;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 did not forget whatever he had ordained.</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My majesty knows his divinity,</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 acted under his command;</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It was he who led me,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Now my heart turns to and fro,</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In thinking what will the people say,</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They who shall see my monument in after years,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And shall speak of what I have done.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In order that my name may endure in this temple,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For eternity and everlastingness,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 one rebels against me in all lands.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All foreign lands are my subjects,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He placed my border at the limits of heaven.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What Aten [an aspect of the sun god, Re] encircles labors for me.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 am his daughter in very truth,</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Who serves him, who knows what he ordains.</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ctr">
                        <a:spcBef>
                          <a:spcPts val="0"/>
                        </a:spcBef>
                        <a:spcAft>
                          <a:spcPts val="0"/>
                        </a:spcAft>
                        <a:buNone/>
                      </a:pPr>
                      <a:r>
                        <a:rPr lang="en" sz="1000">
                          <a:latin typeface="Inter"/>
                          <a:ea typeface="Inter"/>
                          <a:cs typeface="Inter"/>
                          <a:sym typeface="Inter"/>
                        </a:rPr>
                        <a:t>The Obelisk of Hatshepsut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r">
                        <a:spcBef>
                          <a:spcPts val="0"/>
                        </a:spcBef>
                        <a:spcAft>
                          <a:spcPts val="0"/>
                        </a:spcAft>
                        <a:buNone/>
                      </a:pPr>
                      <a:r>
                        <a:rPr lang="en" sz="800">
                          <a:latin typeface="Inter"/>
                          <a:ea typeface="Inter"/>
                          <a:cs typeface="Inter"/>
                          <a:sym typeface="Inter"/>
                        </a:rPr>
                        <a:t>© Zakaria Rabia, Wikimedia Commons.</a:t>
                      </a:r>
                      <a:endParaRPr sz="800">
                        <a:latin typeface="Inter"/>
                        <a:ea typeface="Inter"/>
                        <a:cs typeface="Inter"/>
                        <a:sym typeface="Inter"/>
                      </a:endParaRPr>
                    </a:p>
                    <a:p>
                      <a:pPr indent="0" lvl="0" marL="0" rtl="0" algn="r">
                        <a:spcBef>
                          <a:spcPts val="0"/>
                        </a:spcBef>
                        <a:spcAft>
                          <a:spcPts val="0"/>
                        </a:spcAft>
                        <a:buNone/>
                      </a:pPr>
                      <a:r>
                        <a:rPr lang="en" sz="800" u="sng">
                          <a:latin typeface="Inter"/>
                          <a:ea typeface="Inter"/>
                          <a:cs typeface="Inter"/>
                          <a:sym typeface="Inter"/>
                          <a:hlinkClick r:id="rId3"/>
                        </a:rPr>
                        <a:t>CC BY-SA 4.0</a:t>
                      </a:r>
                      <a:endParaRPr sz="8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63" name="Google Shape;63;p14"/>
          <p:cNvPicPr preferRelativeResize="0"/>
          <p:nvPr/>
        </p:nvPicPr>
        <p:blipFill>
          <a:blip r:embed="rId4">
            <a:alphaModFix/>
          </a:blip>
          <a:stretch>
            <a:fillRect/>
          </a:stretch>
        </p:blipFill>
        <p:spPr>
          <a:xfrm>
            <a:off x="5252825" y="2156837"/>
            <a:ext cx="2047825" cy="3079613"/>
          </a:xfrm>
          <a:prstGeom prst="rect">
            <a:avLst/>
          </a:prstGeom>
          <a:noFill/>
          <a:ln>
            <a:noFill/>
          </a:ln>
        </p:spPr>
      </p:pic>
      <p:sp>
        <p:nvSpPr>
          <p:cNvPr id="64" name="Google Shape;64;p14"/>
          <p:cNvSpPr txBox="1"/>
          <p:nvPr/>
        </p:nvSpPr>
        <p:spPr>
          <a:xfrm>
            <a:off x="5533766" y="9625849"/>
            <a:ext cx="1839900" cy="307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65" name="Google Shape;65;p14"/>
          <p:cNvPicPr preferRelativeResize="0"/>
          <p:nvPr/>
        </p:nvPicPr>
        <p:blipFill>
          <a:blip r:embed="rId5">
            <a:alphaModFix/>
          </a:blip>
          <a:stretch>
            <a:fillRect/>
          </a:stretch>
        </p:blipFill>
        <p:spPr>
          <a:xfrm>
            <a:off x="272206" y="9582609"/>
            <a:ext cx="393680" cy="393680"/>
          </a:xfrm>
          <a:prstGeom prst="rect">
            <a:avLst/>
          </a:prstGeom>
          <a:noFill/>
          <a:ln>
            <a:noFill/>
          </a:ln>
        </p:spPr>
      </p:pic>
      <p:sp>
        <p:nvSpPr>
          <p:cNvPr id="66" name="Google Shape;66;p14"/>
          <p:cNvSpPr txBox="1"/>
          <p:nvPr/>
        </p:nvSpPr>
        <p:spPr>
          <a:xfrm>
            <a:off x="2966238" y="9625849"/>
            <a:ext cx="1839900" cy="307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0" name="Shape 70"/>
        <p:cNvGrpSpPr/>
        <p:nvPr/>
      </p:nvGrpSpPr>
      <p:grpSpPr>
        <a:xfrm>
          <a:off x="0" y="0"/>
          <a:ext cx="0" cy="0"/>
          <a:chOff x="0" y="0"/>
          <a:chExt cx="0" cy="0"/>
        </a:xfrm>
      </p:grpSpPr>
      <p:sp>
        <p:nvSpPr>
          <p:cNvPr id="71" name="Google Shape;71;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B</a:t>
            </a:r>
            <a:endParaRPr sz="1900">
              <a:latin typeface="Halant"/>
              <a:ea typeface="Halant"/>
              <a:cs typeface="Halant"/>
              <a:sym typeface="Halant"/>
            </a:endParaRPr>
          </a:p>
        </p:txBody>
      </p:sp>
      <p:sp>
        <p:nvSpPr>
          <p:cNvPr id="72" name="Google Shape;72;p15"/>
          <p:cNvSpPr txBox="1"/>
          <p:nvPr/>
        </p:nvSpPr>
        <p:spPr>
          <a:xfrm>
            <a:off x="435150" y="6083300"/>
            <a:ext cx="6903600" cy="31782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the image. Be as detailed as possible.</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 Egyptians are carrying large bags of goods and whole trees onto the elaborate ship. Monkeys are walking aboard the ship where many other bags and trees already are. There are large fish under the ship, perhaps showing that the ship is on the ocean or a large sea.</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CC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would Hatshepsut have wanted this picture carved into her temple? What does it reveal about her reign as pharaoh?</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This shows a successful trading journey that she commissioned to a foreign land. By having it carved into her temple, her success as pharaoh is literally cemented into Egyptian history.</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CC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stands out in the list of items brought back from Punt? Why?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Student answers will vary. Perhaps have students discuss their answers with peers.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CC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From this image, what inferences can be made about Hatshepsut’s historical significance?</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She was not only divine (doc A) and powerful (doc B), but she made Egypt successful through trade. This would have expanded Egypt’s culture with exposure to new things.</a:t>
            </a:r>
            <a:endParaRPr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73" name="Google Shape;73;p15"/>
          <p:cNvGraphicFramePr/>
          <p:nvPr/>
        </p:nvGraphicFramePr>
        <p:xfrm>
          <a:off x="443188" y="934163"/>
          <a:ext cx="3000000" cy="3000000"/>
        </p:xfrm>
        <a:graphic>
          <a:graphicData uri="http://schemas.openxmlformats.org/drawingml/2006/table">
            <a:tbl>
              <a:tblPr>
                <a:noFill/>
                <a:tableStyleId>{A86262F3-61A6-4AD3-B9AC-65C875A045EC}</a:tableStyleId>
              </a:tblPr>
              <a:tblGrid>
                <a:gridCol w="6887500"/>
              </a:tblGrid>
              <a:tr h="667925">
                <a:tc>
                  <a:txBody>
                    <a:bodyPr/>
                    <a:lstStyle/>
                    <a:p>
                      <a:pPr indent="0" lvl="0" marL="0" rtl="0" algn="l">
                        <a:spcBef>
                          <a:spcPts val="0"/>
                        </a:spcBef>
                        <a:spcAft>
                          <a:spcPts val="0"/>
                        </a:spcAft>
                        <a:buNone/>
                      </a:pPr>
                      <a:r>
                        <a:rPr lang="en" sz="1200">
                          <a:latin typeface="Halant"/>
                          <a:ea typeface="Halant"/>
                          <a:cs typeface="Halant"/>
                          <a:sym typeface="Halant"/>
                        </a:rPr>
                        <a:t>Source: “Ships of the Egyptian Squadron Being Laden with the Products of Punt,” drawn on the Punt Colonnade in Deir el-Bahari. (Image is plate 6 in Auguste Mariette’s book, </a:t>
                      </a:r>
                      <a:r>
                        <a:rPr i="1" lang="en" sz="1200">
                          <a:latin typeface="Halant"/>
                          <a:ea typeface="Halant"/>
                          <a:cs typeface="Halant"/>
                          <a:sym typeface="Halant"/>
                        </a:rPr>
                        <a:t>Deir el-Bahari</a:t>
                      </a:r>
                      <a:r>
                        <a:rPr lang="en" sz="1200">
                          <a:latin typeface="Halant"/>
                          <a:ea typeface="Halant"/>
                          <a:cs typeface="Halant"/>
                          <a:sym typeface="Halant"/>
                        </a:rPr>
                        <a:t>, 1877).</a:t>
                      </a:r>
                      <a:endParaRPr sz="1200">
                        <a:latin typeface="Halant"/>
                        <a:ea typeface="Halant"/>
                        <a:cs typeface="Halant"/>
                        <a:sym typeface="Halant"/>
                      </a:endParaRPr>
                    </a:p>
                    <a:p>
                      <a:pPr indent="0" lvl="0" marL="0" rtl="0" algn="l">
                        <a:spcBef>
                          <a:spcPts val="0"/>
                        </a:spcBef>
                        <a:spcAft>
                          <a:spcPts val="0"/>
                        </a:spcAft>
                        <a:buNone/>
                      </a:pPr>
                      <a:r>
                        <a:t/>
                      </a:r>
                      <a:endParaRPr sz="12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Queen Hatshepsut commissioned this trip to the land of Punt in the 9th year or her reign. Hatshepsut greatly increased Egypt’s trade during her reign.</a:t>
                      </a:r>
                      <a:endParaRPr sz="10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41050">
                <a:tc>
                  <a:txBody>
                    <a:bodyPr/>
                    <a:lstStyle/>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None/>
                      </a:pPr>
                      <a:r>
                        <a:t/>
                      </a:r>
                      <a:endParaRPr sz="950">
                        <a:latin typeface="Work Sans"/>
                        <a:ea typeface="Work Sans"/>
                        <a:cs typeface="Work Sans"/>
                        <a:sym typeface="Work Sans"/>
                      </a:endParaRPr>
                    </a:p>
                    <a:p>
                      <a:pPr indent="0" lvl="0" marL="0" rtl="0" algn="l">
                        <a:spcBef>
                          <a:spcPts val="0"/>
                        </a:spcBef>
                        <a:spcAft>
                          <a:spcPts val="0"/>
                        </a:spcAft>
                        <a:buClr>
                          <a:srgbClr val="000000"/>
                        </a:buClr>
                        <a:buSzPts val="1100"/>
                        <a:buFont typeface="Arial"/>
                        <a:buNone/>
                      </a:pPr>
                      <a:r>
                        <a:rPr lang="en" sz="1000">
                          <a:solidFill>
                            <a:srgbClr val="000000"/>
                          </a:solidFill>
                          <a:latin typeface="Inter"/>
                          <a:ea typeface="Inter"/>
                          <a:cs typeface="Inter"/>
                          <a:sym typeface="Inter"/>
                        </a:rPr>
                        <a:t>The Hieroglyphic inscriptions in the corners read: "The loading of the ships very heavily with marvels of the country of Punt; all goodly fragrant woods of God's-Land, heaps of myrrh-resin, with fresh myrrh trees, with ebony and pure ivory, with green gold of Emu, with cinnamon wood… with...incense, eye-cosmetic, with apes, donkeys, dogs, and with skins of the southern panther, with natives and their children. Never was brought the like of this for any king who has been since the beginning [of the world].” (Translated by James Henry Breasted in </a:t>
                      </a:r>
                      <a:r>
                        <a:rPr i="1" lang="en" sz="1000">
                          <a:solidFill>
                            <a:srgbClr val="000000"/>
                          </a:solidFill>
                          <a:latin typeface="Inter"/>
                          <a:ea typeface="Inter"/>
                          <a:cs typeface="Inter"/>
                          <a:sym typeface="Inter"/>
                        </a:rPr>
                        <a:t>Ancient Records of Egypt</a:t>
                      </a:r>
                      <a:r>
                        <a:rPr lang="en" sz="1000">
                          <a:solidFill>
                            <a:srgbClr val="000000"/>
                          </a:solidFill>
                          <a:latin typeface="Inter"/>
                          <a:ea typeface="Inter"/>
                          <a:cs typeface="Inter"/>
                          <a:sym typeface="Inter"/>
                        </a:rPr>
                        <a:t>, vol. II, 1906).</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000">
                          <a:solidFill>
                            <a:srgbClr val="000000"/>
                          </a:solidFill>
                          <a:latin typeface="Inter"/>
                          <a:ea typeface="Inter"/>
                          <a:cs typeface="Inter"/>
                          <a:sym typeface="Inter"/>
                        </a:rPr>
                        <a:t>*myrrh is a fragrant resin from a tree that was used in perfumes, incense, and medicine.</a:t>
                      </a:r>
                      <a:endParaRPr sz="950">
                        <a:latin typeface="Inter"/>
                        <a:ea typeface="Inter"/>
                        <a:cs typeface="Inter"/>
                        <a:sym typeface="Inter"/>
                      </a:endParaRPr>
                    </a:p>
                  </a:txBody>
                  <a:tcPr marT="109725" marB="109725" marR="109725" marL="10972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74" name="Google Shape;74;p15"/>
          <p:cNvPicPr preferRelativeResize="0"/>
          <p:nvPr/>
        </p:nvPicPr>
        <p:blipFill>
          <a:blip r:embed="rId3">
            <a:alphaModFix/>
          </a:blip>
          <a:stretch>
            <a:fillRect/>
          </a:stretch>
        </p:blipFill>
        <p:spPr>
          <a:xfrm>
            <a:off x="772275" y="2123738"/>
            <a:ext cx="6229350" cy="2434087"/>
          </a:xfrm>
          <a:prstGeom prst="rect">
            <a:avLst/>
          </a:prstGeom>
          <a:noFill/>
          <a:ln>
            <a:noFill/>
          </a:ln>
        </p:spPr>
      </p:pic>
      <p:sp>
        <p:nvSpPr>
          <p:cNvPr id="75" name="Google Shape;75;p15"/>
          <p:cNvSpPr txBox="1"/>
          <p:nvPr/>
        </p:nvSpPr>
        <p:spPr>
          <a:xfrm>
            <a:off x="5533766" y="9625849"/>
            <a:ext cx="1839900" cy="307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76" name="Google Shape;76;p15"/>
          <p:cNvPicPr preferRelativeResize="0"/>
          <p:nvPr/>
        </p:nvPicPr>
        <p:blipFill>
          <a:blip r:embed="rId4">
            <a:alphaModFix/>
          </a:blip>
          <a:stretch>
            <a:fillRect/>
          </a:stretch>
        </p:blipFill>
        <p:spPr>
          <a:xfrm>
            <a:off x="272206" y="9582609"/>
            <a:ext cx="393680" cy="393680"/>
          </a:xfrm>
          <a:prstGeom prst="rect">
            <a:avLst/>
          </a:prstGeom>
          <a:noFill/>
          <a:ln>
            <a:noFill/>
          </a:ln>
        </p:spPr>
      </p:pic>
      <p:sp>
        <p:nvSpPr>
          <p:cNvPr id="77" name="Google Shape;77;p15"/>
          <p:cNvSpPr txBox="1"/>
          <p:nvPr/>
        </p:nvSpPr>
        <p:spPr>
          <a:xfrm>
            <a:off x="2966238" y="9625849"/>
            <a:ext cx="1839900" cy="307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1" name="Shape 81"/>
        <p:cNvGrpSpPr/>
        <p:nvPr/>
      </p:nvGrpSpPr>
      <p:grpSpPr>
        <a:xfrm>
          <a:off x="0" y="0"/>
          <a:ext cx="0" cy="0"/>
          <a:chOff x="0" y="0"/>
          <a:chExt cx="0" cy="0"/>
        </a:xfrm>
      </p:grpSpPr>
      <p:sp>
        <p:nvSpPr>
          <p:cNvPr id="82" name="Google Shape;82;p16"/>
          <p:cNvSpPr txBox="1"/>
          <p:nvPr/>
        </p:nvSpPr>
        <p:spPr>
          <a:xfrm>
            <a:off x="0" y="0"/>
            <a:ext cx="7772400" cy="491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Visual Source</a:t>
            </a:r>
            <a:endParaRPr/>
          </a:p>
        </p:txBody>
      </p:sp>
      <p:graphicFrame>
        <p:nvGraphicFramePr>
          <p:cNvPr id="83" name="Google Shape;83;p16"/>
          <p:cNvGraphicFramePr/>
          <p:nvPr/>
        </p:nvGraphicFramePr>
        <p:xfrm>
          <a:off x="153317" y="560727"/>
          <a:ext cx="3000000" cy="3000000"/>
        </p:xfrm>
        <a:graphic>
          <a:graphicData uri="http://schemas.openxmlformats.org/drawingml/2006/table">
            <a:tbl>
              <a:tblPr>
                <a:noFill/>
                <a:tableStyleId>{B8E6D5B7-30BA-43CC-8518-F6DCACE86169}</a:tableStyleId>
              </a:tblPr>
              <a:tblGrid>
                <a:gridCol w="2250950"/>
                <a:gridCol w="2764750"/>
                <a:gridCol w="2507875"/>
              </a:tblGrid>
              <a:tr h="3906450">
                <a:tc>
                  <a:txBody>
                    <a:bodyPr/>
                    <a:lstStyle/>
                    <a:p>
                      <a:pPr indent="0" lvl="0" marL="0" rtl="0" algn="l">
                        <a:spcBef>
                          <a:spcPts val="0"/>
                        </a:spcBef>
                        <a:spcAft>
                          <a:spcPts val="0"/>
                        </a:spcAft>
                        <a:buNone/>
                      </a:pPr>
                      <a:r>
                        <a:rPr lang="en" sz="1200">
                          <a:latin typeface="Inter"/>
                          <a:ea typeface="Inter"/>
                          <a:cs typeface="Inter"/>
                          <a:sym typeface="Inter"/>
                        </a:rPr>
                        <a:t> </a:t>
                      </a:r>
                      <a:r>
                        <a:rPr lang="en" sz="1200">
                          <a:solidFill>
                            <a:schemeClr val="dk1"/>
                          </a:solidFill>
                          <a:latin typeface="Inter"/>
                          <a:ea typeface="Inter"/>
                          <a:cs typeface="Inter"/>
                          <a:sym typeface="Inter"/>
                        </a:rPr>
                        <a:t> </a:t>
                      </a:r>
                      <a:r>
                        <a:rPr lang="en" sz="1400">
                          <a:solidFill>
                            <a:schemeClr val="dk1"/>
                          </a:solidFill>
                          <a:latin typeface="Plus Jakarta Sans SemiBold"/>
                          <a:ea typeface="Plus Jakarta Sans SemiBold"/>
                          <a:cs typeface="Plus Jakarta Sans SemiBold"/>
                          <a:sym typeface="Plus Jakarta Sans SemiBold"/>
                        </a:rPr>
                        <a:t>T</a:t>
                      </a:r>
                      <a:r>
                        <a:rPr lang="en" sz="1400">
                          <a:solidFill>
                            <a:schemeClr val="dk1"/>
                          </a:solidFill>
                          <a:latin typeface="Plus Jakarta Sans"/>
                          <a:ea typeface="Plus Jakarta Sans"/>
                          <a:cs typeface="Plus Jakarta Sans"/>
                          <a:sym typeface="Plus Jakarta Sans"/>
                        </a:rPr>
                        <a:t> (Target Audience)</a:t>
                      </a:r>
                      <a:endParaRPr sz="12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1. Who was the target audience of this document?</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 Egyptian elite—royalty, priests, and officials—who would view this relief in the temple or palace setting.</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2. Whose voice or perspective is not shared in this document?</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people of Punt and possibly the laborers or sailors involved in the expedition is absent.</a:t>
                      </a:r>
                      <a:endParaRPr sz="12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400">
                          <a:latin typeface="Plus Jakarta Sans SemiBold"/>
                          <a:ea typeface="Plus Jakarta Sans SemiBold"/>
                          <a:cs typeface="Plus Jakarta Sans SemiBold"/>
                          <a:sym typeface="Plus Jakarta Sans SemiBold"/>
                        </a:rPr>
                        <a:t>H</a:t>
                      </a:r>
                      <a:r>
                        <a:rPr lang="en" sz="1400">
                          <a:latin typeface="Plus Jakarta Sans"/>
                          <a:ea typeface="Plus Jakarta Sans"/>
                          <a:cs typeface="Plus Jakarta Sans"/>
                          <a:sym typeface="Plus Jakarta Sans"/>
                        </a:rPr>
                        <a:t> (Historical Context)</a:t>
                      </a:r>
                      <a:endParaRPr sz="1400">
                        <a:latin typeface="Plus Jakarta Sans"/>
                        <a:ea typeface="Plus Jakarta Sans"/>
                        <a:cs typeface="Plus Jakarta Sans"/>
                        <a:sym typeface="Plus Jakarta Sans"/>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1.</a:t>
                      </a:r>
                      <a:r>
                        <a:rPr lang="en" sz="1100">
                          <a:solidFill>
                            <a:schemeClr val="dk1"/>
                          </a:solidFill>
                          <a:latin typeface="Inter"/>
                          <a:ea typeface="Inter"/>
                          <a:cs typeface="Inter"/>
                          <a:sym typeface="Inter"/>
                        </a:rPr>
                        <a:t> When was this document created and/or circulated?</a:t>
                      </a:r>
                      <a:r>
                        <a:rPr lang="en" sz="1100">
                          <a:solidFill>
                            <a:schemeClr val="dk1"/>
                          </a:solidFill>
                          <a:latin typeface="Inter"/>
                          <a:ea typeface="Inter"/>
                          <a:cs typeface="Inter"/>
                          <a:sym typeface="Inter"/>
                        </a:rPr>
                        <a:t> Who created it?</a:t>
                      </a:r>
                      <a:endParaRPr sz="11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 relief was created during the reign of Queen Hatshepsut, around her 9th regnal year (circa 1478 BCE). It was commissioned under her authority and likely carved by skilled Egyptian artisans at Deir el-Bahari.</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2. </a:t>
                      </a:r>
                      <a:r>
                        <a:rPr lang="en" sz="1100">
                          <a:latin typeface="Inter"/>
                          <a:ea typeface="Inter"/>
                          <a:cs typeface="Inter"/>
                          <a:sym typeface="Inter"/>
                        </a:rPr>
                        <a:t>What events were occurring during the time this document was created?</a:t>
                      </a:r>
                      <a:endParaRPr sz="11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This period marked a time of relative peace and prosperity in Egypt, allowing for extensive building projects and trade expeditions. </a:t>
                      </a:r>
                      <a:endParaRPr sz="11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400">
                          <a:solidFill>
                            <a:schemeClr val="dk1"/>
                          </a:solidFill>
                          <a:latin typeface="Plus Jakarta Sans SemiBold"/>
                          <a:ea typeface="Plus Jakarta Sans SemiBold"/>
                          <a:cs typeface="Plus Jakarta Sans SemiBold"/>
                          <a:sym typeface="Plus Jakarta Sans SemiBold"/>
                        </a:rPr>
                        <a:t>I</a:t>
                      </a:r>
                      <a:r>
                        <a:rPr lang="en" sz="1400">
                          <a:solidFill>
                            <a:schemeClr val="dk1"/>
                          </a:solidFill>
                          <a:latin typeface="Plus Jakarta Sans"/>
                          <a:ea typeface="Plus Jakarta Sans"/>
                          <a:cs typeface="Plus Jakarta Sans"/>
                          <a:sym typeface="Plus Jakarta Sans"/>
                        </a:rPr>
                        <a:t> (</a:t>
                      </a:r>
                      <a:r>
                        <a:rPr lang="en" sz="1400">
                          <a:solidFill>
                            <a:schemeClr val="dk1"/>
                          </a:solidFill>
                          <a:latin typeface="Plus Jakarta Sans"/>
                          <a:ea typeface="Plus Jakarta Sans"/>
                          <a:cs typeface="Plus Jakarta Sans"/>
                          <a:sym typeface="Plus Jakarta Sans"/>
                        </a:rPr>
                        <a:t>Intended</a:t>
                      </a:r>
                      <a:r>
                        <a:rPr lang="en" sz="1400">
                          <a:solidFill>
                            <a:schemeClr val="dk1"/>
                          </a:solidFill>
                          <a:latin typeface="Plus Jakarta Sans"/>
                          <a:ea typeface="Plus Jakarta Sans"/>
                          <a:cs typeface="Plus Jakarta Sans"/>
                          <a:sym typeface="Plus Jakarta Sans"/>
                        </a:rPr>
                        <a:t> Purpose) </a:t>
                      </a:r>
                      <a:endParaRPr sz="14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1. Why d</a:t>
                      </a:r>
                      <a:r>
                        <a:rPr lang="en" sz="1100">
                          <a:solidFill>
                            <a:schemeClr val="dk1"/>
                          </a:solidFill>
                          <a:latin typeface="Inter"/>
                          <a:ea typeface="Inter"/>
                          <a:cs typeface="Inter"/>
                          <a:sym typeface="Inter"/>
                        </a:rPr>
                        <a:t>o you t</a:t>
                      </a:r>
                      <a:r>
                        <a:rPr lang="en" sz="1100">
                          <a:solidFill>
                            <a:schemeClr val="dk1"/>
                          </a:solidFill>
                          <a:latin typeface="Inter"/>
                          <a:ea typeface="Inter"/>
                          <a:cs typeface="Inter"/>
                          <a:sym typeface="Inter"/>
                        </a:rPr>
                        <a:t>hink this document was written? In other words, what is its purpose?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to glorify Queen Hatshepsut’s reign by documenting a successful trade expedition, emphasizing the wealth and exotic goods acquired to legitimize and strengthen her rule.</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2. What specific elements of the document convey the purpose of the document? </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 list of special and rare things like myrrh, ebony, ivory, incense, and animals, along with the big statement saying “Nothing like this has ever been brought for any king since the world began,” </a:t>
                      </a:r>
                      <a:endParaRPr b="1" sz="11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391150">
                <a:tc>
                  <a:txBody>
                    <a:bodyPr/>
                    <a:lstStyle/>
                    <a:p>
                      <a:pPr indent="0" lvl="0" marL="0" rtl="0" algn="ctr">
                        <a:spcBef>
                          <a:spcPts val="0"/>
                        </a:spcBef>
                        <a:spcAft>
                          <a:spcPts val="0"/>
                        </a:spcAft>
                        <a:buNone/>
                      </a:pPr>
                      <a:r>
                        <a:rPr lang="en" sz="1400">
                          <a:latin typeface="Plus Jakarta Sans SemiBold"/>
                          <a:ea typeface="Plus Jakarta Sans SemiBold"/>
                          <a:cs typeface="Plus Jakarta Sans SemiBold"/>
                          <a:sym typeface="Plus Jakarta Sans SemiBold"/>
                        </a:rPr>
                        <a:t>N</a:t>
                      </a:r>
                      <a:r>
                        <a:rPr lang="en" sz="1400">
                          <a:latin typeface="Plus Jakarta Sans"/>
                          <a:ea typeface="Plus Jakarta Sans"/>
                          <a:cs typeface="Plus Jakarta Sans"/>
                          <a:sym typeface="Plus Jakarta Sans"/>
                        </a:rPr>
                        <a:t> (Notice)</a:t>
                      </a:r>
                      <a:endParaRPr sz="1400">
                        <a:latin typeface="Plus Jakarta Sans"/>
                        <a:ea typeface="Plus Jakarta Sans"/>
                        <a:cs typeface="Plus Jakarta Sans"/>
                        <a:sym typeface="Plus Jakarta Sans"/>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1. Write down what you notice; that is, describe what you see.</a:t>
                      </a:r>
                      <a:endParaRPr sz="11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Detailed carvings of ships being loaded with cargo.</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Representation of diverse goods like trees, animals, and luxury items.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Hieroglyphic inscriptions</a:t>
                      </a:r>
                      <a:endParaRPr b="1" sz="11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100"/>
                        <a:buFont typeface="Arial"/>
                        <a:buNone/>
                      </a:pPr>
                      <a:r>
                        <a:rPr lang="en" sz="1400">
                          <a:solidFill>
                            <a:schemeClr val="dk1"/>
                          </a:solidFill>
                          <a:latin typeface="Plus Jakarta Sans SemiBold"/>
                          <a:ea typeface="Plus Jakarta Sans SemiBold"/>
                          <a:cs typeface="Plus Jakarta Sans SemiBold"/>
                          <a:sym typeface="Plus Jakarta Sans SemiBold"/>
                        </a:rPr>
                        <a:t>K</a:t>
                      </a:r>
                      <a:r>
                        <a:rPr lang="en" sz="1400">
                          <a:solidFill>
                            <a:schemeClr val="dk1"/>
                          </a:solidFill>
                          <a:latin typeface="Plus Jakarta Sans"/>
                          <a:ea typeface="Plus Jakarta Sans"/>
                          <a:cs typeface="Plus Jakarta Sans"/>
                          <a:sym typeface="Plus Jakarta Sans"/>
                        </a:rPr>
                        <a:t> (</a:t>
                      </a:r>
                      <a:r>
                        <a:rPr lang="en" sz="1400">
                          <a:solidFill>
                            <a:schemeClr val="dk1"/>
                          </a:solidFill>
                          <a:latin typeface="Plus Jakarta Sans"/>
                          <a:ea typeface="Plus Jakarta Sans"/>
                          <a:cs typeface="Plus Jakarta Sans"/>
                          <a:sym typeface="Plus Jakarta Sans"/>
                        </a:rPr>
                        <a:t>Key</a:t>
                      </a:r>
                      <a:r>
                        <a:rPr lang="en" sz="1400">
                          <a:solidFill>
                            <a:schemeClr val="dk1"/>
                          </a:solidFill>
                          <a:latin typeface="Plus Jakarta Sans"/>
                          <a:ea typeface="Plus Jakarta Sans"/>
                          <a:cs typeface="Plus Jakarta Sans"/>
                          <a:sym typeface="Plus Jakarta Sans"/>
                        </a:rPr>
                        <a:t> Perspective)</a:t>
                      </a:r>
                      <a:endParaRPr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1. Based on your understanding of this source, what are some things that can be inferred about the creator’s perspective or point of view?</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The creators (Egyptian artisans commissioned by the court) viewed the expedition as a grand triumph and reflected the royal ideology that the Pharaoh (here, Hatshepsut) was a divine and successful ruler bringing prosperity.</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2. What do you know about people with the creator’s attributes during this time period? How could their circumstances impact their perspective?</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Artisans and scribes worked under royal patronage and often produced works that glorified the ruler. Their perspective would be aligned with royal propaganda, emphasizing loyalty to the Pharaoh and celebrating Egypt’s dominance and divine favor.</a:t>
                      </a:r>
                      <a:endParaRPr b="1" sz="1100">
                        <a:solidFill>
                          <a:srgbClr val="E95C3D"/>
                        </a:solidFill>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54875">
                <a:tc gridSpan="3">
                  <a:txBody>
                    <a:bodyPr/>
                    <a:lstStyle/>
                    <a:p>
                      <a:pPr indent="0" lvl="0" marL="0" rtl="0" algn="ctr">
                        <a:spcBef>
                          <a:spcPts val="0"/>
                        </a:spcBef>
                        <a:spcAft>
                          <a:spcPts val="0"/>
                        </a:spcAft>
                        <a:buNone/>
                      </a:pPr>
                      <a:r>
                        <a:rPr b="1" lang="en" sz="1400">
                          <a:latin typeface="Inter"/>
                          <a:ea typeface="Inter"/>
                          <a:cs typeface="Inter"/>
                          <a:sym typeface="Inter"/>
                        </a:rPr>
                        <a:t>S </a:t>
                      </a:r>
                      <a:r>
                        <a:rPr lang="en" sz="1400">
                          <a:latin typeface="Inter"/>
                          <a:ea typeface="Inter"/>
                          <a:cs typeface="Inter"/>
                          <a:sym typeface="Inter"/>
                        </a:rPr>
                        <a:t>(Significance)</a:t>
                      </a:r>
                      <a:endParaRPr sz="1400">
                        <a:latin typeface="Inter"/>
                        <a:ea typeface="Inter"/>
                        <a:cs typeface="Inter"/>
                        <a:sym typeface="Inter"/>
                      </a:endParaRPr>
                    </a:p>
                    <a:p>
                      <a:pPr indent="0" lvl="0" marL="0" rtl="0" algn="ctr">
                        <a:spcBef>
                          <a:spcPts val="0"/>
                        </a:spcBef>
                        <a:spcAft>
                          <a:spcPts val="0"/>
                        </a:spcAft>
                        <a:buNone/>
                      </a:pPr>
                      <a:r>
                        <a:t/>
                      </a:r>
                      <a:endParaRPr sz="14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1. List two things or ideas that make this document historically significant. </a:t>
                      </a:r>
                      <a:endParaRPr sz="1100">
                        <a:solidFill>
                          <a:schemeClr val="dk1"/>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It provides concrete evidence of Egyptian long-distance trade networks and their economic wealth during Hatshepsut’s reign.</a:t>
                      </a:r>
                      <a:endParaRPr b="1" sz="1100">
                        <a:solidFill>
                          <a:srgbClr val="E95C3D"/>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It highlights the role of female leadership in Ancient Egypt, demonstrating Hatshepsut’s power and influence.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latin typeface="Inter"/>
                          <a:ea typeface="Inter"/>
                          <a:cs typeface="Inter"/>
                          <a:sym typeface="Inter"/>
                        </a:rPr>
                        <a:t>2. </a:t>
                      </a:r>
                      <a:r>
                        <a:rPr lang="en" sz="1100">
                          <a:highlight>
                            <a:srgbClr val="FFFFFF"/>
                          </a:highlight>
                          <a:latin typeface="Inter"/>
                          <a:ea typeface="Inter"/>
                          <a:cs typeface="Inter"/>
                          <a:sym typeface="Inter"/>
                        </a:rPr>
                        <a:t>Provide one observation from the document that demonstrates why it might be considered historically significant. Explain your reasoning.</a:t>
                      </a:r>
                      <a:endParaRPr sz="1100">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highlight>
                            <a:srgbClr val="FFFFFF"/>
                          </a:highlight>
                          <a:latin typeface="Inter"/>
                          <a:ea typeface="Inter"/>
                          <a:cs typeface="Inter"/>
                          <a:sym typeface="Inter"/>
                        </a:rPr>
                        <a:t>The writing says that no king before had ever brought back such amazing goods. This shows that the Egyptians thought this trip was really special and one of the greatest successes ever. It also shows how rich and powerful Egypt was during Queen Hatshepsut’s time.</a:t>
                      </a:r>
                      <a:endParaRPr sz="1100">
                        <a:highlight>
                          <a:srgbClr val="FFFFFF"/>
                        </a:highlight>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sp>
        <p:nvSpPr>
          <p:cNvPr id="84" name="Google Shape;84;p16"/>
          <p:cNvSpPr txBox="1"/>
          <p:nvPr/>
        </p:nvSpPr>
        <p:spPr>
          <a:xfrm>
            <a:off x="5533766" y="9625849"/>
            <a:ext cx="1839900" cy="307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85" name="Google Shape;85;p16"/>
          <p:cNvPicPr preferRelativeResize="0"/>
          <p:nvPr/>
        </p:nvPicPr>
        <p:blipFill>
          <a:blip r:embed="rId3">
            <a:alphaModFix/>
          </a:blip>
          <a:stretch>
            <a:fillRect/>
          </a:stretch>
        </p:blipFill>
        <p:spPr>
          <a:xfrm>
            <a:off x="272206" y="9582609"/>
            <a:ext cx="393680" cy="393680"/>
          </a:xfrm>
          <a:prstGeom prst="rect">
            <a:avLst/>
          </a:prstGeom>
          <a:noFill/>
          <a:ln>
            <a:noFill/>
          </a:ln>
        </p:spPr>
      </p:pic>
      <p:sp>
        <p:nvSpPr>
          <p:cNvPr id="86" name="Google Shape;86;p16"/>
          <p:cNvSpPr txBox="1"/>
          <p:nvPr/>
        </p:nvSpPr>
        <p:spPr>
          <a:xfrm>
            <a:off x="2966238" y="9625849"/>
            <a:ext cx="1839900" cy="307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