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7AFCEB8-91C1-4045-A2DA-BCDB364ADEB6}">
  <a:tblStyle styleId="{27AFCEB8-91C1-4045-A2DA-BCDB364ADEB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Inter-bold.fntdata"/><Relationship Id="rId12" Type="http://schemas.openxmlformats.org/officeDocument/2006/relationships/font" Target="fonts/Inter-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notesMaster" Target="notesMasters/notesMaster1.xml"/><Relationship Id="rId18" Type="http://schemas.openxmlformats.org/officeDocument/2006/relationships/font" Target="fonts/PlusJakartaSans-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5ef231da3_0_2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5ef231da3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85ef231da3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85ef231da3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890048701c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890048701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0" name="Google Shape;60;p13"/>
          <p:cNvPicPr preferRelativeResize="0"/>
          <p:nvPr/>
        </p:nvPicPr>
        <p:blipFill>
          <a:blip r:embed="rId5">
            <a:alphaModFix/>
          </a:blip>
          <a:stretch>
            <a:fillRect/>
          </a:stretch>
        </p:blipFill>
        <p:spPr>
          <a:xfrm>
            <a:off x="461874" y="1981737"/>
            <a:ext cx="1955925" cy="1955925"/>
          </a:xfrm>
          <a:prstGeom prst="rect">
            <a:avLst/>
          </a:prstGeom>
          <a:noFill/>
          <a:ln>
            <a:noFill/>
          </a:ln>
        </p:spPr>
      </p:pic>
      <p:sp>
        <p:nvSpPr>
          <p:cNvPr id="61" name="Google Shape;61;p13"/>
          <p:cNvSpPr txBox="1"/>
          <p:nvPr/>
        </p:nvSpPr>
        <p:spPr>
          <a:xfrm>
            <a:off x="2818750" y="2430200"/>
            <a:ext cx="4417200" cy="17982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Arguments</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23725" y="2500825"/>
            <a:ext cx="6903600" cy="36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  1.   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Queen Hatshepsut was one of Egypt’s most significant pharaohs because she expanded Egypt’s trade making her successful, she was very powerful, and someone tried to erase her legacy.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Queen Hatshepsut is historically significant because she defied tradition as a female pharaoh, built a successful reign as shown through her trade and monuments, and was clearly seen as a threat based on her stepson’s attempt to erase her legacy from Egyptian history.</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Taking into account all of the information we have to date, it is clear that queen Hatshepsut is one of the most significant pharaohs of all time.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 </a:t>
            </a:r>
            <a:r>
              <a:rPr lang="en" sz="1500">
                <a:solidFill>
                  <a:schemeClr val="dk1"/>
                </a:solidFill>
                <a:latin typeface="Inter"/>
                <a:ea typeface="Inter"/>
                <a:cs typeface="Inter"/>
                <a:sym typeface="Inter"/>
              </a:rPr>
              <a:t>Queen Hatshepsut was important because she was the first female ruler, she expanded trade, and she influenced religion.</a:t>
            </a:r>
            <a:endParaRPr sz="1500">
              <a:latin typeface="Inter"/>
              <a:ea typeface="Inter"/>
              <a:cs typeface="Inter"/>
              <a:sym typeface="Inter"/>
            </a:endParaRPr>
          </a:p>
        </p:txBody>
      </p:sp>
      <p:sp>
        <p:nvSpPr>
          <p:cNvPr id="71" name="Google Shape;71;p14"/>
          <p:cNvSpPr txBox="1"/>
          <p:nvPr/>
        </p:nvSpPr>
        <p:spPr>
          <a:xfrm>
            <a:off x="445175" y="8804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In what ways was Queen Hatshepsut’s reign as Pharaoh of Egypt historically significant?</a:t>
            </a:r>
            <a:endParaRPr b="1" sz="2500">
              <a:latin typeface="Inter"/>
              <a:ea typeface="Inter"/>
              <a:cs typeface="Inter"/>
              <a:sym typeface="Inter"/>
            </a:endParaRPr>
          </a:p>
        </p:txBody>
      </p:sp>
      <p:sp>
        <p:nvSpPr>
          <p:cNvPr id="72" name="Google Shape;72;p14"/>
          <p:cNvSpPr txBox="1"/>
          <p:nvPr/>
        </p:nvSpPr>
        <p:spPr>
          <a:xfrm>
            <a:off x="919625" y="6920500"/>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1446800" y="902050"/>
            <a:ext cx="49098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 Prompt </a:t>
            </a:r>
            <a:endParaRPr b="1" sz="1900">
              <a:solidFill>
                <a:schemeClr val="dk1"/>
              </a:solidFill>
              <a:latin typeface="Plus Jakarta Sans"/>
              <a:ea typeface="Plus Jakarta Sans"/>
              <a:cs typeface="Plus Jakarta Sans"/>
              <a:sym typeface="Plus Jakarta Sans"/>
            </a:endParaRPr>
          </a:p>
        </p:txBody>
      </p:sp>
      <p:graphicFrame>
        <p:nvGraphicFramePr>
          <p:cNvPr id="78" name="Google Shape;78;p15"/>
          <p:cNvGraphicFramePr/>
          <p:nvPr/>
        </p:nvGraphicFramePr>
        <p:xfrm>
          <a:off x="969478" y="1521929"/>
          <a:ext cx="3000000" cy="3000000"/>
        </p:xfrm>
        <a:graphic>
          <a:graphicData uri="http://schemas.openxmlformats.org/drawingml/2006/table">
            <a:tbl>
              <a:tblPr>
                <a:noFill/>
                <a:tableStyleId>{27AFCEB8-91C1-4045-A2DA-BCDB364ADEB6}</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79" name="Google Shape;79;p15"/>
          <p:cNvSpPr txBox="1"/>
          <p:nvPr/>
        </p:nvSpPr>
        <p:spPr>
          <a:xfrm>
            <a:off x="1250456" y="352518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80" name="Google Shape;80;p15"/>
          <p:cNvGraphicFramePr/>
          <p:nvPr/>
        </p:nvGraphicFramePr>
        <p:xfrm>
          <a:off x="559991" y="4094910"/>
          <a:ext cx="3000000" cy="3000000"/>
        </p:xfrm>
        <a:graphic>
          <a:graphicData uri="http://schemas.openxmlformats.org/drawingml/2006/table">
            <a:tbl>
              <a:tblPr>
                <a:noFill/>
                <a:tableStyleId>{27AFCEB8-91C1-4045-A2DA-BCDB364ADEB6}</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the </a:t>
                      </a:r>
                      <a:r>
                        <a:rPr i="1" lang="en" sz="1300">
                          <a:solidFill>
                            <a:srgbClr val="000000"/>
                          </a:solidFill>
                          <a:latin typeface="Inter"/>
                          <a:ea typeface="Inter"/>
                          <a:cs typeface="Inter"/>
                          <a:sym typeface="Inter"/>
                        </a:rPr>
                        <a:t>best</a:t>
                      </a:r>
                      <a:r>
                        <a:rPr lang="en" sz="1300">
                          <a:solidFill>
                            <a:srgbClr val="000000"/>
                          </a:solidFill>
                          <a:latin typeface="Inter"/>
                          <a:ea typeface="Inter"/>
                          <a:cs typeface="Inter"/>
                          <a:sym typeface="Inter"/>
                        </a:rPr>
                        <a:t> thesis statement —which is worth three points as shown on the teacher key—that would answer the prompt.</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either the 1 or 2 point option from the WMC question. </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OR</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Student’s justification of the 3 point option needs deeper analysis.</a:t>
                      </a:r>
                      <a:endParaRPr sz="1300">
                        <a:solidFill>
                          <a:srgbClr val="000000"/>
                        </a:solidFill>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justification of their choice (either the 1 or 2 point option) lacks deep analysis.</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either makes no attempt to justify their choice OR try to justify the 0 point option.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81" name="Google Shape;81;p15"/>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82" name="Google Shape;82;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a:t>
            </a:r>
            <a:r>
              <a:rPr lang="en" sz="1900">
                <a:solidFill>
                  <a:schemeClr val="dk1"/>
                </a:solidFill>
                <a:latin typeface="Halant"/>
                <a:ea typeface="Halant"/>
                <a:cs typeface="Halant"/>
                <a:sym typeface="Halant"/>
              </a:rPr>
              <a:t> for Formative Assessment: Evaluating Arguments</a:t>
            </a:r>
            <a:endParaRPr sz="1900">
              <a:latin typeface="Halant"/>
              <a:ea typeface="Halant"/>
              <a:cs typeface="Halant"/>
              <a:sym typeface="Halant"/>
            </a:endParaRPr>
          </a:p>
        </p:txBody>
      </p:sp>
      <p:pic>
        <p:nvPicPr>
          <p:cNvPr id="83" name="Google Shape;8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