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</p:sldIdLst>
  <p:sldSz cy="7772400" cx="100584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 Medium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D539BD5-C17B-48CB-AEA4-08E7D14FE41E}">
  <a:tblStyle styleId="{2D539BD5-C17B-48CB-AEA4-08E7D14FE41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Medium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Medium-italic.fntdata"/><Relationship Id="rId16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2dfac97328_0_6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2dfac9732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152e17368_0_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152e1736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2dfac97328_0_7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2dfac9732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1" Type="http://schemas.openxmlformats.org/officeDocument/2006/relationships/hyperlink" Target="https://docs.google.com/presentation/d/1m0GEuiLmOao_Vt5zxSTQrkzgKz7w_4ymHQrXIEPWR5A/edit?usp=sharing" TargetMode="External"/><Relationship Id="rId10" Type="http://schemas.openxmlformats.org/officeDocument/2006/relationships/hyperlink" Target="https://docs.google.com/presentation/d/1NzDocmfGQncvaAWMZZLeSvUm7lvOTjhm5fSZYDoL_Nw/edit?usp=sharing" TargetMode="External"/><Relationship Id="rId9" Type="http://schemas.openxmlformats.org/officeDocument/2006/relationships/hyperlink" Target="https://docs.google.com/presentation/d/1NzDocmfGQncvaAWMZZLeSvUm7lvOTjhm5fSZYDoL_Nw/edit?usp=sharing" TargetMode="External"/><Relationship Id="rId5" Type="http://schemas.openxmlformats.org/officeDocument/2006/relationships/hyperlink" Target="https://docs.google.com/presentation/d/1UaYJvIBJFEKaQlmY_9iOE8Pz2ZTlkxlzzwbISCT2F0g/edit?usp=sharing" TargetMode="External"/><Relationship Id="rId6" Type="http://schemas.openxmlformats.org/officeDocument/2006/relationships/hyperlink" Target="https://docs.google.com/presentation/d/1UaYJvIBJFEKaQlmY_9iOE8Pz2ZTlkxlzzwbISCT2F0g/edit?usp=sharing" TargetMode="External"/><Relationship Id="rId7" Type="http://schemas.openxmlformats.org/officeDocument/2006/relationships/hyperlink" Target="https://docs.google.com/presentation/d/1f-1bDm1IrYMj-tjLL4z3Eh-bSuwtzAoRLXaENeAEXjs/edit?usp=sharing" TargetMode="External"/><Relationship Id="rId8" Type="http://schemas.openxmlformats.org/officeDocument/2006/relationships/hyperlink" Target="https://docs.google.com/presentation/d/12NKhC7Kj6--4gD90HpNSFzGR9OQAYm4hGSlgRRrKDeU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m0GEuiLmOao_Vt5zxSTQrkzgKz7w_4ymHQrXIEPWR5A/edit?usp=sharing" TargetMode="External"/><Relationship Id="rId6" Type="http://schemas.openxmlformats.org/officeDocument/2006/relationships/hyperlink" Target="https://docs.google.com/presentation/d/1m0GEuiLmOao_Vt5zxSTQrkzgKz7w_4ymHQrXIEPWR5A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3" name="Google Shape;103;p25"/>
          <p:cNvGraphicFramePr/>
          <p:nvPr/>
        </p:nvGraphicFramePr>
        <p:xfrm>
          <a:off x="35586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{2D539BD5-C17B-48CB-AEA4-08E7D14FE41E}</a:tableStyleId>
              </a:tblPr>
              <a:tblGrid>
                <a:gridCol w="1633350"/>
                <a:gridCol w="4045800"/>
                <a:gridCol w="3669725"/>
              </a:tblGrid>
              <a:tr h="305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Queen Hatshepsut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7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what ways was Queen Hatshepsut’s reign as Pharaoh of Egypt historically significant?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40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 &amp; Sourcing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Arguments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10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 Exemplar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Queen Hatshepsut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Teacher Exemplar + Student Worksheet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Teacher Exemplar + Formative Assessment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Printable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Student Worksheet 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Formative Assessment - Hatshepsut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04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Pharaoh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Quickwrite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809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“Do First”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36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a reading that provides the context for Queen Hatshepsut. They will answer comprehension questions as they read.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88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page 1 and have students complete the “What is the Context? - Queen Hatshepsut” independently first.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 students to pair up and compare responses.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with the correct answers with the whole class.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“What is the Context? - Queen Hatshepsut”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independently.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a partner, compare answers.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class debrief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4" name="Google Shape;104;p2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14" name="Google Shape;114;p26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{2D539BD5-C17B-48CB-AEA4-08E7D14FE41E}</a:tableStyleId>
              </a:tblPr>
              <a:tblGrid>
                <a:gridCol w="1673200"/>
                <a:gridCol w="4057350"/>
                <a:gridCol w="3702950"/>
              </a:tblGrid>
              <a:tr h="30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Queen Hatshepsut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354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small groups or 3-4, students will examine Queen Hatshepsut’s contribution to Ancient Egypt by analyzing two documents - one primary source and one visual source.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5023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student groups and distribute Document A.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nstruct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students to read the primary source and answer the question.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provide support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the answers to questions for Document A and distribute Document B.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nstruct students to examine the visual source and answer the questions.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provide support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the answers to questions for Document B.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group,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Document A.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class debrief of Document A.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group, complete Document B.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class debrief of Document A.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766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a THINKS worksheet for Document B. Since this is the second time students are exposed to the THINKS worksheet, the teacher can model or collectively complete a few boxes with students. If this strategy is chosen, teachers should prioritize having students complete the boxes relevant to “Notices”, “Intended Purpose”, and “Significance” on their own.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7418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Review the THINKS acronym using slide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Consider modeling or collectively completing “Target Audience”, “Historical Context” and “Key Perspective” with students.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complete the boxes relevant to “Notice”,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“Intended Purpose” and “Significance” independently.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Allow students time to compare answers with a partner.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 a class debrief.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Contextualization Graphic Organizer independently.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Compare answers with a partner.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Engage in the class debrief.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5" name="Google Shape;115;p26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6" name="Google Shape;11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25" name="Google Shape;125;p27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{2D539BD5-C17B-48CB-AEA4-08E7D14FE41E}</a:tableStyleId>
              </a:tblPr>
              <a:tblGrid>
                <a:gridCol w="1673200"/>
                <a:gridCol w="4057350"/>
                <a:gridCol w="3702950"/>
              </a:tblGrid>
              <a:tr h="10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Queen Hatshepsut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71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lesson will end by having students determine which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thesis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statement answers this lesson’s supporting question. This will be completed with a formative assessment and can be done on paper or through the Thinking Nation platform.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426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(or guide to Thinking Nation platform)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Formative Assessment - Hatshepsut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Ask students to provide their answers and justifications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Formative Assessment - Hatshepsut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Participate in class discussion regarding answer choices and justifications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STANDARDS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WH1.18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Compare the role of women in different societies, including ways in which women exercised power between 10,000 BCE and 500 BCE.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6" name="Google Shape;126;p27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27" name="Google Shape;12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