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5E4EF7-CAF0-49AF-8764-E8454FADD568}">
  <a:tblStyle styleId="{165E4EF7-CAF0-49AF-8764-E8454FADD56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5ef231da3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5ef231da3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5ef231da3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5ef231da3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90048701c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90048701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890048701c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890048701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461874" y="1981737"/>
            <a:ext cx="1955925" cy="1955925"/>
          </a:xfrm>
          <a:prstGeom prst="rect">
            <a:avLst/>
          </a:prstGeom>
          <a:noFill/>
          <a:ln>
            <a:noFill/>
          </a:ln>
        </p:spPr>
      </p:pic>
      <p:sp>
        <p:nvSpPr>
          <p:cNvPr id="61" name="Google Shape;61;p13"/>
          <p:cNvSpPr txBox="1"/>
          <p:nvPr/>
        </p:nvSpPr>
        <p:spPr>
          <a:xfrm>
            <a:off x="2818750" y="2430200"/>
            <a:ext cx="4417200" cy="17982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Arguments</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23725" y="25008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a:t>
            </a:r>
            <a:endParaRPr sz="1500">
              <a:latin typeface="Inter"/>
              <a:ea typeface="Inter"/>
              <a:cs typeface="Inter"/>
              <a:sym typeface="Inter"/>
            </a:endParaRPr>
          </a:p>
        </p:txBody>
      </p:sp>
      <p:sp>
        <p:nvSpPr>
          <p:cNvPr id="71" name="Google Shape;71;p14"/>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500">
              <a:latin typeface="Inter"/>
              <a:ea typeface="Inter"/>
              <a:cs typeface="Inter"/>
              <a:sym typeface="Inter"/>
            </a:endParaRPr>
          </a:p>
        </p:txBody>
      </p:sp>
      <p:sp>
        <p:nvSpPr>
          <p:cNvPr id="72" name="Google Shape;72;p14"/>
          <p:cNvSpPr txBox="1"/>
          <p:nvPr/>
        </p:nvSpPr>
        <p:spPr>
          <a:xfrm>
            <a:off x="919625" y="69205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Arguments</a:t>
            </a:r>
            <a:endParaRPr sz="1900">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423725" y="23484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None/>
            </a:pPr>
            <a:r>
              <a:t/>
            </a:r>
            <a:endParaRPr sz="1500">
              <a:latin typeface="Inter"/>
              <a:ea typeface="Inter"/>
              <a:cs typeface="Inter"/>
              <a:sym typeface="Inter"/>
            </a:endParaRPr>
          </a:p>
        </p:txBody>
      </p:sp>
      <p:sp>
        <p:nvSpPr>
          <p:cNvPr id="82" name="Google Shape;82;p15"/>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400">
              <a:latin typeface="Plus Jakarta Sans"/>
              <a:ea typeface="Plus Jakarta Sans"/>
              <a:cs typeface="Plus Jakarta Sans"/>
              <a:sym typeface="Plus Jakarta Sans"/>
            </a:endParaRPr>
          </a:p>
        </p:txBody>
      </p:sp>
      <p:sp>
        <p:nvSpPr>
          <p:cNvPr id="83" name="Google Shape;83;p15"/>
          <p:cNvSpPr txBox="1"/>
          <p:nvPr/>
        </p:nvSpPr>
        <p:spPr>
          <a:xfrm>
            <a:off x="919625" y="6920500"/>
            <a:ext cx="5954700" cy="23517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B is the </a:t>
            </a:r>
            <a:r>
              <a:rPr b="1" i="1" lang="en" sz="1300">
                <a:solidFill>
                  <a:schemeClr val="accent1"/>
                </a:solidFill>
                <a:latin typeface="Inter"/>
                <a:ea typeface="Inter"/>
                <a:cs typeface="Inter"/>
                <a:sym typeface="Inter"/>
              </a:rPr>
              <a:t>best</a:t>
            </a:r>
            <a:r>
              <a:rPr b="1" lang="en" sz="1300">
                <a:solidFill>
                  <a:schemeClr val="accent1"/>
                </a:solidFill>
                <a:latin typeface="Inter"/>
                <a:ea typeface="Inter"/>
                <a:cs typeface="Inter"/>
                <a:sym typeface="Inter"/>
              </a:rPr>
              <a:t> statement, as it clearly addresses the prompt by using the language of the prompt (...is historically significant), as well as being historically defensible. Each of the pieces of evidence are specific enough to be proven with appropriate evidence. Choice A, being 2 points, is clear and historically defensible, but its pieces of evidence are more vague. Choice D acknowledges Queen Hatshepsut’s importance and provides vague rationale, making it worth 1 point. Since Choice C provides no rationale, it is not historically defensible and thus receives 0 points.</a:t>
            </a:r>
            <a:endParaRPr b="1" sz="1300">
              <a:solidFill>
                <a:schemeClr val="accent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89" name="Google Shape;89;p16"/>
          <p:cNvGraphicFramePr/>
          <p:nvPr/>
        </p:nvGraphicFramePr>
        <p:xfrm>
          <a:off x="969478" y="1521929"/>
          <a:ext cx="3000000" cy="3000000"/>
        </p:xfrm>
        <a:graphic>
          <a:graphicData uri="http://schemas.openxmlformats.org/drawingml/2006/table">
            <a:tbl>
              <a:tblPr>
                <a:noFill/>
                <a:tableStyleId>{165E4EF7-CAF0-49AF-8764-E8454FADD568}</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0" name="Google Shape;90;p16"/>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91" name="Google Shape;91;p16"/>
          <p:cNvGraphicFramePr/>
          <p:nvPr/>
        </p:nvGraphicFramePr>
        <p:xfrm>
          <a:off x="559991" y="4094910"/>
          <a:ext cx="3000000" cy="3000000"/>
        </p:xfrm>
        <a:graphic>
          <a:graphicData uri="http://schemas.openxmlformats.org/drawingml/2006/table">
            <a:tbl>
              <a:tblPr>
                <a:noFill/>
                <a:tableStyleId>{165E4EF7-CAF0-49AF-8764-E8454FADD568}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2" name="Google Shape;92;p16"/>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93" name="Google Shape;9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a:t>
            </a:r>
            <a:r>
              <a:rPr lang="en" sz="1900">
                <a:solidFill>
                  <a:schemeClr val="dk1"/>
                </a:solidFill>
                <a:latin typeface="Halant"/>
                <a:ea typeface="Halant"/>
                <a:cs typeface="Halant"/>
                <a:sym typeface="Halant"/>
              </a:rPr>
              <a:t> for Formative Assessment: Evaluating Arguments</a:t>
            </a:r>
            <a:endParaRPr sz="1900">
              <a:latin typeface="Halant"/>
              <a:ea typeface="Halant"/>
              <a:cs typeface="Halant"/>
              <a:sym typeface="Halant"/>
            </a:endParaRPr>
          </a:p>
        </p:txBody>
      </p:sp>
      <p:pic>
        <p:nvPicPr>
          <p:cNvPr id="94" name="Google Shape;9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