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E8DFDBC-16C6-4179-857E-AC9C65616970}">
  <a:tblStyle styleId="{DE8DFDBC-16C6-4179-857E-AC9C6561697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ff655274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ff65527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66fb68feb9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66fb68feb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66fb68feb9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66fb68feb9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66fb68feb9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66fb68feb9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5ff655274c_0_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5ff655274c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5ff655274c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5ff655274c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ff655274c_0_2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ff655274c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worldhistory.org/article/1073/jobs-in-ancient-egypt/" TargetMode="External"/><Relationship Id="rId4" Type="http://schemas.openxmlformats.org/officeDocument/2006/relationships/hyperlink" Target="https://www.si.edu/spotlight/ancient-egypt/mummies" TargetMode="External"/><Relationship Id="rId5" Type="http://schemas.openxmlformats.org/officeDocument/2006/relationships/hyperlink" Target="https://www.si.edu/spotlight/ancient-egypt/pyramid" TargetMode="External"/><Relationship Id="rId6" Type="http://schemas.openxmlformats.org/officeDocument/2006/relationships/hyperlink" Target="https://www.worldhistory.org/Egyptian_Cultur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s://www.worldhistory.org/article/1073/jobs-in-ancient-egypt/" TargetMode="External"/><Relationship Id="rId4" Type="http://schemas.openxmlformats.org/officeDocument/2006/relationships/hyperlink" Target="https://www.worldhistory.org/article/1123/social-structure-in-ancient-egypt/" TargetMode="External"/><Relationship Id="rId10" Type="http://schemas.openxmlformats.org/officeDocument/2006/relationships/hyperlink" Target="https://www.worldhistory.org/article/1079/trade-in-ancient-egypt/" TargetMode="External"/><Relationship Id="rId9" Type="http://schemas.openxmlformats.org/officeDocument/2006/relationships/hyperlink" Target="https://www.worldhistory.org/Egyptian_Writing/" TargetMode="External"/><Relationship Id="rId5" Type="http://schemas.openxmlformats.org/officeDocument/2006/relationships/hyperlink" Target="https://www.ees.ac.uk/resource/women-in-ancient-egypt.html" TargetMode="External"/><Relationship Id="rId6" Type="http://schemas.openxmlformats.org/officeDocument/2006/relationships/hyperlink" Target="https://www.worldhistory.org/collection/250/ancient-egypt-government--religion/" TargetMode="External"/><Relationship Id="rId7" Type="http://schemas.openxmlformats.org/officeDocument/2006/relationships/hyperlink" Target="https://www.si.edu/spotlight/ancient-egypt/mummies" TargetMode="External"/><Relationship Id="rId8" Type="http://schemas.openxmlformats.org/officeDocument/2006/relationships/hyperlink" Target="https://www.si.edu/spotlight/ancient-egypt/pyramid"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06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Research Methods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Exploring Ancient Egypt</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96175" y="748446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Step 1: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Deconstruct the Question</a:t>
            </a:r>
            <a:endParaRPr sz="1200">
              <a:solidFill>
                <a:schemeClr val="dk1"/>
              </a:solidFill>
              <a:latin typeface="Inter"/>
              <a:ea typeface="Inter"/>
              <a:cs typeface="Inter"/>
              <a:sym typeface="Inter"/>
            </a:endParaRPr>
          </a:p>
        </p:txBody>
      </p:sp>
      <p:sp>
        <p:nvSpPr>
          <p:cNvPr id="60" name="Google Shape;60;p13"/>
          <p:cNvSpPr/>
          <p:nvPr/>
        </p:nvSpPr>
        <p:spPr>
          <a:xfrm>
            <a:off x="496175" y="6215438"/>
            <a:ext cx="6418500" cy="688800"/>
          </a:xfrm>
          <a:prstGeom prst="flowChartProcess">
            <a:avLst/>
          </a:prstGeom>
          <a:solidFill>
            <a:srgbClr val="E7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lt1"/>
                </a:solidFill>
                <a:latin typeface="Halant"/>
                <a:ea typeface="Halant"/>
                <a:cs typeface="Halant"/>
                <a:sym typeface="Halant"/>
              </a:rPr>
              <a:t>Historical Research Methods</a:t>
            </a:r>
            <a:endParaRPr b="1" sz="2100">
              <a:solidFill>
                <a:schemeClr val="lt1"/>
              </a:solidFill>
              <a:latin typeface="Halant"/>
              <a:ea typeface="Halant"/>
              <a:cs typeface="Halant"/>
              <a:sym typeface="Halant"/>
            </a:endParaRPr>
          </a:p>
        </p:txBody>
      </p:sp>
      <p:sp>
        <p:nvSpPr>
          <p:cNvPr id="61" name="Google Shape;61;p13"/>
          <p:cNvSpPr txBox="1"/>
          <p:nvPr/>
        </p:nvSpPr>
        <p:spPr>
          <a:xfrm>
            <a:off x="2751975" y="748446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2: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Conduct Online Research </a:t>
            </a:r>
            <a:endParaRPr sz="1800">
              <a:solidFill>
                <a:schemeClr val="dk2"/>
              </a:solidFill>
            </a:endParaRPr>
          </a:p>
        </p:txBody>
      </p:sp>
      <p:sp>
        <p:nvSpPr>
          <p:cNvPr id="62" name="Google Shape;62;p13"/>
          <p:cNvSpPr txBox="1"/>
          <p:nvPr/>
        </p:nvSpPr>
        <p:spPr>
          <a:xfrm>
            <a:off x="5007775" y="7491438"/>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3: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Research &amp; Organize Information</a:t>
            </a:r>
            <a:endParaRPr sz="1800">
              <a:solidFill>
                <a:schemeClr val="dk2"/>
              </a:solidFill>
            </a:endParaRPr>
          </a:p>
        </p:txBody>
      </p:sp>
      <p:cxnSp>
        <p:nvCxnSpPr>
          <p:cNvPr id="63" name="Google Shape;63;p13"/>
          <p:cNvCxnSpPr>
            <a:stCxn id="60" idx="2"/>
            <a:endCxn id="59" idx="0"/>
          </p:cNvCxnSpPr>
          <p:nvPr/>
        </p:nvCxnSpPr>
        <p:spPr>
          <a:xfrm flipH="1">
            <a:off x="1449725" y="6904238"/>
            <a:ext cx="2255700" cy="580200"/>
          </a:xfrm>
          <a:prstGeom prst="straightConnector1">
            <a:avLst/>
          </a:prstGeom>
          <a:noFill/>
          <a:ln cap="flat" cmpd="sng" w="9525">
            <a:solidFill>
              <a:schemeClr val="dk2"/>
            </a:solidFill>
            <a:prstDash val="solid"/>
            <a:round/>
            <a:headEnd len="med" w="med" type="none"/>
            <a:tailEnd len="med" w="med" type="triangle"/>
          </a:ln>
        </p:spPr>
      </p:cxnSp>
      <p:cxnSp>
        <p:nvCxnSpPr>
          <p:cNvPr id="64" name="Google Shape;64;p13"/>
          <p:cNvCxnSpPr>
            <a:stCxn id="60" idx="2"/>
            <a:endCxn id="61" idx="0"/>
          </p:cNvCxnSpPr>
          <p:nvPr/>
        </p:nvCxnSpPr>
        <p:spPr>
          <a:xfrm>
            <a:off x="3705425" y="6904238"/>
            <a:ext cx="0" cy="580200"/>
          </a:xfrm>
          <a:prstGeom prst="straightConnector1">
            <a:avLst/>
          </a:prstGeom>
          <a:noFill/>
          <a:ln cap="flat" cmpd="sng" w="9525">
            <a:solidFill>
              <a:schemeClr val="dk2"/>
            </a:solidFill>
            <a:prstDash val="solid"/>
            <a:round/>
            <a:headEnd len="med" w="med" type="none"/>
            <a:tailEnd len="med" w="med" type="triangle"/>
          </a:ln>
        </p:spPr>
      </p:cxnSp>
      <p:cxnSp>
        <p:nvCxnSpPr>
          <p:cNvPr id="65" name="Google Shape;65;p13"/>
          <p:cNvCxnSpPr>
            <a:stCxn id="60" idx="2"/>
            <a:endCxn id="62" idx="0"/>
          </p:cNvCxnSpPr>
          <p:nvPr/>
        </p:nvCxnSpPr>
        <p:spPr>
          <a:xfrm>
            <a:off x="3705425" y="6904238"/>
            <a:ext cx="2255700" cy="587100"/>
          </a:xfrm>
          <a:prstGeom prst="straightConnector1">
            <a:avLst/>
          </a:prstGeom>
          <a:noFill/>
          <a:ln cap="flat" cmpd="sng" w="9525">
            <a:solidFill>
              <a:schemeClr val="dk2"/>
            </a:solidFill>
            <a:prstDash val="solid"/>
            <a:round/>
            <a:headEnd len="med" w="med" type="none"/>
            <a:tailEnd len="med" w="med" type="triangle"/>
          </a:ln>
        </p:spPr>
      </p:cxnSp>
      <p:sp>
        <p:nvSpPr>
          <p:cNvPr id="66" name="Google Shape;66;p13"/>
          <p:cNvSpPr txBox="1"/>
          <p:nvPr/>
        </p:nvSpPr>
        <p:spPr>
          <a:xfrm>
            <a:off x="1778425" y="2345649"/>
            <a:ext cx="5161800" cy="11406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Causation - </a:t>
            </a:r>
            <a:r>
              <a:rPr lang="en">
                <a:solidFill>
                  <a:schemeClr val="dk1"/>
                </a:solidFill>
                <a:latin typeface="Halant"/>
                <a:ea typeface="Halant"/>
                <a:cs typeface="Halant"/>
                <a:sym typeface="Halant"/>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a:latin typeface="Halant"/>
              <a:ea typeface="Halant"/>
              <a:cs typeface="Halant"/>
              <a:sym typeface="Halant"/>
            </a:endParaRPr>
          </a:p>
        </p:txBody>
      </p:sp>
      <p:pic>
        <p:nvPicPr>
          <p:cNvPr id="67" name="Google Shape;67;p13"/>
          <p:cNvPicPr preferRelativeResize="0"/>
          <p:nvPr/>
        </p:nvPicPr>
        <p:blipFill>
          <a:blip r:embed="rId5">
            <a:alphaModFix/>
          </a:blip>
          <a:stretch>
            <a:fillRect/>
          </a:stretch>
        </p:blipFill>
        <p:spPr>
          <a:xfrm>
            <a:off x="496225" y="2274500"/>
            <a:ext cx="1282200" cy="1282200"/>
          </a:xfrm>
          <a:prstGeom prst="rect">
            <a:avLst/>
          </a:prstGeom>
          <a:noFill/>
          <a:ln>
            <a:noFill/>
          </a:ln>
        </p:spPr>
      </p:pic>
      <p:sp>
        <p:nvSpPr>
          <p:cNvPr id="68" name="Google Shape;68;p13"/>
          <p:cNvSpPr txBox="1"/>
          <p:nvPr/>
        </p:nvSpPr>
        <p:spPr>
          <a:xfrm>
            <a:off x="496175" y="3938988"/>
            <a:ext cx="6418500" cy="18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Task: </a:t>
            </a:r>
            <a:r>
              <a:rPr lang="en" sz="1300">
                <a:solidFill>
                  <a:schemeClr val="dk1"/>
                </a:solidFill>
                <a:latin typeface="Inter"/>
                <a:ea typeface="Inter"/>
                <a:cs typeface="Inter"/>
                <a:sym typeface="Inter"/>
              </a:rPr>
              <a:t>In this activity, you will practice how to conduct online historical research to investigate today’s supporting question:</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ctr">
              <a:spcBef>
                <a:spcPts val="0"/>
              </a:spcBef>
              <a:spcAft>
                <a:spcPts val="0"/>
              </a:spcAft>
              <a:buNone/>
            </a:pPr>
            <a:r>
              <a:rPr i="1" lang="en" sz="1300">
                <a:solidFill>
                  <a:schemeClr val="dk1"/>
                </a:solidFill>
                <a:latin typeface="Inter"/>
                <a:ea typeface="Inter"/>
                <a:cs typeface="Inter"/>
                <a:sym typeface="Inter"/>
              </a:rPr>
              <a:t>How did the Nile River impact the development of Ancient Egypt?</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As you research, you'll take notes and organize your evidence into four categories. This will help you understand the many ways the Nile shaped Ancient Egyptian civilization—and prepare you to explain your findings clearly.</a:t>
            </a:r>
            <a:endParaRPr sz="1300">
              <a:solidFill>
                <a:schemeClr val="dk1"/>
              </a:solidFill>
              <a:latin typeface="Inter"/>
              <a:ea typeface="Inter"/>
              <a:cs typeface="Inter"/>
              <a:sym typeface="Inter"/>
            </a:endParaRPr>
          </a:p>
        </p:txBody>
      </p:sp>
      <p:sp>
        <p:nvSpPr>
          <p:cNvPr id="69" name="Google Shape;69;p13"/>
          <p:cNvSpPr txBox="1"/>
          <p:nvPr/>
        </p:nvSpPr>
        <p:spPr>
          <a:xfrm>
            <a:off x="349694" y="16872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4"/>
          <p:cNvSpPr txBox="1"/>
          <p:nvPr/>
        </p:nvSpPr>
        <p:spPr>
          <a:xfrm>
            <a:off x="0" y="2600"/>
            <a:ext cx="7772400" cy="492000"/>
          </a:xfrm>
          <a:prstGeom prst="rect">
            <a:avLst/>
          </a:prstGeom>
          <a:solidFill>
            <a:srgbClr val="C9DAF8"/>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1: Deconstruct the Question</a:t>
            </a:r>
            <a:endParaRPr sz="2200">
              <a:solidFill>
                <a:srgbClr val="000000"/>
              </a:solidFill>
              <a:latin typeface="Halant"/>
              <a:ea typeface="Halant"/>
              <a:cs typeface="Halant"/>
              <a:sym typeface="Halant"/>
            </a:endParaRPr>
          </a:p>
        </p:txBody>
      </p:sp>
      <p:sp>
        <p:nvSpPr>
          <p:cNvPr id="75" name="Google Shape;75;p14"/>
          <p:cNvSpPr txBox="1"/>
          <p:nvPr/>
        </p:nvSpPr>
        <p:spPr>
          <a:xfrm>
            <a:off x="1286275" y="815175"/>
            <a:ext cx="5333100" cy="861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i="1" lang="en" sz="2200">
                <a:solidFill>
                  <a:schemeClr val="dk1"/>
                </a:solidFill>
                <a:latin typeface="Halant"/>
                <a:ea typeface="Halant"/>
                <a:cs typeface="Halant"/>
                <a:sym typeface="Halant"/>
              </a:rPr>
              <a:t>How did the Nile River impact the development of Ancient Egypt?</a:t>
            </a:r>
            <a:endParaRPr b="1" i="1" sz="2200">
              <a:solidFill>
                <a:schemeClr val="dk1"/>
              </a:solidFill>
              <a:latin typeface="Halant"/>
              <a:ea typeface="Halant"/>
              <a:cs typeface="Halant"/>
              <a:sym typeface="Halant"/>
            </a:endParaRPr>
          </a:p>
        </p:txBody>
      </p:sp>
      <p:sp>
        <p:nvSpPr>
          <p:cNvPr id="76" name="Google Shape;76;p14"/>
          <p:cNvSpPr/>
          <p:nvPr/>
        </p:nvSpPr>
        <p:spPr>
          <a:xfrm>
            <a:off x="1197025" y="2793813"/>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Social</a:t>
            </a:r>
            <a:endParaRPr/>
          </a:p>
        </p:txBody>
      </p:sp>
      <p:sp>
        <p:nvSpPr>
          <p:cNvPr id="77" name="Google Shape;77;p14"/>
          <p:cNvSpPr/>
          <p:nvPr/>
        </p:nvSpPr>
        <p:spPr>
          <a:xfrm>
            <a:off x="1197025" y="3564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Cultural</a:t>
            </a:r>
            <a:endParaRPr/>
          </a:p>
        </p:txBody>
      </p:sp>
      <p:sp>
        <p:nvSpPr>
          <p:cNvPr id="78" name="Google Shape;78;p14"/>
          <p:cNvSpPr/>
          <p:nvPr/>
        </p:nvSpPr>
        <p:spPr>
          <a:xfrm>
            <a:off x="4032475" y="2793825"/>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Political</a:t>
            </a:r>
            <a:endParaRPr/>
          </a:p>
        </p:txBody>
      </p:sp>
      <p:sp>
        <p:nvSpPr>
          <p:cNvPr id="79" name="Google Shape;79;p14"/>
          <p:cNvSpPr/>
          <p:nvPr/>
        </p:nvSpPr>
        <p:spPr>
          <a:xfrm>
            <a:off x="4032475" y="35951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Economic</a:t>
            </a:r>
            <a:endParaRPr/>
          </a:p>
        </p:txBody>
      </p:sp>
      <p:sp>
        <p:nvSpPr>
          <p:cNvPr id="80" name="Google Shape;80;p14"/>
          <p:cNvSpPr txBox="1"/>
          <p:nvPr/>
        </p:nvSpPr>
        <p:spPr>
          <a:xfrm>
            <a:off x="518700" y="1837338"/>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Before you begin researching, it's important to break the main question into smaller, focused parts. This will help guide your search and make it easier to find useful information.</a:t>
            </a:r>
            <a:endParaRPr>
              <a:latin typeface="Halant"/>
              <a:ea typeface="Halant"/>
              <a:cs typeface="Halant"/>
              <a:sym typeface="Halant"/>
            </a:endParaRPr>
          </a:p>
        </p:txBody>
      </p:sp>
      <p:sp>
        <p:nvSpPr>
          <p:cNvPr id="81" name="Google Shape;81;p14"/>
          <p:cNvSpPr txBox="1"/>
          <p:nvPr/>
        </p:nvSpPr>
        <p:spPr>
          <a:xfrm>
            <a:off x="375025" y="4505538"/>
            <a:ext cx="7155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Write 2 questions of your own for each category to help guide your research below. </a:t>
            </a:r>
            <a:endParaRPr sz="1300">
              <a:solidFill>
                <a:schemeClr val="dk1"/>
              </a:solidFill>
              <a:latin typeface="Inter"/>
              <a:ea typeface="Inter"/>
              <a:cs typeface="Inter"/>
              <a:sym typeface="Inter"/>
            </a:endParaRPr>
          </a:p>
        </p:txBody>
      </p:sp>
      <p:cxnSp>
        <p:nvCxnSpPr>
          <p:cNvPr id="82" name="Google Shape;82;p14"/>
          <p:cNvCxnSpPr/>
          <p:nvPr/>
        </p:nvCxnSpPr>
        <p:spPr>
          <a:xfrm>
            <a:off x="466700" y="4424100"/>
            <a:ext cx="6839100" cy="0"/>
          </a:xfrm>
          <a:prstGeom prst="straightConnector1">
            <a:avLst/>
          </a:prstGeom>
          <a:noFill/>
          <a:ln cap="flat" cmpd="sng" w="9525">
            <a:solidFill>
              <a:schemeClr val="accent1"/>
            </a:solidFill>
            <a:prstDash val="solid"/>
            <a:round/>
            <a:headEnd len="med" w="med" type="none"/>
            <a:tailEnd len="med" w="med" type="none"/>
          </a:ln>
        </p:spPr>
      </p:cxnSp>
      <p:graphicFrame>
        <p:nvGraphicFramePr>
          <p:cNvPr id="83" name="Google Shape;83;p14"/>
          <p:cNvGraphicFramePr/>
          <p:nvPr/>
        </p:nvGraphicFramePr>
        <p:xfrm>
          <a:off x="466700" y="5076050"/>
          <a:ext cx="3000000" cy="3000000"/>
        </p:xfrm>
        <a:graphic>
          <a:graphicData uri="http://schemas.openxmlformats.org/drawingml/2006/table">
            <a:tbl>
              <a:tblPr>
                <a:noFill/>
                <a:tableStyleId>{DE8DFDBC-16C6-4179-857E-AC9C65616970}</a:tableStyleId>
              </a:tblPr>
              <a:tblGrid>
                <a:gridCol w="1295025"/>
                <a:gridCol w="5439975"/>
              </a:tblGrid>
              <a:tr h="381000">
                <a:tc>
                  <a:txBody>
                    <a:bodyPr/>
                    <a:lstStyle/>
                    <a:p>
                      <a:pPr indent="0" lvl="0" marL="0" rtl="0" algn="ctr">
                        <a:spcBef>
                          <a:spcPts val="0"/>
                        </a:spcBef>
                        <a:spcAft>
                          <a:spcPts val="0"/>
                        </a:spcAft>
                        <a:buNone/>
                      </a:pPr>
                      <a:r>
                        <a:rPr b="1" lang="en" sz="1300">
                          <a:latin typeface="Inter"/>
                          <a:ea typeface="Inter"/>
                          <a:cs typeface="Inter"/>
                          <a:sym typeface="Inter"/>
                        </a:rPr>
                        <a:t>Category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Two Questions</a:t>
                      </a:r>
                      <a:endParaRPr b="1" sz="13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5"/>
          <p:cNvSpPr txBox="1"/>
          <p:nvPr/>
        </p:nvSpPr>
        <p:spPr>
          <a:xfrm>
            <a:off x="518700" y="621463"/>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that you’ve broken your big question into smaller parts, it’s time to start searching for answers online. But not all websites are helpful—or trustworthy—so it’s important to search smart.</a:t>
            </a:r>
            <a:endParaRPr>
              <a:latin typeface="Halant"/>
              <a:ea typeface="Halant"/>
              <a:cs typeface="Halant"/>
              <a:sym typeface="Halant"/>
            </a:endParaRPr>
          </a:p>
        </p:txBody>
      </p:sp>
      <p:graphicFrame>
        <p:nvGraphicFramePr>
          <p:cNvPr id="89" name="Google Shape;89;p15"/>
          <p:cNvGraphicFramePr/>
          <p:nvPr/>
        </p:nvGraphicFramePr>
        <p:xfrm>
          <a:off x="518700" y="1547150"/>
          <a:ext cx="3000000" cy="3000000"/>
        </p:xfrm>
        <a:graphic>
          <a:graphicData uri="http://schemas.openxmlformats.org/drawingml/2006/table">
            <a:tbl>
              <a:tblPr>
                <a:noFill/>
                <a:tableStyleId>{DE8DFDBC-16C6-4179-857E-AC9C65616970}</a:tableStyleId>
              </a:tblPr>
              <a:tblGrid>
                <a:gridCol w="1681900"/>
                <a:gridCol w="5053100"/>
              </a:tblGrid>
              <a:tr h="443750">
                <a:tc gridSpan="2">
                  <a:txBody>
                    <a:bodyPr/>
                    <a:lstStyle/>
                    <a:p>
                      <a:pPr indent="0" lvl="0" marL="0" rtl="0" algn="ctr">
                        <a:spcBef>
                          <a:spcPts val="0"/>
                        </a:spcBef>
                        <a:spcAft>
                          <a:spcPts val="0"/>
                        </a:spcAft>
                        <a:buNone/>
                      </a:pPr>
                      <a:r>
                        <a:rPr b="1" lang="en" sz="1300">
                          <a:latin typeface="Inter"/>
                          <a:ea typeface="Inter"/>
                          <a:cs typeface="Inter"/>
                          <a:sym typeface="Inter"/>
                        </a:rPr>
                        <a:t>Here are some tips to help you research like a historian:</a:t>
                      </a:r>
                      <a:endParaRPr b="1" sz="1100">
                        <a:latin typeface="Inter"/>
                        <a:ea typeface="Inter"/>
                        <a:cs typeface="Inter"/>
                        <a:sym typeface="Inter"/>
                      </a:endParaRPr>
                    </a:p>
                  </a:txBody>
                  <a:tcPr marT="91425" marB="91425" marR="91425" marL="91425">
                    <a:solidFill>
                      <a:schemeClr val="lt2"/>
                    </a:solidFill>
                  </a:tcPr>
                </a:tc>
                <a:tc hMerge="1"/>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search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Start with a broad search (like Nile River Ancient Egypt), then try more focused ones based on your sub-questions.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Example: Instead of just “</a:t>
                      </a:r>
                      <a:r>
                        <a:rPr i="1" lang="en" sz="1200">
                          <a:latin typeface="Inter"/>
                          <a:ea typeface="Inter"/>
                          <a:cs typeface="Inter"/>
                          <a:sym typeface="Inter"/>
                        </a:rPr>
                        <a:t>Nile River,</a:t>
                      </a:r>
                      <a:r>
                        <a:rPr lang="en" sz="1200">
                          <a:latin typeface="Inter"/>
                          <a:ea typeface="Inter"/>
                          <a:cs typeface="Inter"/>
                          <a:sym typeface="Inter"/>
                        </a:rPr>
                        <a:t>” try “</a:t>
                      </a:r>
                      <a:r>
                        <a:rPr i="1" lang="en" sz="1200">
                          <a:latin typeface="Inter"/>
                          <a:ea typeface="Inter"/>
                          <a:cs typeface="Inter"/>
                          <a:sym typeface="Inter"/>
                        </a:rPr>
                        <a:t>how the Nile helped Egyptian farming</a:t>
                      </a:r>
                      <a:r>
                        <a:rPr lang="en" sz="1200">
                          <a:latin typeface="Inter"/>
                          <a:ea typeface="Inter"/>
                          <a:cs typeface="Inter"/>
                          <a:sym typeface="Inter"/>
                        </a:rPr>
                        <a:t>” or “</a:t>
                      </a:r>
                      <a:r>
                        <a:rPr i="1" lang="en" sz="1200">
                          <a:latin typeface="Inter"/>
                          <a:ea typeface="Inter"/>
                          <a:cs typeface="Inter"/>
                          <a:sym typeface="Inter"/>
                        </a:rPr>
                        <a:t>Nile River trade Ancient Egypt.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Look for reliable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Choose websites that come from: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Museums, universities, and educational organizations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URLs ending in .edu, .org, or well-known sites like National Geographic or Britannica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b="1" lang="en" sz="1200" u="sng">
                          <a:latin typeface="Inter"/>
                          <a:ea typeface="Inter"/>
                          <a:cs typeface="Inter"/>
                          <a:sym typeface="Inter"/>
                        </a:rPr>
                        <a:t>Avoid</a:t>
                      </a:r>
                      <a:r>
                        <a:rPr lang="en" sz="1200">
                          <a:latin typeface="Inter"/>
                          <a:ea typeface="Inter"/>
                          <a:cs typeface="Inter"/>
                          <a:sym typeface="Inter"/>
                        </a:rPr>
                        <a:t> sites that have no author, don’t list sources, or seem like personal blogs or opinion pieces.</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rPr lang="en" sz="1200">
                          <a:latin typeface="Inter"/>
                          <a:ea typeface="Inter"/>
                          <a:cs typeface="Inter"/>
                          <a:sym typeface="Inter"/>
                        </a:rPr>
                        <a:t>Don’t stop at one site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Open a few tabs and compare the information. Skim through to find the best details, and keep track of which sites you’re using.</a:t>
                      </a:r>
                      <a:endParaRPr sz="1200">
                        <a:latin typeface="Inter"/>
                        <a:ea typeface="Inter"/>
                        <a:cs typeface="Inter"/>
                        <a:sym typeface="Inter"/>
                      </a:endParaRPr>
                    </a:p>
                  </a:txBody>
                  <a:tcPr marT="91425" marB="91425" marR="91425" marL="91425"/>
                </a:tc>
              </a:tr>
            </a:tbl>
          </a:graphicData>
        </a:graphic>
      </p:graphicFrame>
      <p:sp>
        <p:nvSpPr>
          <p:cNvPr id="90" name="Google Shape;90;p15"/>
          <p:cNvSpPr txBox="1"/>
          <p:nvPr/>
        </p:nvSpPr>
        <p:spPr>
          <a:xfrm>
            <a:off x="0" y="0"/>
            <a:ext cx="7772400" cy="492000"/>
          </a:xfrm>
          <a:prstGeom prst="rect">
            <a:avLst/>
          </a:prstGeom>
          <a:solidFill>
            <a:srgbClr val="FDE1DC"/>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2: Conduct Online Research</a:t>
            </a:r>
            <a:endParaRPr sz="2200">
              <a:solidFill>
                <a:srgbClr val="000000"/>
              </a:solidFill>
              <a:latin typeface="Halant"/>
              <a:ea typeface="Halant"/>
              <a:cs typeface="Halant"/>
              <a:sym typeface="Halant"/>
            </a:endParaRPr>
          </a:p>
        </p:txBody>
      </p:sp>
      <p:sp>
        <p:nvSpPr>
          <p:cNvPr id="91" name="Google Shape;91;p15"/>
          <p:cNvSpPr txBox="1"/>
          <p:nvPr/>
        </p:nvSpPr>
        <p:spPr>
          <a:xfrm>
            <a:off x="518700" y="5467363"/>
            <a:ext cx="1138200" cy="4002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92" name="Google Shape;92;p15"/>
          <p:cNvSpPr txBox="1"/>
          <p:nvPr/>
        </p:nvSpPr>
        <p:spPr>
          <a:xfrm>
            <a:off x="518700" y="5941775"/>
            <a:ext cx="6735000" cy="1185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1"/>
                </a:solidFill>
                <a:latin typeface="Halant"/>
                <a:ea typeface="Halant"/>
                <a:cs typeface="Halant"/>
                <a:sym typeface="Halant"/>
              </a:rPr>
              <a:t>Imagine you’re trying to answer this sub-question: </a:t>
            </a:r>
            <a:r>
              <a:rPr i="1" lang="en" sz="1300">
                <a:solidFill>
                  <a:schemeClr val="dk1"/>
                </a:solidFill>
                <a:latin typeface="Halant"/>
                <a:ea typeface="Halant"/>
                <a:cs typeface="Halant"/>
                <a:sym typeface="Halant"/>
              </a:rPr>
              <a:t>How did the Nile River affect religious beliefs in Ancient Egypt? </a:t>
            </a:r>
            <a:r>
              <a:rPr lang="en" sz="1300">
                <a:solidFill>
                  <a:schemeClr val="dk1"/>
                </a:solidFill>
                <a:latin typeface="Halant"/>
                <a:ea typeface="Halant"/>
                <a:cs typeface="Halant"/>
                <a:sym typeface="Halant"/>
              </a:rPr>
              <a:t> You searched: "“religious  beliefs in Ancient Egypt”</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Halant"/>
                <a:ea typeface="Halant"/>
                <a:cs typeface="Halant"/>
                <a:sym typeface="Halant"/>
              </a:rPr>
              <a:t>Now look at these two pretend search results. Read them carefully and determine which source is more trustworthy. </a:t>
            </a:r>
            <a:endParaRPr sz="1300">
              <a:solidFill>
                <a:schemeClr val="dk1"/>
              </a:solidFill>
              <a:latin typeface="Halant"/>
              <a:ea typeface="Halant"/>
              <a:cs typeface="Halant"/>
              <a:sym typeface="Halant"/>
            </a:endParaRPr>
          </a:p>
        </p:txBody>
      </p:sp>
      <p:sp>
        <p:nvSpPr>
          <p:cNvPr id="93" name="Google Shape;93;p15"/>
          <p:cNvSpPr/>
          <p:nvPr/>
        </p:nvSpPr>
        <p:spPr>
          <a:xfrm>
            <a:off x="581625" y="7279050"/>
            <a:ext cx="3951600" cy="109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The Sacred Nile: Myth and Meaning in Ancient Egypt</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www.medium.com/@historynerd/the-sacred-nile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This blog post explores how Egyptians believed the Nile was a gift from the gods. Includes interpretations of ancient texts and my own reflections.</a:t>
            </a:r>
            <a:endParaRPr b="1" sz="1100">
              <a:solidFill>
                <a:schemeClr val="dk1"/>
              </a:solidFill>
              <a:latin typeface="Inter"/>
              <a:ea typeface="Inter"/>
              <a:cs typeface="Inter"/>
              <a:sym typeface="Inter"/>
            </a:endParaRPr>
          </a:p>
        </p:txBody>
      </p:sp>
      <p:sp>
        <p:nvSpPr>
          <p:cNvPr id="94" name="Google Shape;94;p15"/>
          <p:cNvSpPr/>
          <p:nvPr/>
        </p:nvSpPr>
        <p:spPr>
          <a:xfrm>
            <a:off x="581625" y="8481125"/>
            <a:ext cx="3951600" cy="1400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Egyptian Religion and the Nile – British Museum Learning</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www.britishmuseum.org/learn/ancient-egypt/nile-and-religion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Discover how the Nile influenced gods, festivals, and burial practices in Ancient Egypt. Includes artifacts, expert videos, and lesson materials.</a:t>
            </a:r>
            <a:endParaRPr b="1" sz="1100">
              <a:solidFill>
                <a:schemeClr val="dk1"/>
              </a:solidFill>
              <a:latin typeface="Inter"/>
              <a:ea typeface="Inter"/>
              <a:cs typeface="Inter"/>
              <a:sym typeface="Inter"/>
            </a:endParaRPr>
          </a:p>
        </p:txBody>
      </p:sp>
      <p:sp>
        <p:nvSpPr>
          <p:cNvPr id="95" name="Google Shape;95;p15"/>
          <p:cNvSpPr txBox="1"/>
          <p:nvPr/>
        </p:nvSpPr>
        <p:spPr>
          <a:xfrm>
            <a:off x="4685125" y="7311775"/>
            <a:ext cx="2568600" cy="25698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Which site is more trustworthy and why?</a:t>
            </a:r>
            <a:endParaRPr sz="1200">
              <a:solidFill>
                <a:schemeClr val="dk1"/>
              </a:solidFill>
              <a:latin typeface="Inter"/>
              <a:ea typeface="Inter"/>
              <a:cs typeface="Inter"/>
              <a:sym typeface="Inter"/>
            </a:endParaRPr>
          </a:p>
        </p:txBody>
      </p:sp>
      <p:sp>
        <p:nvSpPr>
          <p:cNvPr id="96" name="Google Shape;96;p15"/>
          <p:cNvSpPr txBox="1"/>
          <p:nvPr/>
        </p:nvSpPr>
        <p:spPr>
          <a:xfrm>
            <a:off x="325200" y="7627200"/>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1</a:t>
            </a:r>
            <a:endParaRPr b="1" sz="1800">
              <a:solidFill>
                <a:schemeClr val="dk2"/>
              </a:solidFill>
              <a:latin typeface="Inter"/>
              <a:ea typeface="Inter"/>
              <a:cs typeface="Inter"/>
              <a:sym typeface="Inter"/>
            </a:endParaRPr>
          </a:p>
        </p:txBody>
      </p:sp>
      <p:sp>
        <p:nvSpPr>
          <p:cNvPr id="97" name="Google Shape;97;p15"/>
          <p:cNvSpPr txBox="1"/>
          <p:nvPr/>
        </p:nvSpPr>
        <p:spPr>
          <a:xfrm>
            <a:off x="325200" y="8981225"/>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2</a:t>
            </a:r>
            <a:endParaRPr b="1" sz="18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6"/>
          <p:cNvSpPr txBox="1"/>
          <p:nvPr/>
        </p:nvSpPr>
        <p:spPr>
          <a:xfrm>
            <a:off x="0" y="2600"/>
            <a:ext cx="7772400" cy="492000"/>
          </a:xfrm>
          <a:prstGeom prst="rect">
            <a:avLst/>
          </a:prstGeom>
          <a:solidFill>
            <a:srgbClr val="F8E0BB"/>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3: Research and Organize Information</a:t>
            </a:r>
            <a:endParaRPr sz="2200">
              <a:solidFill>
                <a:srgbClr val="000000"/>
              </a:solidFill>
              <a:latin typeface="Halant"/>
              <a:ea typeface="Halant"/>
              <a:cs typeface="Halant"/>
              <a:sym typeface="Halant"/>
            </a:endParaRPr>
          </a:p>
        </p:txBody>
      </p:sp>
      <p:sp>
        <p:nvSpPr>
          <p:cNvPr id="103" name="Google Shape;103;p16"/>
          <p:cNvSpPr txBox="1"/>
          <p:nvPr/>
        </p:nvSpPr>
        <p:spPr>
          <a:xfrm>
            <a:off x="518763" y="564975"/>
            <a:ext cx="6735000" cy="931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it’s time to start researching! Use your sub-questions to search online and find facts about Ancient Egyptian life and the influence of the Nile River. As you read, take bullet point notes under each of the 4 categories. Some sources have been provided to help you get started!</a:t>
            </a:r>
            <a:endParaRPr>
              <a:solidFill>
                <a:schemeClr val="dk1"/>
              </a:solidFill>
              <a:latin typeface="Halant"/>
              <a:ea typeface="Halant"/>
              <a:cs typeface="Halant"/>
              <a:sym typeface="Halant"/>
            </a:endParaRPr>
          </a:p>
        </p:txBody>
      </p:sp>
      <p:graphicFrame>
        <p:nvGraphicFramePr>
          <p:cNvPr id="104" name="Google Shape;104;p16"/>
          <p:cNvGraphicFramePr/>
          <p:nvPr/>
        </p:nvGraphicFramePr>
        <p:xfrm>
          <a:off x="518763" y="1566550"/>
          <a:ext cx="3000000" cy="3000000"/>
        </p:xfrm>
        <a:graphic>
          <a:graphicData uri="http://schemas.openxmlformats.org/drawingml/2006/table">
            <a:tbl>
              <a:tblPr>
                <a:noFill/>
                <a:tableStyleId>{DE8DFDBC-16C6-4179-857E-AC9C65616970}</a:tableStyleId>
              </a:tblPr>
              <a:tblGrid>
                <a:gridCol w="1075600"/>
                <a:gridCol w="1295900"/>
                <a:gridCol w="4363475"/>
              </a:tblGrid>
              <a:tr h="381000">
                <a:tc>
                  <a:txBody>
                    <a:bodyPr/>
                    <a:lstStyle/>
                    <a:p>
                      <a:pPr indent="0" lvl="0" marL="0" rtl="0" algn="ctr">
                        <a:spcBef>
                          <a:spcPts val="0"/>
                        </a:spcBef>
                        <a:spcAft>
                          <a:spcPts val="0"/>
                        </a:spcAft>
                        <a:buNone/>
                      </a:pPr>
                      <a:r>
                        <a:rPr b="1" lang="en" sz="1200">
                          <a:latin typeface="Inter"/>
                          <a:ea typeface="Inter"/>
                          <a:cs typeface="Inter"/>
                          <a:sym typeface="Inter"/>
                        </a:rPr>
                        <a:t>Category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Title of Websites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what you learned in 3-5 bullet points</a:t>
                      </a:r>
                      <a:endParaRPr b="1" sz="12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3">
                            <a:extLst>
                              <a:ext uri="{A12FA001-AC4F-418D-AE19-62706E023703}">
                                <ahyp:hlinkClr val="tx"/>
                              </a:ext>
                            </a:extLst>
                          </a:hlinkClick>
                        </a:rPr>
                        <a:t>World History Encyclopedia - Jobs</a:t>
                      </a:r>
                      <a:endParaRPr sz="1100">
                        <a:solidFill>
                          <a:srgbClr val="E7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100" u="sng">
                          <a:solidFill>
                            <a:schemeClr val="accent5"/>
                          </a:solidFill>
                          <a:latin typeface="Inter"/>
                          <a:ea typeface="Inter"/>
                          <a:cs typeface="Inter"/>
                          <a:sym typeface="Inter"/>
                          <a:hlinkClick r:id="rId4">
                            <a:extLst>
                              <a:ext uri="{A12FA001-AC4F-418D-AE19-62706E023703}">
                                <ahyp:hlinkClr val="tx"/>
                              </a:ext>
                            </a:extLst>
                          </a:hlinkClick>
                        </a:rPr>
                        <a:t>Smithsonian Institute - Mummification</a:t>
                      </a:r>
                      <a:r>
                        <a:rPr lang="en" sz="1100">
                          <a:solidFill>
                            <a:schemeClr val="dk1"/>
                          </a:solidFill>
                          <a:latin typeface="Inter"/>
                          <a:ea typeface="Inter"/>
                          <a:cs typeface="Inter"/>
                          <a:sym typeface="Inter"/>
                        </a:rPr>
                        <a:t> and </a:t>
                      </a:r>
                      <a:r>
                        <a:rPr lang="en" sz="1100" u="sng">
                          <a:solidFill>
                            <a:schemeClr val="accent5"/>
                          </a:solidFill>
                          <a:latin typeface="Inter"/>
                          <a:ea typeface="Inter"/>
                          <a:cs typeface="Inter"/>
                          <a:sym typeface="Inter"/>
                          <a:hlinkClick r:id="rId5">
                            <a:extLst>
                              <a:ext uri="{A12FA001-AC4F-418D-AE19-62706E023703}">
                                <ahyp:hlinkClr val="tx"/>
                              </a:ext>
                            </a:extLst>
                          </a:hlinkClick>
                        </a:rPr>
                        <a:t>Pyramids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u="sng">
                          <a:solidFill>
                            <a:schemeClr val="hlink"/>
                          </a:solidFill>
                          <a:latin typeface="Inter"/>
                          <a:ea typeface="Inter"/>
                          <a:cs typeface="Inter"/>
                          <a:sym typeface="Inter"/>
                          <a:hlinkClick r:id="rId6"/>
                        </a:rPr>
                        <a:t>World History Encyclopedia</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7"/>
          <p:cNvSpPr txBox="1"/>
          <p:nvPr/>
        </p:nvSpPr>
        <p:spPr>
          <a:xfrm>
            <a:off x="0" y="2600"/>
            <a:ext cx="7772400" cy="492000"/>
          </a:xfrm>
          <a:prstGeom prst="rect">
            <a:avLst/>
          </a:prstGeom>
          <a:solidFill>
            <a:srgbClr val="C9DAF8"/>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1: Deconstruct the Question</a:t>
            </a:r>
            <a:endParaRPr sz="2200">
              <a:solidFill>
                <a:srgbClr val="000000"/>
              </a:solidFill>
              <a:latin typeface="Halant"/>
              <a:ea typeface="Halant"/>
              <a:cs typeface="Halant"/>
              <a:sym typeface="Halant"/>
            </a:endParaRPr>
          </a:p>
        </p:txBody>
      </p:sp>
      <p:sp>
        <p:nvSpPr>
          <p:cNvPr id="110" name="Google Shape;110;p17"/>
          <p:cNvSpPr txBox="1"/>
          <p:nvPr/>
        </p:nvSpPr>
        <p:spPr>
          <a:xfrm>
            <a:off x="1286275" y="815175"/>
            <a:ext cx="5333100" cy="861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i="1" lang="en" sz="2200">
                <a:solidFill>
                  <a:schemeClr val="dk1"/>
                </a:solidFill>
                <a:latin typeface="Halant"/>
                <a:ea typeface="Halant"/>
                <a:cs typeface="Halant"/>
                <a:sym typeface="Halant"/>
              </a:rPr>
              <a:t>How did the Nile River impact the development of Ancient Egypt?</a:t>
            </a:r>
            <a:endParaRPr b="1" i="1" sz="2200">
              <a:solidFill>
                <a:schemeClr val="dk1"/>
              </a:solidFill>
              <a:latin typeface="Halant"/>
              <a:ea typeface="Halant"/>
              <a:cs typeface="Halant"/>
              <a:sym typeface="Halant"/>
            </a:endParaRPr>
          </a:p>
        </p:txBody>
      </p:sp>
      <p:sp>
        <p:nvSpPr>
          <p:cNvPr id="111" name="Google Shape;111;p17"/>
          <p:cNvSpPr/>
          <p:nvPr/>
        </p:nvSpPr>
        <p:spPr>
          <a:xfrm>
            <a:off x="1197025" y="2793813"/>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Social</a:t>
            </a:r>
            <a:endParaRPr/>
          </a:p>
        </p:txBody>
      </p:sp>
      <p:sp>
        <p:nvSpPr>
          <p:cNvPr id="112" name="Google Shape;112;p17"/>
          <p:cNvSpPr/>
          <p:nvPr/>
        </p:nvSpPr>
        <p:spPr>
          <a:xfrm>
            <a:off x="1197025" y="3564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Cultural</a:t>
            </a:r>
            <a:endParaRPr/>
          </a:p>
        </p:txBody>
      </p:sp>
      <p:sp>
        <p:nvSpPr>
          <p:cNvPr id="113" name="Google Shape;113;p17"/>
          <p:cNvSpPr/>
          <p:nvPr/>
        </p:nvSpPr>
        <p:spPr>
          <a:xfrm>
            <a:off x="4032475" y="2793825"/>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Political</a:t>
            </a:r>
            <a:endParaRPr/>
          </a:p>
        </p:txBody>
      </p:sp>
      <p:sp>
        <p:nvSpPr>
          <p:cNvPr id="114" name="Google Shape;114;p17"/>
          <p:cNvSpPr/>
          <p:nvPr/>
        </p:nvSpPr>
        <p:spPr>
          <a:xfrm>
            <a:off x="4032475" y="35951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Economic</a:t>
            </a:r>
            <a:endParaRPr/>
          </a:p>
        </p:txBody>
      </p:sp>
      <p:sp>
        <p:nvSpPr>
          <p:cNvPr id="115" name="Google Shape;115;p17"/>
          <p:cNvSpPr txBox="1"/>
          <p:nvPr/>
        </p:nvSpPr>
        <p:spPr>
          <a:xfrm>
            <a:off x="518700" y="1837338"/>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Before you begin researching, it's important to break the main question into smaller, focused parts. This will help guide your search and make it easier to find useful information.</a:t>
            </a:r>
            <a:endParaRPr>
              <a:latin typeface="Halant"/>
              <a:ea typeface="Halant"/>
              <a:cs typeface="Halant"/>
              <a:sym typeface="Halant"/>
            </a:endParaRPr>
          </a:p>
        </p:txBody>
      </p:sp>
      <p:sp>
        <p:nvSpPr>
          <p:cNvPr id="116" name="Google Shape;116;p17"/>
          <p:cNvSpPr txBox="1"/>
          <p:nvPr/>
        </p:nvSpPr>
        <p:spPr>
          <a:xfrm>
            <a:off x="375025" y="4505538"/>
            <a:ext cx="7155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Write 2 questions of your own for each category to help guide your research below. </a:t>
            </a:r>
            <a:endParaRPr sz="1300">
              <a:solidFill>
                <a:schemeClr val="dk1"/>
              </a:solidFill>
              <a:latin typeface="Inter"/>
              <a:ea typeface="Inter"/>
              <a:cs typeface="Inter"/>
              <a:sym typeface="Inter"/>
            </a:endParaRPr>
          </a:p>
        </p:txBody>
      </p:sp>
      <p:cxnSp>
        <p:nvCxnSpPr>
          <p:cNvPr id="117" name="Google Shape;117;p17"/>
          <p:cNvCxnSpPr/>
          <p:nvPr/>
        </p:nvCxnSpPr>
        <p:spPr>
          <a:xfrm>
            <a:off x="466700" y="4424100"/>
            <a:ext cx="6839100" cy="0"/>
          </a:xfrm>
          <a:prstGeom prst="straightConnector1">
            <a:avLst/>
          </a:prstGeom>
          <a:noFill/>
          <a:ln cap="flat" cmpd="sng" w="9525">
            <a:solidFill>
              <a:schemeClr val="accent1"/>
            </a:solidFill>
            <a:prstDash val="solid"/>
            <a:round/>
            <a:headEnd len="med" w="med" type="none"/>
            <a:tailEnd len="med" w="med" type="none"/>
          </a:ln>
        </p:spPr>
      </p:cxnSp>
      <p:graphicFrame>
        <p:nvGraphicFramePr>
          <p:cNvPr id="118" name="Google Shape;118;p17"/>
          <p:cNvGraphicFramePr/>
          <p:nvPr/>
        </p:nvGraphicFramePr>
        <p:xfrm>
          <a:off x="466700" y="5076050"/>
          <a:ext cx="3000000" cy="3000000"/>
        </p:xfrm>
        <a:graphic>
          <a:graphicData uri="http://schemas.openxmlformats.org/drawingml/2006/table">
            <a:tbl>
              <a:tblPr>
                <a:noFill/>
                <a:tableStyleId>{DE8DFDBC-16C6-4179-857E-AC9C65616970}</a:tableStyleId>
              </a:tblPr>
              <a:tblGrid>
                <a:gridCol w="1295025"/>
                <a:gridCol w="5439975"/>
              </a:tblGrid>
              <a:tr h="270250">
                <a:tc>
                  <a:txBody>
                    <a:bodyPr/>
                    <a:lstStyle/>
                    <a:p>
                      <a:pPr indent="0" lvl="0" marL="0" rtl="0" algn="ctr">
                        <a:spcBef>
                          <a:spcPts val="0"/>
                        </a:spcBef>
                        <a:spcAft>
                          <a:spcPts val="0"/>
                        </a:spcAft>
                        <a:buNone/>
                      </a:pPr>
                      <a:r>
                        <a:rPr b="1" lang="en" sz="1300">
                          <a:latin typeface="Inter"/>
                          <a:ea typeface="Inter"/>
                          <a:cs typeface="Inter"/>
                          <a:sym typeface="Inter"/>
                        </a:rPr>
                        <a:t>Category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Two Questions</a:t>
                      </a:r>
                      <a:endParaRPr b="1" sz="1300">
                        <a:latin typeface="Inter"/>
                        <a:ea typeface="Inter"/>
                        <a:cs typeface="Inter"/>
                        <a:sym typeface="Inter"/>
                      </a:endParaRPr>
                    </a:p>
                  </a:txBody>
                  <a:tcPr marT="91425" marB="91425" marR="91425" marL="91425"/>
                </a:tc>
              </a:tr>
              <a:tr h="908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was the </a:t>
                      </a:r>
                      <a:r>
                        <a:rPr b="1" lang="en" sz="1200">
                          <a:solidFill>
                            <a:srgbClr val="E75C3D"/>
                          </a:solidFill>
                          <a:latin typeface="Inter"/>
                          <a:ea typeface="Inter"/>
                          <a:cs typeface="Inter"/>
                          <a:sym typeface="Inter"/>
                        </a:rPr>
                        <a:t>social structure like in Ancient Egypt?</a:t>
                      </a:r>
                      <a:br>
                        <a:rPr b="1" lang="en" sz="1200">
                          <a:solidFill>
                            <a:srgbClr val="E75C3D"/>
                          </a:solidFill>
                          <a:latin typeface="Inter"/>
                          <a:ea typeface="Inter"/>
                          <a:cs typeface="Inter"/>
                          <a:sym typeface="Inter"/>
                        </a:rPr>
                      </a:b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were the roles of women in Ancient Egypt?</a:t>
                      </a:r>
                      <a:endParaRPr b="1" sz="1200">
                        <a:solidFill>
                          <a:srgbClr val="E75C3D"/>
                        </a:solidFill>
                        <a:latin typeface="Inter"/>
                        <a:ea typeface="Inter"/>
                        <a:cs typeface="Inter"/>
                        <a:sym typeface="Inter"/>
                      </a:endParaRPr>
                    </a:p>
                  </a:txBody>
                  <a:tcPr marT="91425" marB="91425" marR="91425" marL="91425"/>
                </a:tc>
              </a:tr>
              <a:tr h="908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How did control of the Nile River help Ancient Egyptian leaders gain and maintain power?</a:t>
                      </a:r>
                      <a:br>
                        <a:rPr b="1" lang="en" sz="1200">
                          <a:solidFill>
                            <a:srgbClr val="E75C3D"/>
                          </a:solidFill>
                          <a:latin typeface="Inter"/>
                          <a:ea typeface="Inter"/>
                          <a:cs typeface="Inter"/>
                          <a:sym typeface="Inter"/>
                        </a:rPr>
                      </a:b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role did the Nile play in unifying the different regions of Ancient Egypt?</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txBody>
                  <a:tcPr marT="91425" marB="91425" marR="91425" marL="91425"/>
                </a:tc>
              </a:tr>
              <a:tr h="908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In what ways did the Nile influence the religious practices of Ancient Egyptians?</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What are examples of Ancient Egyptian art and writing?</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txBody>
                  <a:tcPr marT="91425" marB="91425" marR="91425" marL="91425"/>
                </a:tc>
              </a:tr>
              <a:tr h="1167425">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Did Ancient Egyptians trade with other civilizations?</a:t>
                      </a:r>
                      <a:endParaRPr b="1" sz="1200">
                        <a:solidFill>
                          <a:srgbClr val="E75C3D"/>
                        </a:solidFill>
                        <a:latin typeface="Inter"/>
                        <a:ea typeface="Inter"/>
                        <a:cs typeface="Inter"/>
                        <a:sym typeface="Inter"/>
                      </a:endParaRPr>
                    </a:p>
                    <a:p>
                      <a:pPr indent="0" lvl="0" marL="457200" rtl="0" algn="l">
                        <a:spcBef>
                          <a:spcPts val="0"/>
                        </a:spcBef>
                        <a:spcAft>
                          <a:spcPts val="0"/>
                        </a:spcAft>
                        <a:buNone/>
                      </a:pPr>
                      <a:r>
                        <a:t/>
                      </a:r>
                      <a:endParaRPr b="1" sz="1200">
                        <a:solidFill>
                          <a:srgbClr val="E75C3D"/>
                        </a:solidFill>
                        <a:latin typeface="Inter"/>
                        <a:ea typeface="Inter"/>
                        <a:cs typeface="Inter"/>
                        <a:sym typeface="Inter"/>
                      </a:endParaRPr>
                    </a:p>
                    <a:p>
                      <a:pPr indent="-304800" lvl="0" marL="457200" rtl="0" algn="l">
                        <a:spcBef>
                          <a:spcPts val="0"/>
                        </a:spcBef>
                        <a:spcAft>
                          <a:spcPts val="0"/>
                        </a:spcAft>
                        <a:buClr>
                          <a:srgbClr val="E75C3D"/>
                        </a:buClr>
                        <a:buSzPts val="1200"/>
                        <a:buFont typeface="Inter"/>
                        <a:buChar char="●"/>
                      </a:pPr>
                      <a:r>
                        <a:rPr b="1" lang="en" sz="1200">
                          <a:solidFill>
                            <a:srgbClr val="E75C3D"/>
                          </a:solidFill>
                          <a:latin typeface="Inter"/>
                          <a:ea typeface="Inter"/>
                          <a:cs typeface="Inter"/>
                          <a:sym typeface="Inter"/>
                        </a:rPr>
                        <a:t>How did the Nile’s flooding cycle support farming and food production in Ancient Egypt?</a:t>
                      </a:r>
                      <a:endParaRPr b="1" sz="1200">
                        <a:solidFill>
                          <a:srgbClr val="E7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18"/>
          <p:cNvSpPr txBox="1"/>
          <p:nvPr/>
        </p:nvSpPr>
        <p:spPr>
          <a:xfrm>
            <a:off x="518700" y="621463"/>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that you’ve broken your big question into smaller parts, it’s time to start searching for answers online. But not all websites are helpful—or trustworthy—so it’s important to search smart.</a:t>
            </a:r>
            <a:endParaRPr>
              <a:latin typeface="Halant"/>
              <a:ea typeface="Halant"/>
              <a:cs typeface="Halant"/>
              <a:sym typeface="Halant"/>
            </a:endParaRPr>
          </a:p>
        </p:txBody>
      </p:sp>
      <p:graphicFrame>
        <p:nvGraphicFramePr>
          <p:cNvPr id="124" name="Google Shape;124;p18"/>
          <p:cNvGraphicFramePr/>
          <p:nvPr/>
        </p:nvGraphicFramePr>
        <p:xfrm>
          <a:off x="518700" y="1547150"/>
          <a:ext cx="3000000" cy="3000000"/>
        </p:xfrm>
        <a:graphic>
          <a:graphicData uri="http://schemas.openxmlformats.org/drawingml/2006/table">
            <a:tbl>
              <a:tblPr>
                <a:noFill/>
                <a:tableStyleId>{DE8DFDBC-16C6-4179-857E-AC9C65616970}</a:tableStyleId>
              </a:tblPr>
              <a:tblGrid>
                <a:gridCol w="1681900"/>
                <a:gridCol w="5053100"/>
              </a:tblGrid>
              <a:tr h="443750">
                <a:tc gridSpan="2">
                  <a:txBody>
                    <a:bodyPr/>
                    <a:lstStyle/>
                    <a:p>
                      <a:pPr indent="0" lvl="0" marL="0" rtl="0" algn="ctr">
                        <a:spcBef>
                          <a:spcPts val="0"/>
                        </a:spcBef>
                        <a:spcAft>
                          <a:spcPts val="0"/>
                        </a:spcAft>
                        <a:buNone/>
                      </a:pPr>
                      <a:r>
                        <a:rPr b="1" lang="en" sz="1300">
                          <a:latin typeface="Inter"/>
                          <a:ea typeface="Inter"/>
                          <a:cs typeface="Inter"/>
                          <a:sym typeface="Inter"/>
                        </a:rPr>
                        <a:t>Here are some tips to help you research like a historian:</a:t>
                      </a:r>
                      <a:endParaRPr b="1" sz="1100">
                        <a:latin typeface="Inter"/>
                        <a:ea typeface="Inter"/>
                        <a:cs typeface="Inter"/>
                        <a:sym typeface="Inter"/>
                      </a:endParaRPr>
                    </a:p>
                  </a:txBody>
                  <a:tcPr marT="91425" marB="91425" marR="91425" marL="91425">
                    <a:solidFill>
                      <a:schemeClr val="lt2"/>
                    </a:solidFill>
                  </a:tcPr>
                </a:tc>
                <a:tc hMerge="1"/>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search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Start with a broad search (like Nile River Ancient Egypt), then try more focused ones based on your sub-questions.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Example: Instead of just “</a:t>
                      </a:r>
                      <a:r>
                        <a:rPr i="1" lang="en" sz="1200">
                          <a:latin typeface="Inter"/>
                          <a:ea typeface="Inter"/>
                          <a:cs typeface="Inter"/>
                          <a:sym typeface="Inter"/>
                        </a:rPr>
                        <a:t>Nile River,</a:t>
                      </a:r>
                      <a:r>
                        <a:rPr lang="en" sz="1200">
                          <a:latin typeface="Inter"/>
                          <a:ea typeface="Inter"/>
                          <a:cs typeface="Inter"/>
                          <a:sym typeface="Inter"/>
                        </a:rPr>
                        <a:t>” try “</a:t>
                      </a:r>
                      <a:r>
                        <a:rPr i="1" lang="en" sz="1200">
                          <a:latin typeface="Inter"/>
                          <a:ea typeface="Inter"/>
                          <a:cs typeface="Inter"/>
                          <a:sym typeface="Inter"/>
                        </a:rPr>
                        <a:t>how the Nile helped Egyptian farming</a:t>
                      </a:r>
                      <a:r>
                        <a:rPr lang="en" sz="1200">
                          <a:latin typeface="Inter"/>
                          <a:ea typeface="Inter"/>
                          <a:cs typeface="Inter"/>
                          <a:sym typeface="Inter"/>
                        </a:rPr>
                        <a:t>” or “</a:t>
                      </a:r>
                      <a:r>
                        <a:rPr i="1" lang="en" sz="1200">
                          <a:latin typeface="Inter"/>
                          <a:ea typeface="Inter"/>
                          <a:cs typeface="Inter"/>
                          <a:sym typeface="Inter"/>
                        </a:rPr>
                        <a:t>Nile River trade Ancient Egypt.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Look for reliable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Choose websites that come from: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Museums, universities, and educational organizations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URLs ending in .edu, .org, or well-known sites like National Geographic or Britannica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b="1" lang="en" sz="1200" u="sng">
                          <a:latin typeface="Inter"/>
                          <a:ea typeface="Inter"/>
                          <a:cs typeface="Inter"/>
                          <a:sym typeface="Inter"/>
                        </a:rPr>
                        <a:t>Avoid</a:t>
                      </a:r>
                      <a:r>
                        <a:rPr lang="en" sz="1200">
                          <a:latin typeface="Inter"/>
                          <a:ea typeface="Inter"/>
                          <a:cs typeface="Inter"/>
                          <a:sym typeface="Inter"/>
                        </a:rPr>
                        <a:t> sites that have no author, don’t list sources, or seem like personal blogs or opinion pieces.</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rPr lang="en" sz="1200">
                          <a:latin typeface="Inter"/>
                          <a:ea typeface="Inter"/>
                          <a:cs typeface="Inter"/>
                          <a:sym typeface="Inter"/>
                        </a:rPr>
                        <a:t>Don’t stop at one site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Open a few tabs and compare the information. Skim through to find the best details, and keep track of which sites you’re using.</a:t>
                      </a:r>
                      <a:endParaRPr sz="1200">
                        <a:latin typeface="Inter"/>
                        <a:ea typeface="Inter"/>
                        <a:cs typeface="Inter"/>
                        <a:sym typeface="Inter"/>
                      </a:endParaRPr>
                    </a:p>
                  </a:txBody>
                  <a:tcPr marT="91425" marB="91425" marR="91425" marL="91425"/>
                </a:tc>
              </a:tr>
            </a:tbl>
          </a:graphicData>
        </a:graphic>
      </p:graphicFrame>
      <p:sp>
        <p:nvSpPr>
          <p:cNvPr id="125" name="Google Shape;125;p18"/>
          <p:cNvSpPr txBox="1"/>
          <p:nvPr/>
        </p:nvSpPr>
        <p:spPr>
          <a:xfrm>
            <a:off x="0" y="0"/>
            <a:ext cx="7772400" cy="492000"/>
          </a:xfrm>
          <a:prstGeom prst="rect">
            <a:avLst/>
          </a:prstGeom>
          <a:solidFill>
            <a:srgbClr val="FDE1DC"/>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2: Conduct Online Research</a:t>
            </a:r>
            <a:endParaRPr sz="2200">
              <a:solidFill>
                <a:srgbClr val="000000"/>
              </a:solidFill>
              <a:latin typeface="Halant"/>
              <a:ea typeface="Halant"/>
              <a:cs typeface="Halant"/>
              <a:sym typeface="Halant"/>
            </a:endParaRPr>
          </a:p>
        </p:txBody>
      </p:sp>
      <p:sp>
        <p:nvSpPr>
          <p:cNvPr id="126" name="Google Shape;126;p18"/>
          <p:cNvSpPr txBox="1"/>
          <p:nvPr/>
        </p:nvSpPr>
        <p:spPr>
          <a:xfrm>
            <a:off x="518700" y="5467363"/>
            <a:ext cx="1138200" cy="4002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27" name="Google Shape;127;p18"/>
          <p:cNvSpPr txBox="1"/>
          <p:nvPr/>
        </p:nvSpPr>
        <p:spPr>
          <a:xfrm>
            <a:off x="518700" y="5941775"/>
            <a:ext cx="6735000" cy="1185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1"/>
                </a:solidFill>
                <a:latin typeface="Halant"/>
                <a:ea typeface="Halant"/>
                <a:cs typeface="Halant"/>
                <a:sym typeface="Halant"/>
              </a:rPr>
              <a:t>Imagine you’re trying to answer this sub-question: </a:t>
            </a:r>
            <a:r>
              <a:rPr i="1" lang="en" sz="1300">
                <a:solidFill>
                  <a:schemeClr val="dk1"/>
                </a:solidFill>
                <a:latin typeface="Halant"/>
                <a:ea typeface="Halant"/>
                <a:cs typeface="Halant"/>
                <a:sym typeface="Halant"/>
              </a:rPr>
              <a:t>How did the Nile River affect religious beliefs in Ancient Egypt? </a:t>
            </a:r>
            <a:r>
              <a:rPr lang="en" sz="1300">
                <a:solidFill>
                  <a:schemeClr val="dk1"/>
                </a:solidFill>
                <a:latin typeface="Halant"/>
                <a:ea typeface="Halant"/>
                <a:cs typeface="Halant"/>
                <a:sym typeface="Halant"/>
              </a:rPr>
              <a:t> You searched: "“religious  beliefs in Ancient Egypt”</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Halant"/>
                <a:ea typeface="Halant"/>
                <a:cs typeface="Halant"/>
                <a:sym typeface="Halant"/>
              </a:rPr>
              <a:t>Now look at these two pretend search results. Read them carefully and determine which source is more trustworthy. </a:t>
            </a:r>
            <a:endParaRPr sz="1300">
              <a:solidFill>
                <a:schemeClr val="dk1"/>
              </a:solidFill>
              <a:latin typeface="Halant"/>
              <a:ea typeface="Halant"/>
              <a:cs typeface="Halant"/>
              <a:sym typeface="Halant"/>
            </a:endParaRPr>
          </a:p>
        </p:txBody>
      </p:sp>
      <p:sp>
        <p:nvSpPr>
          <p:cNvPr id="128" name="Google Shape;128;p18"/>
          <p:cNvSpPr/>
          <p:nvPr/>
        </p:nvSpPr>
        <p:spPr>
          <a:xfrm>
            <a:off x="581625" y="7279050"/>
            <a:ext cx="3951600" cy="109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The Sacred Nile: Myth and Meaning in Ancient Egypt</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www.medium.com/@historynerd/the-sacred-nile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This blog post explores how Egyptians believed the Nile was a gift from the gods. Includes interpretations of ancient texts and my own reflections.</a:t>
            </a:r>
            <a:endParaRPr b="1" sz="1100">
              <a:solidFill>
                <a:schemeClr val="dk1"/>
              </a:solidFill>
              <a:latin typeface="Inter"/>
              <a:ea typeface="Inter"/>
              <a:cs typeface="Inter"/>
              <a:sym typeface="Inter"/>
            </a:endParaRPr>
          </a:p>
        </p:txBody>
      </p:sp>
      <p:sp>
        <p:nvSpPr>
          <p:cNvPr id="129" name="Google Shape;129;p18"/>
          <p:cNvSpPr/>
          <p:nvPr/>
        </p:nvSpPr>
        <p:spPr>
          <a:xfrm>
            <a:off x="581625" y="8481125"/>
            <a:ext cx="3951600" cy="1400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Egyptian Religion and the Nile – British Museum Learning</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www.britishmuseum.org/learn/ancient-egypt/nile-and-religion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Discover how the Nile influenced gods, festivals, and burial practices in Ancient Egypt. Includes artifacts, expert videos, and lesson materials.</a:t>
            </a:r>
            <a:endParaRPr b="1" sz="1100">
              <a:solidFill>
                <a:schemeClr val="dk1"/>
              </a:solidFill>
              <a:latin typeface="Inter"/>
              <a:ea typeface="Inter"/>
              <a:cs typeface="Inter"/>
              <a:sym typeface="Inter"/>
            </a:endParaRPr>
          </a:p>
        </p:txBody>
      </p:sp>
      <p:sp>
        <p:nvSpPr>
          <p:cNvPr id="130" name="Google Shape;130;p18"/>
          <p:cNvSpPr txBox="1"/>
          <p:nvPr/>
        </p:nvSpPr>
        <p:spPr>
          <a:xfrm>
            <a:off x="4685125" y="7311775"/>
            <a:ext cx="2568600" cy="25698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Which </a:t>
            </a:r>
            <a:r>
              <a:rPr lang="en" sz="1200">
                <a:solidFill>
                  <a:schemeClr val="dk1"/>
                </a:solidFill>
                <a:latin typeface="Inter"/>
                <a:ea typeface="Inter"/>
                <a:cs typeface="Inter"/>
                <a:sym typeface="Inter"/>
              </a:rPr>
              <a:t>site is</a:t>
            </a:r>
            <a:r>
              <a:rPr lang="en" sz="1200">
                <a:solidFill>
                  <a:schemeClr val="dk1"/>
                </a:solidFill>
                <a:latin typeface="Inter"/>
                <a:ea typeface="Inter"/>
                <a:cs typeface="Inter"/>
                <a:sym typeface="Inter"/>
              </a:rPr>
              <a:t> more trustworthy and why?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75C3D"/>
                </a:solidFill>
                <a:latin typeface="Inter"/>
                <a:ea typeface="Inter"/>
                <a:cs typeface="Inter"/>
                <a:sym typeface="Inter"/>
              </a:rPr>
              <a:t>The second site is more trustworthy because it’s from a museum, which includes expert material, and is designed for educational purposes.</a:t>
            </a:r>
            <a:endParaRPr b="1" sz="1200">
              <a:solidFill>
                <a:srgbClr val="E75C3D"/>
              </a:solidFill>
              <a:latin typeface="Inter"/>
              <a:ea typeface="Inter"/>
              <a:cs typeface="Inter"/>
              <a:sym typeface="Inter"/>
            </a:endParaRPr>
          </a:p>
        </p:txBody>
      </p:sp>
      <p:sp>
        <p:nvSpPr>
          <p:cNvPr id="131" name="Google Shape;131;p18"/>
          <p:cNvSpPr txBox="1"/>
          <p:nvPr/>
        </p:nvSpPr>
        <p:spPr>
          <a:xfrm>
            <a:off x="325200" y="7627200"/>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1</a:t>
            </a:r>
            <a:endParaRPr b="1" sz="1800">
              <a:solidFill>
                <a:schemeClr val="dk2"/>
              </a:solidFill>
              <a:latin typeface="Inter"/>
              <a:ea typeface="Inter"/>
              <a:cs typeface="Inter"/>
              <a:sym typeface="Inter"/>
            </a:endParaRPr>
          </a:p>
        </p:txBody>
      </p:sp>
      <p:sp>
        <p:nvSpPr>
          <p:cNvPr id="132" name="Google Shape;132;p18"/>
          <p:cNvSpPr txBox="1"/>
          <p:nvPr/>
        </p:nvSpPr>
        <p:spPr>
          <a:xfrm>
            <a:off x="325200" y="8981225"/>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2</a:t>
            </a:r>
            <a:endParaRPr b="1" sz="1800">
              <a:solidFill>
                <a:schemeClr val="dk2"/>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19"/>
          <p:cNvSpPr txBox="1"/>
          <p:nvPr/>
        </p:nvSpPr>
        <p:spPr>
          <a:xfrm>
            <a:off x="0" y="2600"/>
            <a:ext cx="7772400" cy="492000"/>
          </a:xfrm>
          <a:prstGeom prst="rect">
            <a:avLst/>
          </a:prstGeom>
          <a:solidFill>
            <a:srgbClr val="F8E0BB"/>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3: Research and Organize Information</a:t>
            </a:r>
            <a:endParaRPr sz="2200">
              <a:solidFill>
                <a:srgbClr val="000000"/>
              </a:solidFill>
              <a:latin typeface="Halant"/>
              <a:ea typeface="Halant"/>
              <a:cs typeface="Halant"/>
              <a:sym typeface="Halant"/>
            </a:endParaRPr>
          </a:p>
        </p:txBody>
      </p:sp>
      <p:sp>
        <p:nvSpPr>
          <p:cNvPr id="138" name="Google Shape;138;p19"/>
          <p:cNvSpPr txBox="1"/>
          <p:nvPr/>
        </p:nvSpPr>
        <p:spPr>
          <a:xfrm>
            <a:off x="518750" y="635326"/>
            <a:ext cx="6735000" cy="79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Now it’s time to start researching! Use your sub-questions to search online and find facts about Ancient Egyptian life and the influence of the Nile River. As you read, take bullet point notes under each of the 4 categories.</a:t>
            </a:r>
            <a:endParaRPr>
              <a:solidFill>
                <a:schemeClr val="dk1"/>
              </a:solidFill>
              <a:latin typeface="Halant"/>
              <a:ea typeface="Halant"/>
              <a:cs typeface="Halant"/>
              <a:sym typeface="Halant"/>
            </a:endParaRPr>
          </a:p>
        </p:txBody>
      </p:sp>
      <p:graphicFrame>
        <p:nvGraphicFramePr>
          <p:cNvPr id="139" name="Google Shape;139;p19"/>
          <p:cNvGraphicFramePr/>
          <p:nvPr/>
        </p:nvGraphicFramePr>
        <p:xfrm>
          <a:off x="518763" y="1566550"/>
          <a:ext cx="3000000" cy="3000000"/>
        </p:xfrm>
        <a:graphic>
          <a:graphicData uri="http://schemas.openxmlformats.org/drawingml/2006/table">
            <a:tbl>
              <a:tblPr>
                <a:noFill/>
                <a:tableStyleId>{DE8DFDBC-16C6-4179-857E-AC9C65616970}</a:tableStyleId>
              </a:tblPr>
              <a:tblGrid>
                <a:gridCol w="938025"/>
                <a:gridCol w="1315375"/>
                <a:gridCol w="4481600"/>
              </a:tblGrid>
              <a:tr h="406300">
                <a:tc>
                  <a:txBody>
                    <a:bodyPr/>
                    <a:lstStyle/>
                    <a:p>
                      <a:pPr indent="0" lvl="0" marL="0" rtl="0" algn="ctr">
                        <a:spcBef>
                          <a:spcPts val="0"/>
                        </a:spcBef>
                        <a:spcAft>
                          <a:spcPts val="0"/>
                        </a:spcAft>
                        <a:buNone/>
                      </a:pPr>
                      <a:r>
                        <a:rPr b="1" lang="en" sz="1200">
                          <a:latin typeface="Inter"/>
                          <a:ea typeface="Inter"/>
                          <a:cs typeface="Inter"/>
                          <a:sym typeface="Inter"/>
                        </a:rPr>
                        <a:t>Category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Title of Website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what you learned in 3-5 bullet points</a:t>
                      </a:r>
                      <a:endParaRPr b="1" sz="1200">
                        <a:latin typeface="Inter"/>
                        <a:ea typeface="Inter"/>
                        <a:cs typeface="Inter"/>
                        <a:sym typeface="Inter"/>
                      </a:endParaRPr>
                    </a:p>
                  </a:txBody>
                  <a:tcPr marT="91425" marB="91425" marR="91425" marL="91425"/>
                </a:tc>
              </a:tr>
              <a:tr h="17494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u="sng">
                          <a:solidFill>
                            <a:schemeClr val="hlink"/>
                          </a:solidFill>
                          <a:latin typeface="Inter"/>
                          <a:ea typeface="Inter"/>
                          <a:cs typeface="Inter"/>
                          <a:sym typeface="Inter"/>
                          <a:hlinkClick r:id="rId3"/>
                        </a:rPr>
                        <a:t>World History Encyclopedia - Jobs</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4"/>
                        </a:rPr>
                        <a:t>World History Encyclopedia - Social Structure</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b="1" sz="1100">
                        <a:solidFill>
                          <a:srgbClr val="E75C3D"/>
                        </a:solidFill>
                        <a:latin typeface="Inter"/>
                        <a:ea typeface="Inter"/>
                        <a:cs typeface="Inter"/>
                        <a:sym typeface="Inter"/>
                      </a:endParaRPr>
                    </a:p>
                    <a:p>
                      <a:pPr indent="0" lvl="0" marL="0" rtl="0" algn="l">
                        <a:spcBef>
                          <a:spcPts val="0"/>
                        </a:spcBef>
                        <a:spcAft>
                          <a:spcPts val="0"/>
                        </a:spcAft>
                        <a:buNone/>
                      </a:pPr>
                      <a:r>
                        <a:rPr b="1" lang="en" sz="1100" u="sng">
                          <a:solidFill>
                            <a:schemeClr val="hlink"/>
                          </a:solidFill>
                          <a:latin typeface="Inter"/>
                          <a:ea typeface="Inter"/>
                          <a:cs typeface="Inter"/>
                          <a:sym typeface="Inter"/>
                          <a:hlinkClick r:id="rId5"/>
                        </a:rPr>
                        <a:t>Egypt Exploration Society (women)</a:t>
                      </a:r>
                      <a:endParaRPr b="1" sz="1100">
                        <a:solidFill>
                          <a:srgbClr val="E75C3D"/>
                        </a:solidFill>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The pharaoh sat at the top of the social hierarchy, seen as both a king and a living god.</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The majority of people were peasant farmers, who worked the land, paid taxes, and were vital to the economy.</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In ancient Egypt, scribes were highly valued, highly educated individuals responsible for writing, record-keeping, and administrative tasks</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At the bottom were slaves, often prisoners of war or people in debt, though their roles varied and they were sometimes respected.</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Queens (i.e. a Pharaoh’s wife) played an important part in maintaining royal power, Some women surpassed queenship to become Pharaohs themselves.</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Women in ancient Egypt had the right to buy and inherit property.</a:t>
                      </a:r>
                      <a:endParaRPr sz="1100">
                        <a:latin typeface="Inter"/>
                        <a:ea typeface="Inter"/>
                        <a:cs typeface="Inter"/>
                        <a:sym typeface="Inter"/>
                      </a:endParaRPr>
                    </a:p>
                  </a:txBody>
                  <a:tcPr marT="91425" marB="91425" marR="91425" marL="91425"/>
                </a:tc>
              </a:tr>
              <a:tr h="1252825">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6"/>
                        </a:rPr>
                        <a:t>World History Encyclopedia</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Ancient Egypt was a theocratic monarchy: the king (later called pharaoh) ruled by divine mandate and served as a bridge between the gods and the people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Char char="●"/>
                      </a:pPr>
                      <a:r>
                        <a:rPr b="1" lang="en" sz="1100">
                          <a:solidFill>
                            <a:srgbClr val="E75C3D"/>
                          </a:solidFill>
                          <a:latin typeface="Inter"/>
                          <a:ea typeface="Inter"/>
                          <a:cs typeface="Inter"/>
                          <a:sym typeface="Inter"/>
                        </a:rPr>
                        <a:t>The king/pharaoh issued laws, led building projects, directed trade and agriculture, and commanded the military from the capital .</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Next in power was the vizier—the top official—who oversaw the bureaucracy, legal system, taxation, public works, and, from the New Kingdom onward, the police</a:t>
                      </a:r>
                      <a:endParaRPr sz="1100">
                        <a:latin typeface="Inter"/>
                        <a:ea typeface="Inter"/>
                        <a:cs typeface="Inter"/>
                        <a:sym typeface="Inter"/>
                      </a:endParaRPr>
                    </a:p>
                  </a:txBody>
                  <a:tcPr marT="91425" marB="91425" marR="91425" marL="91425"/>
                </a:tc>
              </a:tr>
              <a:tr h="14559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7"/>
                        </a:rPr>
                        <a:t>Smithsonian Institute - Mummificatio</a:t>
                      </a:r>
                      <a:r>
                        <a:rPr lang="en" sz="1100">
                          <a:latin typeface="Inter"/>
                          <a:ea typeface="Inter"/>
                          <a:cs typeface="Inter"/>
                          <a:sym typeface="Inter"/>
                        </a:rPr>
                        <a:t> and </a:t>
                      </a:r>
                      <a:r>
                        <a:rPr b="1" lang="en" sz="1100" u="sng">
                          <a:solidFill>
                            <a:schemeClr val="hlink"/>
                          </a:solidFill>
                          <a:latin typeface="Inter"/>
                          <a:ea typeface="Inter"/>
                          <a:cs typeface="Inter"/>
                          <a:sym typeface="Inter"/>
                          <a:hlinkClick r:id="rId8"/>
                        </a:rPr>
                        <a:t>Pyramids</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9"/>
                        </a:rPr>
                        <a:t>World History Encyclopedia</a:t>
                      </a:r>
                      <a:endParaRPr sz="1100">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Egyptians believed life was eternal, influencing their burial practices, temple construction(pyramids), and focus on the afterlife.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The Egyptians mummified their dead to preserve the body for the afterlife.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Ancient Egyptian writing is known as hieroglyphics ('sacred carvings') and developed at some point prior to the Early Dynastic</a:t>
                      </a:r>
                      <a:endParaRPr sz="1100">
                        <a:latin typeface="Inter"/>
                        <a:ea typeface="Inter"/>
                        <a:cs typeface="Inter"/>
                        <a:sym typeface="Inter"/>
                      </a:endParaRPr>
                    </a:p>
                  </a:txBody>
                  <a:tcPr marT="91425" marB="91425" marR="91425" marL="91425"/>
                </a:tc>
              </a:tr>
              <a:tr h="1377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100" u="sng">
                          <a:solidFill>
                            <a:schemeClr val="hlink"/>
                          </a:solidFill>
                          <a:latin typeface="Inter"/>
                          <a:ea typeface="Inter"/>
                          <a:cs typeface="Inter"/>
                          <a:sym typeface="Inter"/>
                          <a:hlinkClick r:id="rId10"/>
                        </a:rPr>
                        <a:t>World History Encyclopedia</a:t>
                      </a:r>
                      <a:endParaRPr sz="1100">
                        <a:latin typeface="Inter"/>
                        <a:ea typeface="Inter"/>
                        <a:cs typeface="Inter"/>
                        <a:sym typeface="Inter"/>
                      </a:endParaRPr>
                    </a:p>
                  </a:txBody>
                  <a:tcPr marT="91425" marB="91425" marR="91425" marL="91425"/>
                </a:tc>
                <a:tc>
                  <a:txBody>
                    <a:bodyPr/>
                    <a:lstStyle/>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Trade began between Upper and Lower Egypt, and between the different districts of those regions, prior to unification c. 3150 BCE.</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Mesopotamia was an early trade partner</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Gold was mined by slaves primarily in Nubia and Egypt's neighboring kings often sent letters requesting vast quantities be sent.</a:t>
                      </a:r>
                      <a:endParaRPr b="1" sz="1100">
                        <a:solidFill>
                          <a:srgbClr val="E75C3D"/>
                        </a:solidFill>
                        <a:latin typeface="Inter"/>
                        <a:ea typeface="Inter"/>
                        <a:cs typeface="Inter"/>
                        <a:sym typeface="Inter"/>
                      </a:endParaRPr>
                    </a:p>
                    <a:p>
                      <a:pPr indent="-298450" lvl="0" marL="457200" rtl="0" algn="l">
                        <a:spcBef>
                          <a:spcPts val="0"/>
                        </a:spcBef>
                        <a:spcAft>
                          <a:spcPts val="0"/>
                        </a:spcAft>
                        <a:buClr>
                          <a:srgbClr val="E75C3D"/>
                        </a:buClr>
                        <a:buSzPts val="1100"/>
                        <a:buFont typeface="Inter"/>
                        <a:buChar char="●"/>
                      </a:pPr>
                      <a:r>
                        <a:rPr b="1" lang="en" sz="1100">
                          <a:solidFill>
                            <a:srgbClr val="E75C3D"/>
                          </a:solidFill>
                          <a:latin typeface="Inter"/>
                          <a:ea typeface="Inter"/>
                          <a:cs typeface="Inter"/>
                          <a:sym typeface="Inter"/>
                        </a:rPr>
                        <a:t>Egyptians built ships as early as 3000 BCE by lashing planks of wood together and stuffing the gaps with reeds.</a:t>
                      </a:r>
                      <a:endParaRPr b="1" sz="1100">
                        <a:solidFill>
                          <a:srgbClr val="E7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