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CD86C22-6BF2-436C-8F8B-128C7302A1D9}">
  <a:tblStyle styleId="{DCD86C22-6BF2-436C-8F8B-128C7302A1D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152e17368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152e1736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0" Type="http://schemas.openxmlformats.org/officeDocument/2006/relationships/hyperlink" Target="https://docs.google.com/presentation/d/18e2Gu2jh8chdZwKtG3a58wZj7di8uDbrO9L8ragEMPU/edit?slide=id.g24570435182_0_4#slide=id.g24570435182_0_4" TargetMode="External"/><Relationship Id="rId9" Type="http://schemas.openxmlformats.org/officeDocument/2006/relationships/hyperlink" Target="https://docs.google.com/presentation/d/1WcOo4xf0pbolkAb9wiVPWSUvTQvWunOZDdTEu3c13HE/edit?usp=sharing" TargetMode="External"/><Relationship Id="rId5" Type="http://schemas.openxmlformats.org/officeDocument/2006/relationships/hyperlink" Target="https://docs.google.com/presentation/d/1kL-wT2OPxy7GfAeDidadcwAv5xK5igFA48Tqvf3pLMM/edit?usp=sharing" TargetMode="External"/><Relationship Id="rId6" Type="http://schemas.openxmlformats.org/officeDocument/2006/relationships/hyperlink" Target="https://docs.google.com/presentation/d/1RiyeHrjji5xTXyxKb5PeWXFnizIfL2pna8FK46_MBa4/edit?usp=sharing" TargetMode="External"/><Relationship Id="rId7" Type="http://schemas.openxmlformats.org/officeDocument/2006/relationships/hyperlink" Target="https://docs.google.com/presentation/d/13CqBqAkkVX22pE9UgzemUaI7ZhkNkfNKO3EB_6jjsAM/edit?usp=sharing" TargetMode="External"/><Relationship Id="rId8" Type="http://schemas.openxmlformats.org/officeDocument/2006/relationships/hyperlink" Target="https://docs.google.com/presentation/d/1IKqZg1wKpS2uuSjy-Ns9Sp86OC_jvl-DoZ9Ygut0_fI/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{DCD86C22-6BF2-436C-8F8B-128C7302A1D9}</a:tableStyleId>
              </a:tblPr>
              <a:tblGrid>
                <a:gridCol w="1633350"/>
                <a:gridCol w="4045800"/>
                <a:gridCol w="3669725"/>
              </a:tblGrid>
              <a:tr h="30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5: Kingdom of Meroe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120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stories do artifacts and ancient texts tell about the Kingdom of Meroë?</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04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 &amp; Sourcing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108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a:solidFill>
                            <a:schemeClr val="dk1"/>
                          </a:solidFill>
                          <a:latin typeface="Inter"/>
                          <a:ea typeface="Inter"/>
                          <a:cs typeface="Inter"/>
                          <a:sym typeface="Inter"/>
                        </a:rPr>
                        <a:t>Do First Exemplar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Kingdom of Meroe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Teacher Exemplar + Student Worksheet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Gallery Walk Sources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Teacher Exemplar + Unit 3 Inquiry Journal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Printable Student Worksheet </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Unit 3 Inquiry Journal</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047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Excavate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“Do First”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3625">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groups of 5-6 (depending on class size), students will engage in a Gallery Walk to examine various artifacts excavated from the ruins of Meroe and read an ancient text. The teacher should model the first source and complete the first row of the Student Answer Document with students.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883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Document A and the student answer worksheet to all students.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the thinking steps for the student answer document using Document A and collectively, complete the first row.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the teacher’s model and complete the first row of the student answer document.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clarifying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{DCD86C22-6BF2-436C-8F8B-128C7302A1D9}</a:tableStyleId>
              </a:tblPr>
              <a:tblGrid>
                <a:gridCol w="1673200"/>
                <a:gridCol w="4057350"/>
                <a:gridCol w="3702950"/>
              </a:tblGrid>
              <a:tr h="3659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Kingdom of Meroe</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26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engage in a Gallery Walk for Documents B-E. As a team, students will fill out their Student Answer Document with their observations at each station.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323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Post the remaining sources (Documents B-E) around the classroom.</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Determine student groupings and set expectations for the gallery walk.</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Monitor student progress and track timing.</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At the conclusion of the activity, prompt students to return to their seats</a:t>
                      </a:r>
                      <a:r>
                        <a:rPr lang="en" sz="1200">
                          <a:latin typeface="Inter"/>
                          <a:ea typeface="Inter"/>
                          <a:cs typeface="Inter"/>
                          <a:sym typeface="Inter"/>
                        </a:rPr>
                        <a: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Debrief the student answer document and </a:t>
                      </a:r>
                      <a:r>
                        <a:rPr lang="en" sz="1200">
                          <a:latin typeface="Inter"/>
                          <a:ea typeface="Inter"/>
                          <a:cs typeface="Inter"/>
                          <a:sym typeface="Inter"/>
                        </a:rPr>
                        <a:t>facilitate a class </a:t>
                      </a:r>
                      <a:r>
                        <a:rPr lang="en" sz="1200">
                          <a:solidFill>
                            <a:srgbClr val="000000"/>
                          </a:solidFill>
                          <a:latin typeface="Inter"/>
                          <a:ea typeface="Inter"/>
                          <a:cs typeface="Inter"/>
                          <a:sym typeface="Inter"/>
                        </a:rPr>
                        <a:t>discussion </a:t>
                      </a:r>
                      <a:r>
                        <a:rPr lang="en" sz="1200">
                          <a:latin typeface="Inter"/>
                          <a:ea typeface="Inter"/>
                          <a:cs typeface="Inter"/>
                          <a:sym typeface="Inter"/>
                        </a:rPr>
                        <a:t>using slide 7.</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With group, observe each document  and fill out the table on the </a:t>
                      </a:r>
                      <a:r>
                        <a:rPr lang="en" sz="1200">
                          <a:solidFill>
                            <a:srgbClr val="000000"/>
                          </a:solidFill>
                          <a:latin typeface="Inter"/>
                          <a:ea typeface="Inter"/>
                          <a:cs typeface="Inter"/>
                          <a:sym typeface="Inter"/>
                        </a:rPr>
                        <a:t>student answer document.</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Participate in the </a:t>
                      </a:r>
                      <a:r>
                        <a:rPr lang="en" sz="1200">
                          <a:solidFill>
                            <a:srgbClr val="000000"/>
                          </a:solidFill>
                          <a:latin typeface="Inter"/>
                          <a:ea typeface="Inter"/>
                          <a:cs typeface="Inter"/>
                          <a:sym typeface="Inter"/>
                        </a:rPr>
                        <a:t>class debrief</a:t>
                      </a:r>
                      <a:r>
                        <a:rPr lang="en" sz="1200">
                          <a:latin typeface="Inter"/>
                          <a:ea typeface="Inter"/>
                          <a:cs typeface="Inter"/>
                          <a:sym typeface="Inter"/>
                        </a:rPr>
                        <a:t> and partner discussion.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75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plan out their CER paragraph for the Inquiry Journal using the CER Planning Template. It is highly recommended that students type their outline.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6977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access to their Inquiry Journal.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Instruct students to plan out their CER paragraph using the CER Planning Template in their Inquiry Journal.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and provide support 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Plan out a CER paragraph using the CER Planning Template in </a:t>
                      </a:r>
                      <a:r>
                        <a:rPr lang="en" sz="1200">
                          <a:latin typeface="Inter"/>
                          <a:ea typeface="Inter"/>
                          <a:cs typeface="Inter"/>
                          <a:sym typeface="Inter"/>
                        </a:rPr>
                        <a:t>Inquiry Journal.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Seek feedback from teacher; make corrections as needed.</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{DCD86C22-6BF2-436C-8F8B-128C7302A1D9}</a:tableStyleId>
              </a:tblPr>
              <a:tblGrid>
                <a:gridCol w="1673200"/>
                <a:gridCol w="4057350"/>
                <a:gridCol w="3702950"/>
              </a:tblGrid>
              <a:tr h="1026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Kingdom of Meroe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71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reflect on their learning from the prior topic using the Unit </a:t>
                      </a:r>
                      <a:r>
                        <a:rPr lang="en" sz="1200">
                          <a:latin typeface="Inter"/>
                          <a:ea typeface="Inter"/>
                          <a:cs typeface="Inter"/>
                          <a:sym typeface="Inter"/>
                        </a:rPr>
                        <a:t>3</a:t>
                      </a:r>
                      <a:r>
                        <a:rPr lang="en" sz="1200">
                          <a:solidFill>
                            <a:srgbClr val="000000"/>
                          </a:solidFill>
                          <a:latin typeface="Inter"/>
                          <a:ea typeface="Inter"/>
                          <a:cs typeface="Inter"/>
                          <a:sym typeface="Inter"/>
                        </a:rPr>
                        <a:t> Inquiry Journal. Students will use page x to write a CER paragraph for the Compelling Question for Topic 1. It is highly recommended that students type their CER paragraph.</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26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instructions for </a:t>
                      </a:r>
                      <a:r>
                        <a:rPr lang="en" sz="1200">
                          <a:solidFill>
                            <a:srgbClr val="000000"/>
                          </a:solidFill>
                          <a:latin typeface="Inter"/>
                          <a:ea typeface="Inter"/>
                          <a:cs typeface="Inter"/>
                          <a:sym typeface="Inter"/>
                        </a:rPr>
                        <a:t>the Compelling Question for Topic 1.</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progress and provide feedback 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CER paragraph for Topic 1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7100">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WH1.15 </a:t>
                      </a:r>
                      <a:r>
                        <a:rPr lang="en" sz="1200">
                          <a:solidFill>
                            <a:schemeClr val="dk1"/>
                          </a:solidFill>
                          <a:latin typeface="Inter"/>
                          <a:ea typeface="Inter"/>
                          <a:cs typeface="Inter"/>
                          <a:sym typeface="Inter"/>
                        </a:rPr>
                        <a:t>Analyze the role of agricultural, technological and cultural innovations in the emergence and maintenance of early complex societies between 10,000 BCE and 500 BCE.</a:t>
                      </a:r>
                      <a:endParaRPr sz="1200">
                        <a:solidFill>
                          <a:schemeClr val="dk1"/>
                        </a:solidFill>
                        <a:latin typeface="Inter"/>
                        <a:ea typeface="Inter"/>
                        <a:cs typeface="Inter"/>
                        <a:sym typeface="Inter"/>
                      </a:endParaRPr>
                    </a:p>
                    <a:p>
                      <a:pPr indent="0" lvl="0" marL="0" rtl="0" algn="l">
                        <a:lnSpc>
                          <a:spcPct val="115000"/>
                        </a:lnSpc>
                        <a:spcBef>
                          <a:spcPts val="1000"/>
                        </a:spcBef>
                        <a:spcAft>
                          <a:spcPts val="0"/>
                        </a:spcAft>
                        <a:buNone/>
                      </a:pPr>
                      <a:r>
                        <a:rPr b="1" lang="en" sz="1200">
                          <a:solidFill>
                            <a:schemeClr val="dk1"/>
                          </a:solidFill>
                          <a:latin typeface="Inter"/>
                          <a:ea typeface="Inter"/>
                          <a:cs typeface="Inter"/>
                          <a:sym typeface="Inter"/>
                        </a:rPr>
                        <a:t>WH1.16 </a:t>
                      </a:r>
                      <a:r>
                        <a:rPr lang="en" sz="1200">
                          <a:solidFill>
                            <a:schemeClr val="dk1"/>
                          </a:solidFill>
                          <a:latin typeface="Inter"/>
                          <a:ea typeface="Inter"/>
                          <a:cs typeface="Inter"/>
                          <a:sym typeface="Inter"/>
                        </a:rPr>
                        <a:t>Explain how the development of cities in Africa, Asia, and the Americas between 10,000 BCE and 500 BCE led to common characteristics of early complex societies including social hierarchies, governments and laws, specialization and writing.</a:t>
                      </a:r>
                      <a:endParaRPr sz="1200">
                        <a:solidFill>
                          <a:schemeClr val="dk1"/>
                        </a:solidFill>
                        <a:latin typeface="Inter"/>
                        <a:ea typeface="Inter"/>
                        <a:cs typeface="Inter"/>
                        <a:sym typeface="Inter"/>
                      </a:endParaRPr>
                    </a:p>
                    <a:p>
                      <a:pPr indent="0" lvl="0" marL="0" rtl="0" algn="l">
                        <a:lnSpc>
                          <a:spcPct val="115000"/>
                        </a:lnSpc>
                        <a:spcBef>
                          <a:spcPts val="1000"/>
                        </a:spcBef>
                        <a:spcAft>
                          <a:spcPts val="0"/>
                        </a:spcAft>
                        <a:buNone/>
                      </a:pPr>
                      <a:r>
                        <a:rPr b="1" lang="en" sz="1200">
                          <a:solidFill>
                            <a:schemeClr val="dk1"/>
                          </a:solidFill>
                          <a:latin typeface="Inter"/>
                          <a:ea typeface="Inter"/>
                          <a:cs typeface="Inter"/>
                          <a:sym typeface="Inter"/>
                        </a:rPr>
                        <a:t>WH1.17 </a:t>
                      </a:r>
                      <a:r>
                        <a:rPr lang="en" sz="1200">
                          <a:solidFill>
                            <a:schemeClr val="dk1"/>
                          </a:solidFill>
                          <a:latin typeface="Inter"/>
                          <a:ea typeface="Inter"/>
                          <a:cs typeface="Inter"/>
                          <a:sym typeface="Inter"/>
                        </a:rPr>
                        <a:t>Analyze how early religions and belief systems shaped the political, legal, economic and social structure of states in Africa, Asia and the Americas between 10,000 BCE and 500 BCE.</a:t>
                      </a:r>
                      <a:endParaRPr sz="1200">
                        <a:solidFill>
                          <a:schemeClr val="dk1"/>
                        </a:solidFill>
                        <a:latin typeface="Inter"/>
                        <a:ea typeface="Inter"/>
                        <a:cs typeface="Inter"/>
                        <a:sym typeface="Inter"/>
                      </a:endParaRPr>
                    </a:p>
                    <a:p>
                      <a:pPr indent="0" lvl="0" marL="0" rtl="0" algn="l">
                        <a:lnSpc>
                          <a:spcPct val="115000"/>
                        </a:lnSpc>
                        <a:spcBef>
                          <a:spcPts val="1000"/>
                        </a:spcBef>
                        <a:spcAft>
                          <a:spcPts val="0"/>
                        </a:spcAft>
                        <a:buNone/>
                      </a:pPr>
                      <a:r>
                        <a:rPr b="1" lang="en" sz="1200">
                          <a:solidFill>
                            <a:schemeClr val="dk1"/>
                          </a:solidFill>
                          <a:latin typeface="Inter"/>
                          <a:ea typeface="Inter"/>
                          <a:cs typeface="Inter"/>
                          <a:sym typeface="Inter"/>
                        </a:rPr>
                        <a:t>WH1.18 </a:t>
                      </a:r>
                      <a:r>
                        <a:rPr lang="en" sz="1200">
                          <a:solidFill>
                            <a:schemeClr val="dk1"/>
                          </a:solidFill>
                          <a:latin typeface="Inter"/>
                          <a:ea typeface="Inter"/>
                          <a:cs typeface="Inter"/>
                          <a:sym typeface="Inter"/>
                        </a:rPr>
                        <a:t>Compare the role of women in different societies, including ways in which women exercised power between 10,000 BCE and 500 BCE.</a:t>
                      </a:r>
                      <a:endParaRPr sz="1200">
                        <a:solidFill>
                          <a:schemeClr val="dk1"/>
                        </a:solidFill>
                        <a:latin typeface="Inter"/>
                        <a:ea typeface="Inter"/>
                        <a:cs typeface="Inter"/>
                        <a:sym typeface="Inter"/>
                      </a:endParaRPr>
                    </a:p>
                    <a:p>
                      <a:pPr indent="0" lvl="0" marL="0" rtl="0" algn="l">
                        <a:lnSpc>
                          <a:spcPct val="115000"/>
                        </a:lnSpc>
                        <a:spcBef>
                          <a:spcPts val="1000"/>
                        </a:spcBef>
                        <a:spcAft>
                          <a:spcPts val="1000"/>
                        </a:spcAft>
                        <a:buNone/>
                      </a:pPr>
                      <a:r>
                        <a:rPr b="1" lang="en" sz="1200">
                          <a:solidFill>
                            <a:schemeClr val="dk1"/>
                          </a:solidFill>
                          <a:latin typeface="Inter"/>
                          <a:ea typeface="Inter"/>
                          <a:cs typeface="Inter"/>
                          <a:sym typeface="Inter"/>
                        </a:rPr>
                        <a:t>WH1.19 </a:t>
                      </a:r>
                      <a:r>
                        <a:rPr lang="en" sz="1200">
                          <a:solidFill>
                            <a:schemeClr val="dk1"/>
                          </a:solidFill>
                          <a:latin typeface="Inter"/>
                          <a:ea typeface="Inter"/>
                          <a:cs typeface="Inter"/>
                          <a:sym typeface="Inter"/>
                        </a:rPr>
                        <a:t>Analyze archeological and primary source materials to make a claim about daily life for different individuals within Africa, Asia, and the Americas between 10,000 BCE and 500 BCE.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