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2917FB-BD9B-4C33-9E66-0E2AB6E45937}">
  <a:tblStyle styleId="{092917FB-BD9B-4C33-9E66-0E2AB6E4593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lykDmaQ85-iM4tfLuZLyTLHk46f_OeJVe8Bkj0bcb1o/edit?usp=sharing" TargetMode="External"/><Relationship Id="rId10" Type="http://schemas.openxmlformats.org/officeDocument/2006/relationships/hyperlink" Target="https://docs.google.com/presentation/d/1jggJvhexUHS98-R3xeAZqVb_-FBGUzN6Uw4R6SZFNpA/edit?usp=sharing" TargetMode="External"/><Relationship Id="rId13" Type="http://schemas.openxmlformats.org/officeDocument/2006/relationships/hyperlink" Target="https://docs.google.com/presentation/d/1ZtQu4ViMFnc7kUz9PmuFUIViZO04qOVYkM9R8MpZkK8/edit?usp=drive_link" TargetMode="External"/><Relationship Id="rId12" Type="http://schemas.openxmlformats.org/officeDocument/2006/relationships/hyperlink" Target="https://docs.google.com/presentation/d/1lykDmaQ85-iM4tfLuZLyTLHk46f_OeJVe8Bkj0bcb1o/edit?usp=sharing"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ZtQu4ViMFnc7kUz9PmuFUIViZO04qOVYkM9R8MpZkK8/edit?usp=drive_link" TargetMode="External"/><Relationship Id="rId5" Type="http://schemas.openxmlformats.org/officeDocument/2006/relationships/hyperlink" Target="https://docs.google.com/presentation/d/1eBtP-3WzYjS436g9_QA6c78NNl8Ocy9zNcaODF36fc4/edit?usp=sharing" TargetMode="External"/><Relationship Id="rId6" Type="http://schemas.openxmlformats.org/officeDocument/2006/relationships/hyperlink" Target="https://docs.google.com/presentation/d/1eBtP-3WzYjS436g9_QA6c78NNl8Ocy9zNcaODF36fc4/edit?usp=sharing" TargetMode="External"/><Relationship Id="rId7" Type="http://schemas.openxmlformats.org/officeDocument/2006/relationships/hyperlink" Target="https://docs.google.com/presentation/d/1RO_pspJcuLvqWBYVeB4po3ep7rHK6R7EV34Sr2j-NUI/edit?usp=sharing" TargetMode="External"/><Relationship Id="rId8" Type="http://schemas.openxmlformats.org/officeDocument/2006/relationships/hyperlink" Target="https://docs.google.com/presentation/d/1wubU8JgYt1FM3iFawk0i85ksrPe4nDhq3eQH9nlCXQ8/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{092917FB-BD9B-4C33-9E66-0E2AB6E45937}</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a:t>
                      </a:r>
                      <a:r>
                        <a:rPr b="1" lang="en" sz="1300">
                          <a:latin typeface="Inter"/>
                          <a:ea typeface="Inter"/>
                          <a:cs typeface="Inter"/>
                          <a:sym typeface="Inter"/>
                        </a:rPr>
                        <a:t>Contextualizing Ancient Egypt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Nile River impact the development of Ancient Egypt?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a:solidFill>
                            <a:schemeClr val="dk1"/>
                          </a:solidFill>
                          <a:latin typeface="Inter"/>
                          <a:ea typeface="Inter"/>
                          <a:cs typeface="Inter"/>
                          <a:sym typeface="Inter"/>
                        </a:rPr>
                        <a:t>Do First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Contextualizing Ancient Egypt </a:t>
                      </a:r>
                      <a:r>
                        <a:rPr lang="en" sz="1200" u="sng">
                          <a:solidFill>
                            <a:schemeClr val="hlink"/>
                          </a:solidFill>
                          <a:latin typeface="Inter"/>
                          <a:ea typeface="Inter"/>
                          <a:cs typeface="Inter"/>
                          <a:sym typeface="Inter"/>
                          <a:hlinkClick r:id="rId6"/>
                        </a:rPr>
                        <a:t>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Teacher Exemplar + Contextualization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Teacher Exemplar + Historical Research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Teacher Exemplar +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Printable Contextualization Worksheet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Printable </a:t>
                      </a:r>
                      <a:r>
                        <a:rPr lang="en" sz="1200" u="sng">
                          <a:solidFill>
                            <a:schemeClr val="hlink"/>
                          </a:solidFill>
                          <a:latin typeface="Inter"/>
                          <a:ea typeface="Inter"/>
                          <a:cs typeface="Inter"/>
                          <a:sym typeface="Inter"/>
                          <a:hlinkClick r:id="rId12"/>
                        </a:rPr>
                        <a:t>Historical Research Worksheet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3"/>
                        </a:rPr>
                        <a:t>Exit Ticket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Irrigation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learn background information on Ancient Egypt by watching a Crash Course video by John Green and answer questions on their worksheet.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page 1 of the student worksheet and provide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Display the video on the screen for students (Begin at 1:40, End at 3:30) using slide 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Allow students to compare responses with a peer.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a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the Crash Course video and answer the questions on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Compare responses with a peer and add information as needed.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the class debrief.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or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{092917FB-BD9B-4C33-9E66-0E2AB6E45937}</a:tableStyleId>
              </a:tblPr>
              <a:tblGrid>
                <a:gridCol w="1673200"/>
                <a:gridCol w="4057350"/>
                <a:gridCol w="3702950"/>
              </a:tblGrid>
              <a:tr h="321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Contextualizing Ancient Egypt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6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Computers are needed for this activity.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practice how to conduct online historical research to investigate the supporting question. As students research, they will take notes and organize information into four categories to understand the many ways the Nile shaped Ancient Egyptian civilization. This activity includes several scaffolds that will allow 9th graders to build this skill. Consider chunking each step to gradually build students’ skill in research and have them partner up for this activity.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3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Historical Research Worksheet to all students and introduce the activity using slide 6 and page 1 of the worksheet.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page 2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worksheet, model for students how to deconstruct the question for the “Social” Category.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deconstruct the question for the remaining categories independently; monitor and provide feedback.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tips on how to conduct online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using page 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complete the “Practice” round and review with the whole class.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begin their research and jot down notes on page 4. Consider having students partner up for this portion.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support/feedback.</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key learning using slide 9 and instruct students to add to their notes.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 once teacher finishes introducing the activity.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2 questions for each category to help guide research below on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“Practice” round on page 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search online, find facts about how the Nile River impacted Ancient Egyptian life for each category, and complete page 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to the teacher’s review on key learning and add additional information to notes on page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or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{092917FB-BD9B-4C33-9E66-0E2AB6E45937}</a:tableStyleId>
              </a:tblPr>
              <a:tblGrid>
                <a:gridCol w="1673200"/>
                <a:gridCol w="4057350"/>
                <a:gridCol w="3702950"/>
              </a:tblGrid>
              <a:tr h="102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Contextualizing Ancient Egypt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16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the Contextualization Graphic Organizer independently.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1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Distribute the Contextualization Graphic Organizer to students. </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Consider having students complete this portion independently and then compare answers with a partner before reviewing with the whole class.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Contextualization Graphic Organizer independently.</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Compare answers with a partner.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Engage in the class debrief.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71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“Exit Ticket”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2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Exit Ticket and provide instructions for </a:t>
                      </a:r>
                      <a:r>
                        <a:rPr lang="en" sz="1200">
                          <a:latin typeface="Inter"/>
                          <a:ea typeface="Inter"/>
                          <a:cs typeface="Inter"/>
                          <a:sym typeface="Inter"/>
                        </a:rPr>
                        <a:t>the Triangle, Square, Circle approach.</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Respond to each of the prompts in the boxes.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7100">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WH1.14 </a:t>
                      </a:r>
                      <a:r>
                        <a:rPr lang="en" sz="1200">
                          <a:solidFill>
                            <a:schemeClr val="dk1"/>
                          </a:solidFill>
                          <a:latin typeface="Inter"/>
                          <a:ea typeface="Inter"/>
                          <a:cs typeface="Inter"/>
                          <a:sym typeface="Inter"/>
                        </a:rPr>
                        <a:t>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b="1" lang="en" sz="1200">
                          <a:solidFill>
                            <a:schemeClr val="dk1"/>
                          </a:solidFill>
                          <a:latin typeface="Inter"/>
                          <a:ea typeface="Inter"/>
                          <a:cs typeface="Inter"/>
                          <a:sym typeface="Inter"/>
                        </a:rPr>
                        <a:t>WH1.15 </a:t>
                      </a:r>
                      <a:r>
                        <a:rPr lang="en" sz="1200">
                          <a:solidFill>
                            <a:schemeClr val="dk1"/>
                          </a:solidFill>
                          <a:latin typeface="Inter"/>
                          <a:ea typeface="Inter"/>
                          <a:cs typeface="Inter"/>
                          <a:sym typeface="Inter"/>
                        </a:rPr>
                        <a:t>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b="1" lang="en" sz="1200">
                          <a:solidFill>
                            <a:schemeClr val="dk1"/>
                          </a:solidFill>
                          <a:latin typeface="Inter"/>
                          <a:ea typeface="Inter"/>
                          <a:cs typeface="Inter"/>
                          <a:sym typeface="Inter"/>
                        </a:rPr>
                        <a:t>WH1.16 </a:t>
                      </a:r>
                      <a:r>
                        <a:rPr lang="en" sz="1200">
                          <a:solidFill>
                            <a:schemeClr val="dk1"/>
                          </a:solidFill>
                          <a:latin typeface="Inter"/>
                          <a:ea typeface="Inter"/>
                          <a:cs typeface="Inter"/>
                          <a:sym typeface="Inter"/>
                        </a:rPr>
                        <a:t>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Clr>
                          <a:schemeClr val="dk1"/>
                        </a:buClr>
                        <a:buSzPts val="1100"/>
                        <a:buFont typeface="Arial"/>
                        <a:buNone/>
                      </a:pPr>
                      <a:r>
                        <a:rPr b="1" lang="en" sz="1200">
                          <a:solidFill>
                            <a:schemeClr val="dk1"/>
                          </a:solidFill>
                          <a:latin typeface="Inter"/>
                          <a:ea typeface="Inter"/>
                          <a:cs typeface="Inter"/>
                          <a:sym typeface="Inter"/>
                        </a:rPr>
                        <a:t>WH1.17 </a:t>
                      </a:r>
                      <a:r>
                        <a:rPr lang="en" sz="1200">
                          <a:solidFill>
                            <a:schemeClr val="dk1"/>
                          </a:solidFill>
                          <a:latin typeface="Inter"/>
                          <a:ea typeface="Inter"/>
                          <a:cs typeface="Inter"/>
                          <a:sym typeface="Inter"/>
                        </a:rPr>
                        <a:t>Analyze how early religions and belief systems shaped the political, legal, economic and social structure of states in Africa, Asia and the Americas between 10,000 BCE and 500 BCE.</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or 120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