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Lst>
  <p:sldSz cy="10058400" cx="7772400"/>
  <p:notesSz cx="6858000" cy="9144000"/>
  <p:embeddedFontLst>
    <p:embeddedFont>
      <p:font typeface="Halant"/>
      <p:regular r:id="rId12"/>
      <p:bold r:id="rId13"/>
    </p:embeddedFont>
    <p:embeddedFont>
      <p:font typeface="Inter"/>
      <p:regular r:id="rId14"/>
      <p:bold r:id="rId15"/>
      <p:italic r:id="rId16"/>
      <p:boldItalic r:id="rId17"/>
    </p:embeddedFont>
    <p:embeddedFont>
      <p:font typeface="Plus Jakarta Sans"/>
      <p:regular r:id="rId18"/>
      <p:bold r:id="rId19"/>
      <p:italic r:id="rId20"/>
      <p:boldItalic r:id="rId21"/>
    </p:embeddedFont>
    <p:embeddedFont>
      <p:font typeface="Plus Jakarta Sans Medium"/>
      <p:regular r:id="rId22"/>
      <p:bold r:id="rId23"/>
      <p:italic r:id="rId24"/>
      <p:boldItalic r:id="rId2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60DA6086-CA3D-4D6F-B323-F574BB0D6F33}">
  <a:tblStyle styleId="{60DA6086-CA3D-4D6F-B323-F574BB0D6F33}"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italic.fntdata"/><Relationship Id="rId22" Type="http://schemas.openxmlformats.org/officeDocument/2006/relationships/font" Target="fonts/PlusJakartaSansMedium-regular.fntdata"/><Relationship Id="rId21" Type="http://schemas.openxmlformats.org/officeDocument/2006/relationships/font" Target="fonts/PlusJakartaSans-boldItalic.fntdata"/><Relationship Id="rId24" Type="http://schemas.openxmlformats.org/officeDocument/2006/relationships/font" Target="fonts/PlusJakartaSansMedium-italic.fntdata"/><Relationship Id="rId23" Type="http://schemas.openxmlformats.org/officeDocument/2006/relationships/font" Target="fonts/PlusJakartaSansMedium-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5" Type="http://schemas.openxmlformats.org/officeDocument/2006/relationships/font" Target="fonts/PlusJakartaSansMedium-bold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font" Target="fonts/Halant-bold.fntdata"/><Relationship Id="rId12" Type="http://schemas.openxmlformats.org/officeDocument/2006/relationships/font" Target="fonts/Halant-regular.fntdata"/><Relationship Id="rId15" Type="http://schemas.openxmlformats.org/officeDocument/2006/relationships/font" Target="fonts/Inter-bold.fntdata"/><Relationship Id="rId14" Type="http://schemas.openxmlformats.org/officeDocument/2006/relationships/font" Target="fonts/Inter-regular.fntdata"/><Relationship Id="rId17" Type="http://schemas.openxmlformats.org/officeDocument/2006/relationships/font" Target="fonts/Inter-boldItalic.fntdata"/><Relationship Id="rId16" Type="http://schemas.openxmlformats.org/officeDocument/2006/relationships/font" Target="fonts/Inter-italic.fntdata"/><Relationship Id="rId19" Type="http://schemas.openxmlformats.org/officeDocument/2006/relationships/font" Target="fonts/PlusJakartaSans-bold.fntdata"/><Relationship Id="rId18" Type="http://schemas.openxmlformats.org/officeDocument/2006/relationships/font" Target="fonts/PlusJakartaSans-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62"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3689f2d4ef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3689f2d4ef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g35ff655274c_0_37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g35ff655274c_0_3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 name="Shape 79"/>
        <p:cNvGrpSpPr/>
        <p:nvPr/>
      </p:nvGrpSpPr>
      <p:grpSpPr>
        <a:xfrm>
          <a:off x="0" y="0"/>
          <a:ext cx="0" cy="0"/>
          <a:chOff x="0" y="0"/>
          <a:chExt cx="0" cy="0"/>
        </a:xfrm>
      </p:grpSpPr>
      <p:sp>
        <p:nvSpPr>
          <p:cNvPr id="80" name="Google Shape;80;g366faa1187e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1" name="Google Shape;81;g366faa1187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g366faa1187e_0_1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3" name="Google Shape;93;g366faa1187e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 name="Shape 108"/>
        <p:cNvGrpSpPr/>
        <p:nvPr/>
      </p:nvGrpSpPr>
      <p:grpSpPr>
        <a:xfrm>
          <a:off x="0" y="0"/>
          <a:ext cx="0" cy="0"/>
          <a:chOff x="0" y="0"/>
          <a:chExt cx="0" cy="0"/>
        </a:xfrm>
      </p:grpSpPr>
      <p:sp>
        <p:nvSpPr>
          <p:cNvPr id="109" name="Google Shape;109;g35de3d5c911_3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0" name="Google Shape;110;g35de3d5c911_3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5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80001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202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1.png"/><Relationship Id="rId5" Type="http://schemas.openxmlformats.org/officeDocument/2006/relationships/hyperlink" Target="https://www.youtube.com/watch?v=Z3Wvw6BivVI"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3.png"/><Relationship Id="rId4" Type="http://schemas.openxmlformats.org/officeDocument/2006/relationships/image" Target="../media/image1.png"/><Relationship Id="rId5" Type="http://schemas.openxmlformats.org/officeDocument/2006/relationships/image" Target="../media/image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3.png"/><Relationship Id="rId4" Type="http://schemas.openxmlformats.org/officeDocument/2006/relationships/image" Target="../media/image1.png"/><Relationship Id="rId5" Type="http://schemas.openxmlformats.org/officeDocument/2006/relationships/hyperlink" Target="https://www.youtube.com/watch?v=Z3Wvw6BivVI"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3.png"/><Relationship Id="rId4" Type="http://schemas.openxmlformats.org/officeDocument/2006/relationships/image" Target="../media/image1.png"/><Relationship Id="rId5" Type="http://schemas.openxmlformats.org/officeDocument/2006/relationships/image" Target="../media/image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3.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7772400" cy="7323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500">
                <a:solidFill>
                  <a:schemeClr val="dk1"/>
                </a:solidFill>
                <a:latin typeface="Halant"/>
                <a:ea typeface="Halant"/>
                <a:cs typeface="Halant"/>
                <a:sym typeface="Halant"/>
              </a:rPr>
              <a:t>Contextualization</a:t>
            </a:r>
            <a:endParaRPr sz="1500">
              <a:solidFill>
                <a:schemeClr val="dk1"/>
              </a:solidFill>
              <a:latin typeface="Halant"/>
              <a:ea typeface="Halant"/>
              <a:cs typeface="Halant"/>
              <a:sym typeface="Halant"/>
            </a:endParaRPr>
          </a:p>
          <a:p>
            <a:pPr indent="0" lvl="0" marL="0" rtl="0" algn="ctr">
              <a:spcBef>
                <a:spcPts val="0"/>
              </a:spcBef>
              <a:spcAft>
                <a:spcPts val="0"/>
              </a:spcAft>
              <a:buNone/>
            </a:pPr>
            <a:r>
              <a:rPr lang="en" sz="2000">
                <a:solidFill>
                  <a:schemeClr val="dk1"/>
                </a:solidFill>
                <a:latin typeface="Plus Jakarta Sans Medium"/>
                <a:ea typeface="Plus Jakarta Sans Medium"/>
                <a:cs typeface="Plus Jakarta Sans Medium"/>
                <a:sym typeface="Plus Jakarta Sans Medium"/>
              </a:rPr>
              <a:t>What is the Context? Ancient Egypt</a:t>
            </a:r>
            <a:endParaRPr sz="20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sp>
        <p:nvSpPr>
          <p:cNvPr id="55" name="Google Shape;55;p13"/>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56" name="Google Shape;56;p13"/>
          <p:cNvPicPr preferRelativeResize="0"/>
          <p:nvPr/>
        </p:nvPicPr>
        <p:blipFill>
          <a:blip r:embed="rId3">
            <a:alphaModFix/>
          </a:blip>
          <a:stretch>
            <a:fillRect/>
          </a:stretch>
        </p:blipFill>
        <p:spPr>
          <a:xfrm>
            <a:off x="390131" y="9348146"/>
            <a:ext cx="431174" cy="431174"/>
          </a:xfrm>
          <a:prstGeom prst="rect">
            <a:avLst/>
          </a:prstGeom>
          <a:noFill/>
          <a:ln>
            <a:noFill/>
          </a:ln>
        </p:spPr>
      </p:pic>
      <p:sp>
        <p:nvSpPr>
          <p:cNvPr id="57" name="Google Shape;57;p13"/>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58" name="Google Shape;58;p13"/>
          <p:cNvPicPr preferRelativeResize="0"/>
          <p:nvPr/>
        </p:nvPicPr>
        <p:blipFill>
          <a:blip r:embed="rId4">
            <a:alphaModFix/>
          </a:blip>
          <a:stretch>
            <a:fillRect/>
          </a:stretch>
        </p:blipFill>
        <p:spPr>
          <a:xfrm>
            <a:off x="216272" y="110272"/>
            <a:ext cx="1056536" cy="438114"/>
          </a:xfrm>
          <a:prstGeom prst="rect">
            <a:avLst/>
          </a:prstGeom>
          <a:noFill/>
          <a:ln>
            <a:noFill/>
          </a:ln>
        </p:spPr>
      </p:pic>
      <p:graphicFrame>
        <p:nvGraphicFramePr>
          <p:cNvPr id="59" name="Google Shape;59;p13"/>
          <p:cNvGraphicFramePr/>
          <p:nvPr/>
        </p:nvGraphicFramePr>
        <p:xfrm>
          <a:off x="315750" y="1268650"/>
          <a:ext cx="3000000" cy="3000000"/>
        </p:xfrm>
        <a:graphic>
          <a:graphicData uri="http://schemas.openxmlformats.org/drawingml/2006/table">
            <a:tbl>
              <a:tblPr>
                <a:noFill/>
                <a:tableStyleId>{60DA6086-CA3D-4D6F-B323-F574BB0D6F33}</a:tableStyleId>
              </a:tblPr>
              <a:tblGrid>
                <a:gridCol w="7140900"/>
              </a:tblGrid>
              <a:tr h="4503275">
                <a:tc>
                  <a:txBody>
                    <a:bodyPr/>
                    <a:lstStyle/>
                    <a:p>
                      <a:pPr indent="0" lvl="0" marL="0" rtl="0" algn="l">
                        <a:spcBef>
                          <a:spcPts val="0"/>
                        </a:spcBef>
                        <a:spcAft>
                          <a:spcPts val="0"/>
                        </a:spcAft>
                        <a:buNone/>
                      </a:pPr>
                      <a:r>
                        <a:rPr b="1" lang="en" sz="1300" u="sng">
                          <a:solidFill>
                            <a:schemeClr val="hlink"/>
                          </a:solidFill>
                          <a:latin typeface="Halant"/>
                          <a:ea typeface="Halant"/>
                          <a:cs typeface="Halant"/>
                          <a:sym typeface="Halant"/>
                          <a:hlinkClick r:id="rId5"/>
                        </a:rPr>
                        <a:t>Video Transcript:</a:t>
                      </a:r>
                      <a:r>
                        <a:rPr lang="en" sz="1300">
                          <a:latin typeface="Halant"/>
                          <a:ea typeface="Halant"/>
                          <a:cs typeface="Halant"/>
                          <a:sym typeface="Halant"/>
                        </a:rPr>
                        <a:t> Begin at 1:40, End at 3:30</a:t>
                      </a:r>
                      <a:endParaRPr sz="1300">
                        <a:latin typeface="Halant"/>
                        <a:ea typeface="Halant"/>
                        <a:cs typeface="Halant"/>
                        <a:sym typeface="Halant"/>
                      </a:endParaRPr>
                    </a:p>
                    <a:p>
                      <a:pPr indent="0" lvl="0" marL="0" marR="152400" rtl="0" algn="l">
                        <a:lnSpc>
                          <a:spcPct val="100000"/>
                        </a:lnSpc>
                        <a:spcBef>
                          <a:spcPts val="0"/>
                        </a:spcBef>
                        <a:spcAft>
                          <a:spcPts val="0"/>
                        </a:spcAft>
                        <a:buNone/>
                      </a:pPr>
                      <a:r>
                        <a:rPr lang="en" sz="1200">
                          <a:solidFill>
                            <a:schemeClr val="dk1"/>
                          </a:solidFill>
                          <a:latin typeface="Inter"/>
                          <a:ea typeface="Inter"/>
                          <a:cs typeface="Inter"/>
                          <a:sym typeface="Inter"/>
                        </a:rPr>
                        <a:t>Right, so in discussing agriculture and early civilizations, we've been approaching history through the lens of resource distribution and geography. And just as the violent and capricious Tigris and Euphrates rivers shaped the worldview of early Mesopotamians, the Nile shaped the worldview of the Egyptians. Let's go to the Thought Bubble. The Nile was regular, navigable, and benign, making for one of the safest and richest agricultural areas in the world. Each summer, the river flooded the fields at precisely the right time, leaving behind nutrient-rich silt for planting season. Planting was so easy that Egyptians just tossed seeds around the silty earth and then let their cattle or pigs walk on it to press the seeds into the ground, and then boom: grain, and figs, and wheat, and pomegranates, and melons, and joy.</a:t>
                      </a:r>
                      <a:endParaRPr sz="12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rPr lang="en" sz="1200">
                          <a:solidFill>
                            <a:schemeClr val="dk1"/>
                          </a:solidFill>
                          <a:latin typeface="Inter"/>
                          <a:ea typeface="Inter"/>
                          <a:cs typeface="Inter"/>
                          <a:sym typeface="Inter"/>
                        </a:rPr>
                        <a:t>Unlike most river valley civilizations, Egyptian communities existed ONLY along the Nile, which was navigable enough to get valuable resources downstream from timber to gold, which the Egyptians considered the divine metal, thereby introducing an idea that would eventually culminate in Mr. T. The Nile is also easily tamed. While other river valley civilizations needed complicated and labor-intensive hydraulic engineering projects to irrigate crops, the Nile was so chill that Egyptians could use a simple form of water management called basin irrigation, in which farmers used flood waters to fill earthen basins and canals for irrigation. In short, the awesomeness of the Nile meant Egyptians could create big food surpluses with relatively little work, allowing time and energy for some pretty impressive projects. Also, the Nile may help explain the ancient Egypt's general optimism. While ancient Sumerian religion, for instance, saw the afterlife as this gloomy, dark place, Egyptians were often buried with things that were useful and pleasurable to them in life, because the Afterlife was seen as a continuation of this life, which, at least if you lived along the Nile, wasn't half-bad.</a:t>
                      </a:r>
                      <a:endParaRPr sz="1200">
                        <a:solidFill>
                          <a:schemeClr val="dk1"/>
                        </a:solidFill>
                        <a:latin typeface="Inter"/>
                        <a:ea typeface="Inter"/>
                        <a:cs typeface="Inter"/>
                        <a:sym typeface="Inter"/>
                      </a:endParaRPr>
                    </a:p>
                  </a:txBody>
                  <a:tcPr marT="91425" marB="91425" marR="91425" marL="91425"/>
                </a:tc>
              </a:tr>
            </a:tbl>
          </a:graphicData>
        </a:graphic>
      </p:graphicFrame>
      <p:sp>
        <p:nvSpPr>
          <p:cNvPr id="60" name="Google Shape;60;p13"/>
          <p:cNvSpPr txBox="1"/>
          <p:nvPr/>
        </p:nvSpPr>
        <p:spPr>
          <a:xfrm>
            <a:off x="349644" y="803026"/>
            <a:ext cx="70731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______________________________________  Date: ________ Class: ____________________</a:t>
            </a:r>
            <a:endParaRPr b="1" sz="1300">
              <a:solidFill>
                <a:srgbClr val="000000"/>
              </a:solidFill>
              <a:latin typeface="Inter"/>
              <a:ea typeface="Inter"/>
              <a:cs typeface="Inter"/>
              <a:sym typeface="Inter"/>
            </a:endParaRPr>
          </a:p>
        </p:txBody>
      </p:sp>
      <p:sp>
        <p:nvSpPr>
          <p:cNvPr id="61" name="Google Shape;61;p13"/>
          <p:cNvSpPr txBox="1"/>
          <p:nvPr/>
        </p:nvSpPr>
        <p:spPr>
          <a:xfrm>
            <a:off x="315750" y="5859254"/>
            <a:ext cx="7140900" cy="3359400"/>
          </a:xfrm>
          <a:prstGeom prst="rect">
            <a:avLst/>
          </a:prstGeom>
          <a:noFill/>
          <a:ln>
            <a:noFill/>
          </a:ln>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was the Nile considered a "benign" river, and how did this affect Egyptian agriculture?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method did Egyptians use to plant seeds, and why was it so effective?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In what ways did the Nile River directly influence the structure and spread of Egyptian civilization?</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5" name="Shape 65"/>
        <p:cNvGrpSpPr/>
        <p:nvPr/>
      </p:nvGrpSpPr>
      <p:grpSpPr>
        <a:xfrm>
          <a:off x="0" y="0"/>
          <a:ext cx="0" cy="0"/>
          <a:chOff x="0" y="0"/>
          <a:chExt cx="0" cy="0"/>
        </a:xfrm>
      </p:grpSpPr>
      <p:sp>
        <p:nvSpPr>
          <p:cNvPr id="66" name="Google Shape;66;p14"/>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Contextualization</a:t>
            </a:r>
            <a:endParaRPr sz="2500">
              <a:solidFill>
                <a:schemeClr val="dk1"/>
              </a:solidFill>
              <a:latin typeface="Plus Jakarta Sans"/>
              <a:ea typeface="Plus Jakarta Sans"/>
              <a:cs typeface="Plus Jakarta Sans"/>
              <a:sym typeface="Plus Jakarta Sans"/>
            </a:endParaRPr>
          </a:p>
        </p:txBody>
      </p:sp>
      <p:sp>
        <p:nvSpPr>
          <p:cNvPr id="67" name="Google Shape;67;p14"/>
          <p:cNvSpPr txBox="1"/>
          <p:nvPr/>
        </p:nvSpPr>
        <p:spPr>
          <a:xfrm>
            <a:off x="5498091" y="96890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68" name="Google Shape;68;p14"/>
          <p:cNvPicPr preferRelativeResize="0"/>
          <p:nvPr/>
        </p:nvPicPr>
        <p:blipFill>
          <a:blip r:embed="rId3">
            <a:alphaModFix/>
          </a:blip>
          <a:stretch>
            <a:fillRect/>
          </a:stretch>
        </p:blipFill>
        <p:spPr>
          <a:xfrm>
            <a:off x="353919" y="9627221"/>
            <a:ext cx="431174" cy="431174"/>
          </a:xfrm>
          <a:prstGeom prst="rect">
            <a:avLst/>
          </a:prstGeom>
          <a:noFill/>
          <a:ln>
            <a:noFill/>
          </a:ln>
        </p:spPr>
      </p:pic>
      <p:sp>
        <p:nvSpPr>
          <p:cNvPr id="69" name="Google Shape;69;p14"/>
          <p:cNvSpPr txBox="1"/>
          <p:nvPr/>
        </p:nvSpPr>
        <p:spPr>
          <a:xfrm>
            <a:off x="2966238" y="9689061"/>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70" name="Google Shape;70;p14"/>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71" name="Google Shape;71;p14"/>
          <p:cNvSpPr txBox="1"/>
          <p:nvPr/>
        </p:nvSpPr>
        <p:spPr>
          <a:xfrm>
            <a:off x="469050" y="1132013"/>
            <a:ext cx="2692800" cy="20157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800">
                <a:latin typeface="Inter"/>
                <a:ea typeface="Inter"/>
                <a:cs typeface="Inter"/>
                <a:sym typeface="Inter"/>
              </a:rPr>
              <a:t>___________ Context</a:t>
            </a:r>
            <a:endParaRPr sz="1800">
              <a:latin typeface="Inter"/>
              <a:ea typeface="Inter"/>
              <a:cs typeface="Inter"/>
              <a:sym typeface="Inter"/>
            </a:endParaRPr>
          </a:p>
        </p:txBody>
      </p:sp>
      <p:sp>
        <p:nvSpPr>
          <p:cNvPr id="72" name="Google Shape;72;p14"/>
          <p:cNvSpPr txBox="1"/>
          <p:nvPr/>
        </p:nvSpPr>
        <p:spPr>
          <a:xfrm>
            <a:off x="4606337" y="3330300"/>
            <a:ext cx="2692800" cy="20157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lang="en" sz="1800">
                <a:solidFill>
                  <a:schemeClr val="dk1"/>
                </a:solidFill>
                <a:latin typeface="Inter"/>
                <a:ea typeface="Inter"/>
                <a:cs typeface="Inter"/>
                <a:sym typeface="Inter"/>
              </a:rPr>
              <a:t>___________ Context</a:t>
            </a:r>
            <a:endParaRPr sz="1800">
              <a:solidFill>
                <a:schemeClr val="dk1"/>
              </a:solidFill>
              <a:latin typeface="Inter"/>
              <a:ea typeface="Inter"/>
              <a:cs typeface="Inter"/>
              <a:sym typeface="Inter"/>
            </a:endParaRPr>
          </a:p>
        </p:txBody>
      </p:sp>
      <p:sp>
        <p:nvSpPr>
          <p:cNvPr id="73" name="Google Shape;73;p14"/>
          <p:cNvSpPr txBox="1"/>
          <p:nvPr/>
        </p:nvSpPr>
        <p:spPr>
          <a:xfrm>
            <a:off x="469053" y="3330302"/>
            <a:ext cx="2692800" cy="20157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lang="en" sz="1800">
                <a:solidFill>
                  <a:schemeClr val="dk1"/>
                </a:solidFill>
                <a:latin typeface="Inter"/>
                <a:ea typeface="Inter"/>
                <a:cs typeface="Inter"/>
                <a:sym typeface="Inter"/>
              </a:rPr>
              <a:t>___________ Context</a:t>
            </a:r>
            <a:endParaRPr sz="1800">
              <a:solidFill>
                <a:schemeClr val="dk1"/>
              </a:solidFill>
              <a:latin typeface="Inter"/>
              <a:ea typeface="Inter"/>
              <a:cs typeface="Inter"/>
              <a:sym typeface="Inter"/>
            </a:endParaRPr>
          </a:p>
        </p:txBody>
      </p:sp>
      <p:sp>
        <p:nvSpPr>
          <p:cNvPr id="74" name="Google Shape;74;p14"/>
          <p:cNvSpPr txBox="1"/>
          <p:nvPr/>
        </p:nvSpPr>
        <p:spPr>
          <a:xfrm>
            <a:off x="469050" y="5528563"/>
            <a:ext cx="2692800" cy="20157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lang="en" sz="1800">
                <a:solidFill>
                  <a:schemeClr val="dk1"/>
                </a:solidFill>
                <a:latin typeface="Inter"/>
                <a:ea typeface="Inter"/>
                <a:cs typeface="Inter"/>
                <a:sym typeface="Inter"/>
              </a:rPr>
              <a:t>___________ Context</a:t>
            </a:r>
            <a:endParaRPr sz="1800">
              <a:solidFill>
                <a:schemeClr val="dk1"/>
              </a:solidFill>
              <a:latin typeface="Inter"/>
              <a:ea typeface="Inter"/>
              <a:cs typeface="Inter"/>
              <a:sym typeface="Inter"/>
            </a:endParaRPr>
          </a:p>
        </p:txBody>
      </p:sp>
      <p:sp>
        <p:nvSpPr>
          <p:cNvPr id="75" name="Google Shape;75;p14"/>
          <p:cNvSpPr txBox="1"/>
          <p:nvPr/>
        </p:nvSpPr>
        <p:spPr>
          <a:xfrm>
            <a:off x="471200" y="7775775"/>
            <a:ext cx="6830100" cy="1804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lnSpc>
                <a:spcPct val="150000"/>
              </a:lnSpc>
              <a:spcBef>
                <a:spcPts val="0"/>
              </a:spcBef>
              <a:spcAft>
                <a:spcPts val="0"/>
              </a:spcAft>
              <a:buNone/>
            </a:pPr>
            <a:r>
              <a:rPr lang="en" sz="1300">
                <a:latin typeface="Inter"/>
                <a:ea typeface="Inter"/>
                <a:cs typeface="Inter"/>
                <a:sym typeface="Inter"/>
              </a:rPr>
              <a:t>"In order to best understand _____________________, we must situate it in the following context: </a:t>
            </a:r>
            <a:endParaRPr sz="1300">
              <a:latin typeface="Inter"/>
              <a:ea typeface="Inter"/>
              <a:cs typeface="Inter"/>
              <a:sym typeface="Inter"/>
            </a:endParaRPr>
          </a:p>
        </p:txBody>
      </p:sp>
      <p:pic>
        <p:nvPicPr>
          <p:cNvPr id="76" name="Google Shape;76;p14"/>
          <p:cNvPicPr preferRelativeResize="0"/>
          <p:nvPr/>
        </p:nvPicPr>
        <p:blipFill>
          <a:blip r:embed="rId5">
            <a:alphaModFix/>
          </a:blip>
          <a:stretch>
            <a:fillRect/>
          </a:stretch>
        </p:blipFill>
        <p:spPr>
          <a:xfrm>
            <a:off x="5444875" y="996923"/>
            <a:ext cx="1015725" cy="1015725"/>
          </a:xfrm>
          <a:prstGeom prst="rect">
            <a:avLst/>
          </a:prstGeom>
          <a:noFill/>
          <a:ln>
            <a:noFill/>
          </a:ln>
        </p:spPr>
      </p:pic>
      <p:sp>
        <p:nvSpPr>
          <p:cNvPr id="77" name="Google Shape;77;p14"/>
          <p:cNvSpPr txBox="1"/>
          <p:nvPr/>
        </p:nvSpPr>
        <p:spPr>
          <a:xfrm>
            <a:off x="4606325" y="5528575"/>
            <a:ext cx="2692800" cy="20157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lang="en" sz="1800">
                <a:solidFill>
                  <a:schemeClr val="dk1"/>
                </a:solidFill>
                <a:latin typeface="Inter"/>
                <a:ea typeface="Inter"/>
                <a:cs typeface="Inter"/>
                <a:sym typeface="Inter"/>
              </a:rPr>
              <a:t>___________ Context</a:t>
            </a:r>
            <a:endParaRPr sz="1800">
              <a:solidFill>
                <a:schemeClr val="dk1"/>
              </a:solidFill>
              <a:latin typeface="Inter"/>
              <a:ea typeface="Inter"/>
              <a:cs typeface="Inter"/>
              <a:sym typeface="Inter"/>
            </a:endParaRPr>
          </a:p>
        </p:txBody>
      </p:sp>
      <p:sp>
        <p:nvSpPr>
          <p:cNvPr id="78" name="Google Shape;78;p14"/>
          <p:cNvSpPr txBox="1"/>
          <p:nvPr/>
        </p:nvSpPr>
        <p:spPr>
          <a:xfrm>
            <a:off x="4567488" y="2012638"/>
            <a:ext cx="2770500" cy="919800"/>
          </a:xfrm>
          <a:prstGeom prst="rect">
            <a:avLst/>
          </a:prstGeom>
          <a:noFill/>
          <a:ln cap="flat" cmpd="sng" w="19050">
            <a:solidFill>
              <a:srgbClr val="E75C3D"/>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latin typeface="Inter"/>
                <a:ea typeface="Inter"/>
                <a:cs typeface="Inter"/>
                <a:sym typeface="Inter"/>
              </a:rPr>
              <a:t>Historical Event:</a:t>
            </a:r>
            <a:endParaRPr sz="1300">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a:p>
            <a:pPr indent="0" lvl="0" marL="0" rtl="0" algn="ctr">
              <a:spcBef>
                <a:spcPts val="0"/>
              </a:spcBef>
              <a:spcAft>
                <a:spcPts val="0"/>
              </a:spcAft>
              <a:buNone/>
            </a:pPr>
            <a:r>
              <a:rPr b="1" lang="en">
                <a:latin typeface="Inter"/>
                <a:ea typeface="Inter"/>
                <a:cs typeface="Inter"/>
                <a:sym typeface="Inter"/>
              </a:rPr>
              <a:t>Ancient Egypt </a:t>
            </a:r>
            <a:endParaRPr b="1">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2" name="Shape 82"/>
        <p:cNvGrpSpPr/>
        <p:nvPr/>
      </p:nvGrpSpPr>
      <p:grpSpPr>
        <a:xfrm>
          <a:off x="0" y="0"/>
          <a:ext cx="0" cy="0"/>
          <a:chOff x="0" y="0"/>
          <a:chExt cx="0" cy="0"/>
        </a:xfrm>
      </p:grpSpPr>
      <p:sp>
        <p:nvSpPr>
          <p:cNvPr id="83" name="Google Shape;83;p15"/>
          <p:cNvSpPr txBox="1"/>
          <p:nvPr/>
        </p:nvSpPr>
        <p:spPr>
          <a:xfrm>
            <a:off x="0" y="0"/>
            <a:ext cx="7772400" cy="7323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500">
                <a:solidFill>
                  <a:schemeClr val="dk1"/>
                </a:solidFill>
                <a:latin typeface="Halant"/>
                <a:ea typeface="Halant"/>
                <a:cs typeface="Halant"/>
                <a:sym typeface="Halant"/>
              </a:rPr>
              <a:t>Contextualization</a:t>
            </a:r>
            <a:endParaRPr sz="1500">
              <a:solidFill>
                <a:schemeClr val="dk1"/>
              </a:solidFill>
              <a:latin typeface="Halant"/>
              <a:ea typeface="Halant"/>
              <a:cs typeface="Halant"/>
              <a:sym typeface="Halant"/>
            </a:endParaRPr>
          </a:p>
          <a:p>
            <a:pPr indent="0" lvl="0" marL="0" rtl="0" algn="ctr">
              <a:spcBef>
                <a:spcPts val="0"/>
              </a:spcBef>
              <a:spcAft>
                <a:spcPts val="0"/>
              </a:spcAft>
              <a:buNone/>
            </a:pPr>
            <a:r>
              <a:rPr lang="en" sz="2000">
                <a:solidFill>
                  <a:schemeClr val="dk1"/>
                </a:solidFill>
                <a:latin typeface="Plus Jakarta Sans Medium"/>
                <a:ea typeface="Plus Jakarta Sans Medium"/>
                <a:cs typeface="Plus Jakarta Sans Medium"/>
                <a:sym typeface="Plus Jakarta Sans Medium"/>
              </a:rPr>
              <a:t>What is the Context? Ancient Egypt</a:t>
            </a:r>
            <a:endParaRPr sz="20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sp>
        <p:nvSpPr>
          <p:cNvPr id="84" name="Google Shape;84;p15"/>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85" name="Google Shape;85;p15"/>
          <p:cNvPicPr preferRelativeResize="0"/>
          <p:nvPr/>
        </p:nvPicPr>
        <p:blipFill>
          <a:blip r:embed="rId3">
            <a:alphaModFix/>
          </a:blip>
          <a:stretch>
            <a:fillRect/>
          </a:stretch>
        </p:blipFill>
        <p:spPr>
          <a:xfrm>
            <a:off x="390131" y="9348146"/>
            <a:ext cx="431174" cy="431174"/>
          </a:xfrm>
          <a:prstGeom prst="rect">
            <a:avLst/>
          </a:prstGeom>
          <a:noFill/>
          <a:ln>
            <a:noFill/>
          </a:ln>
        </p:spPr>
      </p:pic>
      <p:sp>
        <p:nvSpPr>
          <p:cNvPr id="86" name="Google Shape;86;p15"/>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87" name="Google Shape;87;p15"/>
          <p:cNvPicPr preferRelativeResize="0"/>
          <p:nvPr/>
        </p:nvPicPr>
        <p:blipFill>
          <a:blip r:embed="rId4">
            <a:alphaModFix/>
          </a:blip>
          <a:stretch>
            <a:fillRect/>
          </a:stretch>
        </p:blipFill>
        <p:spPr>
          <a:xfrm>
            <a:off x="216272" y="110272"/>
            <a:ext cx="1056536" cy="438114"/>
          </a:xfrm>
          <a:prstGeom prst="rect">
            <a:avLst/>
          </a:prstGeom>
          <a:noFill/>
          <a:ln>
            <a:noFill/>
          </a:ln>
        </p:spPr>
      </p:pic>
      <p:graphicFrame>
        <p:nvGraphicFramePr>
          <p:cNvPr id="88" name="Google Shape;88;p15"/>
          <p:cNvGraphicFramePr/>
          <p:nvPr/>
        </p:nvGraphicFramePr>
        <p:xfrm>
          <a:off x="315750" y="1268650"/>
          <a:ext cx="3000000" cy="3000000"/>
        </p:xfrm>
        <a:graphic>
          <a:graphicData uri="http://schemas.openxmlformats.org/drawingml/2006/table">
            <a:tbl>
              <a:tblPr>
                <a:noFill/>
                <a:tableStyleId>{60DA6086-CA3D-4D6F-B323-F574BB0D6F33}</a:tableStyleId>
              </a:tblPr>
              <a:tblGrid>
                <a:gridCol w="7140900"/>
              </a:tblGrid>
              <a:tr h="4016375">
                <a:tc>
                  <a:txBody>
                    <a:bodyPr/>
                    <a:lstStyle/>
                    <a:p>
                      <a:pPr indent="0" lvl="0" marL="0" rtl="0" algn="l">
                        <a:spcBef>
                          <a:spcPts val="0"/>
                        </a:spcBef>
                        <a:spcAft>
                          <a:spcPts val="0"/>
                        </a:spcAft>
                        <a:buNone/>
                      </a:pPr>
                      <a:r>
                        <a:rPr b="1" lang="en" sz="1300" u="sng">
                          <a:solidFill>
                            <a:schemeClr val="hlink"/>
                          </a:solidFill>
                          <a:latin typeface="Halant"/>
                          <a:ea typeface="Halant"/>
                          <a:cs typeface="Halant"/>
                          <a:sym typeface="Halant"/>
                          <a:hlinkClick r:id="rId5"/>
                        </a:rPr>
                        <a:t>Video Transcript:</a:t>
                      </a:r>
                      <a:r>
                        <a:rPr lang="en" sz="1300">
                          <a:latin typeface="Halant"/>
                          <a:ea typeface="Halant"/>
                          <a:cs typeface="Halant"/>
                          <a:sym typeface="Halant"/>
                        </a:rPr>
                        <a:t> Begin at 1:40, End at 3:30</a:t>
                      </a:r>
                      <a:endParaRPr sz="1300">
                        <a:latin typeface="Halant"/>
                        <a:ea typeface="Halant"/>
                        <a:cs typeface="Halant"/>
                        <a:sym typeface="Halant"/>
                      </a:endParaRPr>
                    </a:p>
                    <a:p>
                      <a:pPr indent="0" lvl="0" marL="0" marR="152400" rtl="0" algn="l">
                        <a:lnSpc>
                          <a:spcPct val="100000"/>
                        </a:lnSpc>
                        <a:spcBef>
                          <a:spcPts val="0"/>
                        </a:spcBef>
                        <a:spcAft>
                          <a:spcPts val="0"/>
                        </a:spcAft>
                        <a:buNone/>
                      </a:pPr>
                      <a:r>
                        <a:rPr lang="en" sz="1200">
                          <a:solidFill>
                            <a:schemeClr val="dk1"/>
                          </a:solidFill>
                          <a:latin typeface="Inter"/>
                          <a:ea typeface="Inter"/>
                          <a:cs typeface="Inter"/>
                          <a:sym typeface="Inter"/>
                        </a:rPr>
                        <a:t>Right, so in discussing agriculture and early civilizations, we've been approaching history through the lens of resource distribution and geography. And just as the violent and capricious Tigris and Euphrates rivers shaped the worldview of early Mesopotamians, the Nile shaped the worldview of the Egyptians. Let's go to the Thought Bubble. The Nile was regular, navigable, and benign, making for one of the safest and richest agricultural areas in the world. Each summer, the river flooded the fields at precisely the right time, leaving behind nutrient-rich silt for planting season. Planting was so easy that Egyptians just tossed seeds around the silty earth and then let their cattle or pigs walk on it to press the seeds into the ground, and then boom: grain, and figs, and wheat, and pomegranates, and melons, and joy.</a:t>
                      </a:r>
                      <a:endParaRPr sz="12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rPr lang="en" sz="1200">
                          <a:solidFill>
                            <a:schemeClr val="dk1"/>
                          </a:solidFill>
                          <a:latin typeface="Inter"/>
                          <a:ea typeface="Inter"/>
                          <a:cs typeface="Inter"/>
                          <a:sym typeface="Inter"/>
                        </a:rPr>
                        <a:t>Unlike most river valley civilizations, Egyptian communities existed ONLY along the Nile, which was navigable enough to get valuable resources downstream from timber to gold, which the Egyptians considered the divine metal, thereby introducing an idea that would eventually culminate in Mr. T. The Nile is also easily tamed. While other river valley civilizations needed complicated and labor-intensive hydraulic engineering projects to irrigate crops, the Nile was so chill that Egyptians could use a simple form of water management called basin irrigation, in which farmers used flood waters to fill earthen basins and canals for irrigation. In short, the awesomeness of the Nile meant Egyptians could create big food surpluses with relatively little work, allowing time and energy for some pretty impressive projects. Also, the Nile may help explain the ancient Egypt's general optimism. While ancient Sumerian religion, for instance, saw the afterlife as this gloomy, dark place, Egyptians were often buried with things that were useful and pleasurable to them in life, because the Afterlife was seen as a continuation of this life, which, at least if you lived along the Nile, wasn't half-bad.</a:t>
                      </a:r>
                      <a:endParaRPr sz="1200">
                        <a:solidFill>
                          <a:schemeClr val="dk1"/>
                        </a:solidFill>
                        <a:latin typeface="Inter"/>
                        <a:ea typeface="Inter"/>
                        <a:cs typeface="Inter"/>
                        <a:sym typeface="Inter"/>
                      </a:endParaRPr>
                    </a:p>
                  </a:txBody>
                  <a:tcPr marT="91425" marB="91425" marR="91425" marL="91425"/>
                </a:tc>
              </a:tr>
            </a:tbl>
          </a:graphicData>
        </a:graphic>
      </p:graphicFrame>
      <p:sp>
        <p:nvSpPr>
          <p:cNvPr id="89" name="Google Shape;89;p15"/>
          <p:cNvSpPr txBox="1"/>
          <p:nvPr/>
        </p:nvSpPr>
        <p:spPr>
          <a:xfrm>
            <a:off x="349644" y="803026"/>
            <a:ext cx="70731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______________________________________  Date: ________ Class: ____________________</a:t>
            </a:r>
            <a:endParaRPr b="1" sz="1300">
              <a:solidFill>
                <a:srgbClr val="000000"/>
              </a:solidFill>
              <a:latin typeface="Inter"/>
              <a:ea typeface="Inter"/>
              <a:cs typeface="Inter"/>
              <a:sym typeface="Inter"/>
            </a:endParaRPr>
          </a:p>
        </p:txBody>
      </p:sp>
      <p:sp>
        <p:nvSpPr>
          <p:cNvPr id="90" name="Google Shape;90;p15"/>
          <p:cNvSpPr txBox="1"/>
          <p:nvPr/>
        </p:nvSpPr>
        <p:spPr>
          <a:xfrm>
            <a:off x="315750" y="5672974"/>
            <a:ext cx="7140900" cy="3798900"/>
          </a:xfrm>
          <a:prstGeom prst="rect">
            <a:avLst/>
          </a:prstGeom>
          <a:noFill/>
          <a:ln>
            <a:noFill/>
          </a:ln>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was the Nile considered a "benign" river, and how did this affect Egyptian agriculture?</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The Nile was called “benign” because it flooded every year in a gentle, predictable way—never too much or too little. This regular flooding covered the fields with rich, fertile soil perfect for farming. Because of this, Egyptian farmers didn’t have to work as hard to water their crops or worry about floods ruining everything, which helped them grow lots of food easily.</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method did Egyptians use to plant seeds, and why was it so effective?</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Egyptians planted seeds by simply scattering them on the wet, silty ground after the flood. Then, they let animals like cattle or pigs walk over the fields, which pressed the seeds into the soil. This method worked well because the flood left the soil soft and full of nutrients, and the animals helped the seeds take root without much effort.</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In what ways did the Nile River directly influence the structure and spread of Egyptian civilization?</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rgbClr val="E75C3D"/>
                </a:solidFill>
                <a:latin typeface="Inter"/>
                <a:ea typeface="Inter"/>
                <a:cs typeface="Inter"/>
                <a:sym typeface="Inter"/>
              </a:rPr>
              <a:t>The Nile shaped Egyptian life because people only lived along its banks, where there was water and fertile land. The river was easy to travel on, so Egyptians could trade goods like timber and gold along it. Unlike other civilizations that needed complicated irrigation, Egyptians used simple basin irrigation thanks to the Nile’s gentle floods. This made farming easier, so they had extra food and time to build big projects like temples and pyramids. The river also influenced their positive view of life and the afterlife because living by the Nile was comfortable and reliable.</a:t>
            </a:r>
            <a:endParaRPr b="1" sz="1100">
              <a:solidFill>
                <a:srgbClr val="E7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4" name="Shape 94"/>
        <p:cNvGrpSpPr/>
        <p:nvPr/>
      </p:nvGrpSpPr>
      <p:grpSpPr>
        <a:xfrm>
          <a:off x="0" y="0"/>
          <a:ext cx="0" cy="0"/>
          <a:chOff x="0" y="0"/>
          <a:chExt cx="0" cy="0"/>
        </a:xfrm>
      </p:grpSpPr>
      <p:sp>
        <p:nvSpPr>
          <p:cNvPr id="95" name="Google Shape;95;p16"/>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Contextualization</a:t>
            </a:r>
            <a:endParaRPr sz="2500">
              <a:solidFill>
                <a:schemeClr val="dk1"/>
              </a:solidFill>
              <a:latin typeface="Plus Jakarta Sans"/>
              <a:ea typeface="Plus Jakarta Sans"/>
              <a:cs typeface="Plus Jakarta Sans"/>
              <a:sym typeface="Plus Jakarta Sans"/>
            </a:endParaRPr>
          </a:p>
        </p:txBody>
      </p:sp>
      <p:sp>
        <p:nvSpPr>
          <p:cNvPr id="96" name="Google Shape;96;p16"/>
          <p:cNvSpPr txBox="1"/>
          <p:nvPr/>
        </p:nvSpPr>
        <p:spPr>
          <a:xfrm>
            <a:off x="5498091" y="96890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97" name="Google Shape;97;p16"/>
          <p:cNvPicPr preferRelativeResize="0"/>
          <p:nvPr/>
        </p:nvPicPr>
        <p:blipFill>
          <a:blip r:embed="rId3">
            <a:alphaModFix/>
          </a:blip>
          <a:stretch>
            <a:fillRect/>
          </a:stretch>
        </p:blipFill>
        <p:spPr>
          <a:xfrm>
            <a:off x="353919" y="9627221"/>
            <a:ext cx="431174" cy="431174"/>
          </a:xfrm>
          <a:prstGeom prst="rect">
            <a:avLst/>
          </a:prstGeom>
          <a:noFill/>
          <a:ln>
            <a:noFill/>
          </a:ln>
        </p:spPr>
      </p:pic>
      <p:sp>
        <p:nvSpPr>
          <p:cNvPr id="98" name="Google Shape;98;p16"/>
          <p:cNvSpPr txBox="1"/>
          <p:nvPr/>
        </p:nvSpPr>
        <p:spPr>
          <a:xfrm>
            <a:off x="2966238" y="9689061"/>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99" name="Google Shape;99;p16"/>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00" name="Google Shape;100;p16"/>
          <p:cNvSpPr txBox="1"/>
          <p:nvPr/>
        </p:nvSpPr>
        <p:spPr>
          <a:xfrm>
            <a:off x="469050" y="1132013"/>
            <a:ext cx="2692800" cy="20157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800">
                <a:solidFill>
                  <a:srgbClr val="E75C3D"/>
                </a:solidFill>
                <a:latin typeface="Inter"/>
                <a:ea typeface="Inter"/>
                <a:cs typeface="Inter"/>
                <a:sym typeface="Inter"/>
              </a:rPr>
              <a:t>Geographic</a:t>
            </a:r>
            <a:r>
              <a:rPr lang="en" sz="1800">
                <a:latin typeface="Inter"/>
                <a:ea typeface="Inter"/>
                <a:cs typeface="Inter"/>
                <a:sym typeface="Inter"/>
              </a:rPr>
              <a:t> Context</a:t>
            </a:r>
            <a:endParaRPr sz="1800">
              <a:latin typeface="Inter"/>
              <a:ea typeface="Inter"/>
              <a:cs typeface="Inter"/>
              <a:sym typeface="Inter"/>
            </a:endParaRPr>
          </a:p>
          <a:p>
            <a:pPr indent="0" lvl="0" marL="0" rtl="0" algn="ctr">
              <a:spcBef>
                <a:spcPts val="0"/>
              </a:spcBef>
              <a:spcAft>
                <a:spcPts val="0"/>
              </a:spcAft>
              <a:buNone/>
            </a:pPr>
            <a:r>
              <a:rPr b="1" lang="en" sz="1150">
                <a:solidFill>
                  <a:srgbClr val="E95C3D"/>
                </a:solidFill>
                <a:latin typeface="Inter"/>
                <a:ea typeface="Inter"/>
                <a:cs typeface="Inter"/>
                <a:sym typeface="Inter"/>
              </a:rPr>
              <a:t>Developed along the Nile River, whose predictable and gentle flooding made farming easy and reliable. The Nile allowed for simple irrigation and abundant harvests, shaping an optimistic worldview and enabling Egyptian society to thrive with minimal labor.</a:t>
            </a:r>
            <a:endParaRPr b="1" sz="1150">
              <a:solidFill>
                <a:srgbClr val="E95C3D"/>
              </a:solidFill>
              <a:latin typeface="Inter"/>
              <a:ea typeface="Inter"/>
              <a:cs typeface="Inter"/>
              <a:sym typeface="Inter"/>
            </a:endParaRPr>
          </a:p>
        </p:txBody>
      </p:sp>
      <p:sp>
        <p:nvSpPr>
          <p:cNvPr id="101" name="Google Shape;101;p16"/>
          <p:cNvSpPr txBox="1"/>
          <p:nvPr/>
        </p:nvSpPr>
        <p:spPr>
          <a:xfrm>
            <a:off x="4606337" y="3330300"/>
            <a:ext cx="2692800" cy="20157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b="1" lang="en" sz="1800">
                <a:solidFill>
                  <a:srgbClr val="E75C3D"/>
                </a:solidFill>
                <a:latin typeface="Inter"/>
                <a:ea typeface="Inter"/>
                <a:cs typeface="Inter"/>
                <a:sym typeface="Inter"/>
              </a:rPr>
              <a:t>Political</a:t>
            </a:r>
            <a:r>
              <a:rPr b="1" lang="en" sz="1800">
                <a:solidFill>
                  <a:srgbClr val="E75C3D"/>
                </a:solidFill>
                <a:latin typeface="Inter"/>
                <a:ea typeface="Inter"/>
                <a:cs typeface="Inter"/>
                <a:sym typeface="Inter"/>
              </a:rPr>
              <a:t> </a:t>
            </a:r>
            <a:r>
              <a:rPr lang="en" sz="1800">
                <a:solidFill>
                  <a:schemeClr val="dk1"/>
                </a:solidFill>
                <a:latin typeface="Inter"/>
                <a:ea typeface="Inter"/>
                <a:cs typeface="Inter"/>
                <a:sym typeface="Inter"/>
              </a:rPr>
              <a:t>Context</a:t>
            </a:r>
            <a:endParaRPr sz="1800">
              <a:solidFill>
                <a:schemeClr val="dk1"/>
              </a:solidFill>
              <a:latin typeface="Inter"/>
              <a:ea typeface="Inter"/>
              <a:cs typeface="Inter"/>
              <a:sym typeface="Inter"/>
            </a:endParaRPr>
          </a:p>
          <a:p>
            <a:pPr indent="0" lvl="0" marL="0" rtl="0" algn="ctr">
              <a:spcBef>
                <a:spcPts val="0"/>
              </a:spcBef>
              <a:spcAft>
                <a:spcPts val="0"/>
              </a:spcAft>
              <a:buClr>
                <a:schemeClr val="dk1"/>
              </a:buClr>
              <a:buSzPts val="1200"/>
              <a:buFont typeface="Arial"/>
              <a:buNone/>
            </a:pPr>
            <a:r>
              <a:rPr b="1" lang="en" sz="1200">
                <a:solidFill>
                  <a:srgbClr val="E95C3D"/>
                </a:solidFill>
                <a:latin typeface="Inter"/>
                <a:ea typeface="Inter"/>
                <a:cs typeface="Inter"/>
                <a:sym typeface="Inter"/>
              </a:rPr>
              <a:t>The pharaoh ruled as both a king and divine figure, supported by a centralized bureaucracy led by a vizier. The government managed resources, law, labor, and regional officials known as nomarchs.</a:t>
            </a:r>
            <a:endParaRPr b="1" sz="1200">
              <a:solidFill>
                <a:srgbClr val="E95C3D"/>
              </a:solidFill>
              <a:latin typeface="Inter"/>
              <a:ea typeface="Inter"/>
              <a:cs typeface="Inter"/>
              <a:sym typeface="Inter"/>
            </a:endParaRPr>
          </a:p>
        </p:txBody>
      </p:sp>
      <p:sp>
        <p:nvSpPr>
          <p:cNvPr id="102" name="Google Shape;102;p16"/>
          <p:cNvSpPr txBox="1"/>
          <p:nvPr/>
        </p:nvSpPr>
        <p:spPr>
          <a:xfrm>
            <a:off x="469053" y="3330302"/>
            <a:ext cx="2692800" cy="20157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b="1" lang="en" sz="1800">
                <a:solidFill>
                  <a:srgbClr val="E75C3D"/>
                </a:solidFill>
                <a:latin typeface="Inter"/>
                <a:ea typeface="Inter"/>
                <a:cs typeface="Inter"/>
                <a:sym typeface="Inter"/>
              </a:rPr>
              <a:t>Social </a:t>
            </a:r>
            <a:r>
              <a:rPr lang="en" sz="1800">
                <a:solidFill>
                  <a:schemeClr val="dk1"/>
                </a:solidFill>
                <a:latin typeface="Inter"/>
                <a:ea typeface="Inter"/>
                <a:cs typeface="Inter"/>
                <a:sym typeface="Inter"/>
              </a:rPr>
              <a:t>Context</a:t>
            </a:r>
            <a:endParaRPr sz="1800">
              <a:solidFill>
                <a:schemeClr val="dk1"/>
              </a:solidFill>
              <a:latin typeface="Inter"/>
              <a:ea typeface="Inter"/>
              <a:cs typeface="Inter"/>
              <a:sym typeface="Inter"/>
            </a:endParaRPr>
          </a:p>
          <a:p>
            <a:pPr indent="0" lvl="0" marL="0" rtl="0" algn="ctr">
              <a:spcBef>
                <a:spcPts val="0"/>
              </a:spcBef>
              <a:spcAft>
                <a:spcPts val="0"/>
              </a:spcAft>
              <a:buClr>
                <a:schemeClr val="dk1"/>
              </a:buClr>
              <a:buSzPts val="1200"/>
              <a:buFont typeface="Arial"/>
              <a:buNone/>
            </a:pPr>
            <a:r>
              <a:rPr b="1" lang="en" sz="1100">
                <a:solidFill>
                  <a:srgbClr val="E95C3D"/>
                </a:solidFill>
                <a:latin typeface="Inter"/>
                <a:ea typeface="Inter"/>
                <a:cs typeface="Inter"/>
                <a:sym typeface="Inter"/>
              </a:rPr>
              <a:t>Egyptian society was highly structured, with the pharaoh at the top and peasants forming the largest class.  Women in Ancient Egypt had more rights than in many other ancient cultures and could become Pharaohs.</a:t>
            </a:r>
            <a:endParaRPr b="1" sz="1100">
              <a:solidFill>
                <a:srgbClr val="E95C3D"/>
              </a:solidFill>
              <a:latin typeface="Inter"/>
              <a:ea typeface="Inter"/>
              <a:cs typeface="Inter"/>
              <a:sym typeface="Inter"/>
            </a:endParaRPr>
          </a:p>
        </p:txBody>
      </p:sp>
      <p:sp>
        <p:nvSpPr>
          <p:cNvPr id="103" name="Google Shape;103;p16"/>
          <p:cNvSpPr txBox="1"/>
          <p:nvPr/>
        </p:nvSpPr>
        <p:spPr>
          <a:xfrm>
            <a:off x="469050" y="5528563"/>
            <a:ext cx="2692800" cy="20157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b="1" lang="en" sz="1800">
                <a:solidFill>
                  <a:srgbClr val="E95C3D"/>
                </a:solidFill>
                <a:latin typeface="Inter"/>
                <a:ea typeface="Inter"/>
                <a:cs typeface="Inter"/>
                <a:sym typeface="Inter"/>
              </a:rPr>
              <a:t>Cultural </a:t>
            </a:r>
            <a:r>
              <a:rPr lang="en" sz="1800">
                <a:solidFill>
                  <a:schemeClr val="dk1"/>
                </a:solidFill>
                <a:latin typeface="Inter"/>
                <a:ea typeface="Inter"/>
                <a:cs typeface="Inter"/>
                <a:sym typeface="Inter"/>
              </a:rPr>
              <a:t>Context</a:t>
            </a:r>
            <a:endParaRPr sz="1800">
              <a:solidFill>
                <a:schemeClr val="dk1"/>
              </a:solidFill>
              <a:latin typeface="Inter"/>
              <a:ea typeface="Inter"/>
              <a:cs typeface="Inter"/>
              <a:sym typeface="Inter"/>
            </a:endParaRPr>
          </a:p>
          <a:p>
            <a:pPr indent="0" lvl="0" marL="0" rtl="0" algn="ctr">
              <a:spcBef>
                <a:spcPts val="0"/>
              </a:spcBef>
              <a:spcAft>
                <a:spcPts val="0"/>
              </a:spcAft>
              <a:buClr>
                <a:schemeClr val="dk1"/>
              </a:buClr>
              <a:buSzPts val="1200"/>
              <a:buFont typeface="Arial"/>
              <a:buNone/>
            </a:pPr>
            <a:r>
              <a:rPr b="1" lang="en" sz="1200">
                <a:solidFill>
                  <a:srgbClr val="E95C3D"/>
                </a:solidFill>
                <a:latin typeface="Inter"/>
                <a:ea typeface="Inter"/>
                <a:cs typeface="Inter"/>
                <a:sym typeface="Inter"/>
              </a:rPr>
              <a:t>Egyptian culture emphasized harmony, divine order (ma’at), and life after death. Art, architecture, and rituals reflected spiritual beliefs and were used to honor gods and pharaohs.</a:t>
            </a:r>
            <a:endParaRPr b="1" sz="1200">
              <a:solidFill>
                <a:srgbClr val="E95C3D"/>
              </a:solidFill>
              <a:latin typeface="Inter"/>
              <a:ea typeface="Inter"/>
              <a:cs typeface="Inter"/>
              <a:sym typeface="Inter"/>
            </a:endParaRPr>
          </a:p>
        </p:txBody>
      </p:sp>
      <p:sp>
        <p:nvSpPr>
          <p:cNvPr id="104" name="Google Shape;104;p16"/>
          <p:cNvSpPr txBox="1"/>
          <p:nvPr/>
        </p:nvSpPr>
        <p:spPr>
          <a:xfrm>
            <a:off x="471200" y="7775775"/>
            <a:ext cx="6830100" cy="1804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In order to best understand the development of </a:t>
            </a:r>
            <a:r>
              <a:rPr b="1" lang="en" sz="1200">
                <a:solidFill>
                  <a:srgbClr val="E75C3D"/>
                </a:solidFill>
                <a:latin typeface="Inter"/>
                <a:ea typeface="Inter"/>
                <a:cs typeface="Inter"/>
                <a:sym typeface="Inter"/>
              </a:rPr>
              <a:t>Ancient Egyptian civilization, </a:t>
            </a:r>
            <a:r>
              <a:rPr lang="en" sz="1200">
                <a:solidFill>
                  <a:schemeClr val="dk1"/>
                </a:solidFill>
                <a:latin typeface="Inter"/>
                <a:ea typeface="Inter"/>
                <a:cs typeface="Inter"/>
                <a:sym typeface="Inter"/>
              </a:rPr>
              <a:t>we must situate it in the following context:</a:t>
            </a:r>
            <a:r>
              <a:rPr b="1" lang="en" sz="1200">
                <a:solidFill>
                  <a:srgbClr val="E75C3D"/>
                </a:solidFill>
                <a:latin typeface="Inter"/>
                <a:ea typeface="Inter"/>
                <a:cs typeface="Inter"/>
                <a:sym typeface="Inter"/>
              </a:rPr>
              <a:t> a geographic environment shaped by the dependable Nile River; a social system structured around hierarchy and duty; a cultural worldview rooted in order, the divine, and a positive afterlife; an economy supported by agriculture and trade; and a centralized political system led by divine kingship and efficient bureaucracy.</a:t>
            </a:r>
            <a:endParaRPr b="1">
              <a:solidFill>
                <a:srgbClr val="E75C3D"/>
              </a:solidFill>
              <a:latin typeface="Inter"/>
              <a:ea typeface="Inter"/>
              <a:cs typeface="Inter"/>
              <a:sym typeface="Inter"/>
            </a:endParaRPr>
          </a:p>
        </p:txBody>
      </p:sp>
      <p:pic>
        <p:nvPicPr>
          <p:cNvPr id="105" name="Google Shape;105;p16"/>
          <p:cNvPicPr preferRelativeResize="0"/>
          <p:nvPr/>
        </p:nvPicPr>
        <p:blipFill>
          <a:blip r:embed="rId5">
            <a:alphaModFix/>
          </a:blip>
          <a:stretch>
            <a:fillRect/>
          </a:stretch>
        </p:blipFill>
        <p:spPr>
          <a:xfrm>
            <a:off x="5444875" y="996923"/>
            <a:ext cx="1015725" cy="1015725"/>
          </a:xfrm>
          <a:prstGeom prst="rect">
            <a:avLst/>
          </a:prstGeom>
          <a:noFill/>
          <a:ln>
            <a:noFill/>
          </a:ln>
        </p:spPr>
      </p:pic>
      <p:sp>
        <p:nvSpPr>
          <p:cNvPr id="106" name="Google Shape;106;p16"/>
          <p:cNvSpPr txBox="1"/>
          <p:nvPr/>
        </p:nvSpPr>
        <p:spPr>
          <a:xfrm>
            <a:off x="4606325" y="5528575"/>
            <a:ext cx="2692800" cy="20157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b="1" lang="en" sz="1800">
                <a:solidFill>
                  <a:srgbClr val="E95C3D"/>
                </a:solidFill>
                <a:latin typeface="Inter"/>
                <a:ea typeface="Inter"/>
                <a:cs typeface="Inter"/>
                <a:sym typeface="Inter"/>
              </a:rPr>
              <a:t>Economic</a:t>
            </a:r>
            <a:r>
              <a:rPr b="1" lang="en" sz="1800">
                <a:solidFill>
                  <a:srgbClr val="E95C3D"/>
                </a:solidFill>
                <a:latin typeface="Inter"/>
                <a:ea typeface="Inter"/>
                <a:cs typeface="Inter"/>
                <a:sym typeface="Inter"/>
              </a:rPr>
              <a:t> </a:t>
            </a:r>
            <a:r>
              <a:rPr lang="en" sz="1800">
                <a:solidFill>
                  <a:schemeClr val="dk1"/>
                </a:solidFill>
                <a:latin typeface="Inter"/>
                <a:ea typeface="Inter"/>
                <a:cs typeface="Inter"/>
                <a:sym typeface="Inter"/>
              </a:rPr>
              <a:t>Context</a:t>
            </a:r>
            <a:endParaRPr sz="1800">
              <a:solidFill>
                <a:schemeClr val="dk1"/>
              </a:solidFill>
              <a:latin typeface="Inter"/>
              <a:ea typeface="Inter"/>
              <a:cs typeface="Inter"/>
              <a:sym typeface="Inter"/>
            </a:endParaRPr>
          </a:p>
          <a:p>
            <a:pPr indent="0" lvl="0" marL="0" rtl="0" algn="ctr">
              <a:spcBef>
                <a:spcPts val="0"/>
              </a:spcBef>
              <a:spcAft>
                <a:spcPts val="0"/>
              </a:spcAft>
              <a:buClr>
                <a:schemeClr val="dk1"/>
              </a:buClr>
              <a:buSzPts val="1200"/>
              <a:buFont typeface="Arial"/>
              <a:buNone/>
            </a:pPr>
            <a:r>
              <a:rPr b="1" lang="en" sz="1200">
                <a:solidFill>
                  <a:srgbClr val="E95C3D"/>
                </a:solidFill>
                <a:latin typeface="Inter"/>
                <a:ea typeface="Inter"/>
                <a:cs typeface="Inter"/>
                <a:sym typeface="Inter"/>
              </a:rPr>
              <a:t>The economy was based on agriculture made possible by the Nile’s floods, along with trade, craftwork, and taxation. Grain served as currency, and surplus production supported monumental building projects.</a:t>
            </a:r>
            <a:endParaRPr b="1" sz="1200">
              <a:solidFill>
                <a:srgbClr val="E95C3D"/>
              </a:solidFill>
              <a:latin typeface="Inter"/>
              <a:ea typeface="Inter"/>
              <a:cs typeface="Inter"/>
              <a:sym typeface="Inter"/>
            </a:endParaRPr>
          </a:p>
        </p:txBody>
      </p:sp>
      <p:sp>
        <p:nvSpPr>
          <p:cNvPr id="107" name="Google Shape;107;p16"/>
          <p:cNvSpPr txBox="1"/>
          <p:nvPr/>
        </p:nvSpPr>
        <p:spPr>
          <a:xfrm>
            <a:off x="4567488" y="2012638"/>
            <a:ext cx="2770500" cy="919800"/>
          </a:xfrm>
          <a:prstGeom prst="rect">
            <a:avLst/>
          </a:prstGeom>
          <a:noFill/>
          <a:ln cap="flat" cmpd="sng" w="19050">
            <a:solidFill>
              <a:srgbClr val="E75C3D"/>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latin typeface="Inter"/>
                <a:ea typeface="Inter"/>
                <a:cs typeface="Inter"/>
                <a:sym typeface="Inter"/>
              </a:rPr>
              <a:t>Historical Event:</a:t>
            </a:r>
            <a:endParaRPr sz="1300">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a:p>
            <a:pPr indent="0" lvl="0" marL="0" rtl="0" algn="ctr">
              <a:spcBef>
                <a:spcPts val="0"/>
              </a:spcBef>
              <a:spcAft>
                <a:spcPts val="0"/>
              </a:spcAft>
              <a:buNone/>
            </a:pPr>
            <a:r>
              <a:rPr b="1" lang="en">
                <a:latin typeface="Inter"/>
                <a:ea typeface="Inter"/>
                <a:cs typeface="Inter"/>
                <a:sym typeface="Inter"/>
              </a:rPr>
              <a:t>Ancient Egypt </a:t>
            </a:r>
            <a:endParaRPr b="1">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1" name="Shape 111"/>
        <p:cNvGrpSpPr/>
        <p:nvPr/>
      </p:nvGrpSpPr>
      <p:grpSpPr>
        <a:xfrm>
          <a:off x="0" y="0"/>
          <a:ext cx="0" cy="0"/>
          <a:chOff x="0" y="0"/>
          <a:chExt cx="0" cy="0"/>
        </a:xfrm>
      </p:grpSpPr>
      <p:pic>
        <p:nvPicPr>
          <p:cNvPr id="112" name="Google Shape;112;p1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13" name="Google Shape;113;p1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4" name="Google Shape;114;p1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15" name="Google Shape;115;p17"/>
          <p:cNvSpPr txBox="1"/>
          <p:nvPr/>
        </p:nvSpPr>
        <p:spPr>
          <a:xfrm>
            <a:off x="0" y="0"/>
            <a:ext cx="7772400" cy="922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5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Unit 3: Seeds of Civilization</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500">
                <a:solidFill>
                  <a:schemeClr val="dk1"/>
                </a:solidFill>
                <a:latin typeface="Plus Jakarta Sans Medium"/>
                <a:ea typeface="Plus Jakarta Sans Medium"/>
                <a:cs typeface="Plus Jakarta Sans Medium"/>
                <a:sym typeface="Plus Jakarta Sans Medium"/>
              </a:rPr>
              <a:t>Exit Ticket - Lesson 2</a:t>
            </a:r>
            <a:endParaRPr sz="1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1600">
              <a:solidFill>
                <a:schemeClr val="dk1"/>
              </a:solidFill>
              <a:latin typeface="Halant"/>
              <a:ea typeface="Halant"/>
              <a:cs typeface="Halant"/>
              <a:sym typeface="Halant"/>
            </a:endParaRPr>
          </a:p>
        </p:txBody>
      </p:sp>
      <p:pic>
        <p:nvPicPr>
          <p:cNvPr id="116" name="Google Shape;116;p17"/>
          <p:cNvPicPr preferRelativeResize="0"/>
          <p:nvPr/>
        </p:nvPicPr>
        <p:blipFill>
          <a:blip r:embed="rId4">
            <a:alphaModFix/>
          </a:blip>
          <a:stretch>
            <a:fillRect/>
          </a:stretch>
        </p:blipFill>
        <p:spPr>
          <a:xfrm>
            <a:off x="216272" y="230997"/>
            <a:ext cx="630865" cy="261602"/>
          </a:xfrm>
          <a:prstGeom prst="rect">
            <a:avLst/>
          </a:prstGeom>
          <a:noFill/>
          <a:ln>
            <a:noFill/>
          </a:ln>
        </p:spPr>
      </p:pic>
      <p:sp>
        <p:nvSpPr>
          <p:cNvPr id="117" name="Google Shape;117;p17"/>
          <p:cNvSpPr txBox="1"/>
          <p:nvPr/>
        </p:nvSpPr>
        <p:spPr>
          <a:xfrm>
            <a:off x="730950" y="1419313"/>
            <a:ext cx="6310500" cy="11490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rgbClr val="000000"/>
              </a:buClr>
              <a:buSzPts val="1100"/>
              <a:buFont typeface="Arial"/>
              <a:buNone/>
            </a:pPr>
            <a:r>
              <a:rPr b="1" lang="en" sz="1800">
                <a:solidFill>
                  <a:srgbClr val="000000"/>
                </a:solidFill>
                <a:latin typeface="Halant"/>
                <a:ea typeface="Halant"/>
                <a:cs typeface="Halant"/>
                <a:sym typeface="Halant"/>
              </a:rPr>
              <a:t>Supporting Question</a:t>
            </a:r>
            <a:endParaRPr b="1" sz="1800">
              <a:solidFill>
                <a:srgbClr val="000000"/>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i="1" lang="en" sz="1700">
                <a:solidFill>
                  <a:schemeClr val="dk1"/>
                </a:solidFill>
                <a:latin typeface="Inter"/>
                <a:ea typeface="Inter"/>
                <a:cs typeface="Inter"/>
                <a:sym typeface="Inter"/>
              </a:rPr>
              <a:t>How did the Nile River impact the development of Ancient Egypt?</a:t>
            </a:r>
            <a:endParaRPr i="1" sz="1700">
              <a:latin typeface="Inter"/>
              <a:ea typeface="Inter"/>
              <a:cs typeface="Inter"/>
              <a:sym typeface="Inter"/>
            </a:endParaRPr>
          </a:p>
        </p:txBody>
      </p:sp>
      <p:sp>
        <p:nvSpPr>
          <p:cNvPr id="118" name="Google Shape;118;p17"/>
          <p:cNvSpPr txBox="1"/>
          <p:nvPr/>
        </p:nvSpPr>
        <p:spPr>
          <a:xfrm>
            <a:off x="349644" y="922801"/>
            <a:ext cx="70731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______________________________________  Date: ________ Class: ____________________</a:t>
            </a:r>
            <a:endParaRPr b="1" sz="1300">
              <a:solidFill>
                <a:srgbClr val="000000"/>
              </a:solidFill>
              <a:latin typeface="Inter"/>
              <a:ea typeface="Inter"/>
              <a:cs typeface="Inter"/>
              <a:sym typeface="Inter"/>
            </a:endParaRPr>
          </a:p>
        </p:txBody>
      </p:sp>
      <p:sp>
        <p:nvSpPr>
          <p:cNvPr id="119" name="Google Shape;119;p17"/>
          <p:cNvSpPr txBox="1"/>
          <p:nvPr/>
        </p:nvSpPr>
        <p:spPr>
          <a:xfrm>
            <a:off x="455300" y="2686550"/>
            <a:ext cx="6861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chemeClr val="dk1"/>
                </a:solidFill>
                <a:latin typeface="Halant"/>
                <a:ea typeface="Halant"/>
                <a:cs typeface="Halant"/>
                <a:sym typeface="Halant"/>
              </a:rPr>
              <a:t>Directions: </a:t>
            </a:r>
            <a:r>
              <a:rPr lang="en">
                <a:solidFill>
                  <a:schemeClr val="dk1"/>
                </a:solidFill>
                <a:latin typeface="Halant"/>
                <a:ea typeface="Halant"/>
                <a:cs typeface="Halant"/>
                <a:sym typeface="Halant"/>
              </a:rPr>
              <a:t>Answer each of the questions below.</a:t>
            </a:r>
            <a:endParaRPr>
              <a:solidFill>
                <a:schemeClr val="dk1"/>
              </a:solidFill>
              <a:latin typeface="Halant"/>
              <a:ea typeface="Halant"/>
              <a:cs typeface="Halant"/>
              <a:sym typeface="Halant"/>
            </a:endParaRPr>
          </a:p>
        </p:txBody>
      </p:sp>
      <p:sp>
        <p:nvSpPr>
          <p:cNvPr id="120" name="Google Shape;120;p17"/>
          <p:cNvSpPr/>
          <p:nvPr/>
        </p:nvSpPr>
        <p:spPr>
          <a:xfrm>
            <a:off x="582688" y="3111150"/>
            <a:ext cx="1788600" cy="1788600"/>
          </a:xfrm>
          <a:prstGeom prst="triangle">
            <a:avLst>
              <a:gd fmla="val 50000" name="adj"/>
            </a:avLst>
          </a:prstGeom>
          <a:noFill/>
          <a:ln cap="flat" cmpd="sng" w="38100">
            <a:solidFill>
              <a:srgbClr val="6484F3"/>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21" name="Google Shape;121;p17"/>
          <p:cNvSpPr/>
          <p:nvPr/>
        </p:nvSpPr>
        <p:spPr>
          <a:xfrm>
            <a:off x="557038" y="5125150"/>
            <a:ext cx="1839900" cy="1788600"/>
          </a:xfrm>
          <a:prstGeom prst="rect">
            <a:avLst/>
          </a:prstGeom>
          <a:noFill/>
          <a:ln cap="flat" cmpd="sng" w="38100">
            <a:solidFill>
              <a:srgbClr val="F1AF4B"/>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22" name="Google Shape;122;p17"/>
          <p:cNvSpPr/>
          <p:nvPr/>
        </p:nvSpPr>
        <p:spPr>
          <a:xfrm>
            <a:off x="557038" y="7106350"/>
            <a:ext cx="1839900" cy="1788600"/>
          </a:xfrm>
          <a:prstGeom prst="ellipse">
            <a:avLst/>
          </a:prstGeom>
          <a:noFill/>
          <a:ln cap="flat" cmpd="sng" w="38100">
            <a:solidFill>
              <a:srgbClr val="E95C3D"/>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23" name="Google Shape;123;p17"/>
          <p:cNvSpPr txBox="1"/>
          <p:nvPr/>
        </p:nvSpPr>
        <p:spPr>
          <a:xfrm>
            <a:off x="2882200" y="3111150"/>
            <a:ext cx="4434900" cy="1788600"/>
          </a:xfrm>
          <a:prstGeom prst="rect">
            <a:avLst/>
          </a:prstGeom>
          <a:noFill/>
          <a:ln cap="flat" cmpd="sng" w="9525">
            <a:solidFill>
              <a:srgbClr val="6484F3"/>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What three important ideas or facts did you learn today?</a:t>
            </a:r>
            <a:endParaRPr b="1" sz="1200">
              <a:solidFill>
                <a:schemeClr val="dk1"/>
              </a:solidFill>
              <a:latin typeface="Inter"/>
              <a:ea typeface="Inter"/>
              <a:cs typeface="Inter"/>
              <a:sym typeface="Inter"/>
            </a:endParaRPr>
          </a:p>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The Nile’s regular flooding made agriculture easy and reliable in Ancient Egypt.</a:t>
            </a:r>
            <a:endParaRPr b="1" sz="1200">
              <a:solidFill>
                <a:srgbClr val="E95C3D"/>
              </a:solidFill>
              <a:latin typeface="Inter"/>
              <a:ea typeface="Inter"/>
              <a:cs typeface="Inter"/>
              <a:sym typeface="Inter"/>
            </a:endParaRPr>
          </a:p>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Egyptian society was highly structured, but women had more rights than in many other ancient civilizations.</a:t>
            </a:r>
            <a:endParaRPr b="1" sz="1200">
              <a:solidFill>
                <a:srgbClr val="E95C3D"/>
              </a:solidFill>
              <a:latin typeface="Inter"/>
              <a:ea typeface="Inter"/>
              <a:cs typeface="Inter"/>
              <a:sym typeface="Inter"/>
            </a:endParaRPr>
          </a:p>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Ancient Egyptians had a positive outlook on the afterlife due to their relationship with the gods.</a:t>
            </a:r>
            <a:endParaRPr b="1" sz="1200">
              <a:solidFill>
                <a:srgbClr val="E95C3D"/>
              </a:solidFill>
              <a:latin typeface="Inter"/>
              <a:ea typeface="Inter"/>
              <a:cs typeface="Inter"/>
              <a:sym typeface="Inter"/>
            </a:endParaRPr>
          </a:p>
        </p:txBody>
      </p:sp>
      <p:sp>
        <p:nvSpPr>
          <p:cNvPr id="124" name="Google Shape;124;p17"/>
          <p:cNvSpPr txBox="1"/>
          <p:nvPr/>
        </p:nvSpPr>
        <p:spPr>
          <a:xfrm>
            <a:off x="2882200" y="5125150"/>
            <a:ext cx="4434900" cy="1788600"/>
          </a:xfrm>
          <a:prstGeom prst="rect">
            <a:avLst/>
          </a:prstGeom>
          <a:noFill/>
          <a:ln cap="flat" cmpd="sng" w="9525">
            <a:solidFill>
              <a:srgbClr val="F1AF4B"/>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What is something that squared with or confirmed your prior knowledge?</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I already knew that the Nile was important for Egyptian farming, but now I understand how it directly shaped their economy and worldview.</a:t>
            </a:r>
            <a:endParaRPr b="1" sz="1200">
              <a:solidFill>
                <a:srgbClr val="E95C3D"/>
              </a:solidFill>
              <a:latin typeface="Inter"/>
              <a:ea typeface="Inter"/>
              <a:cs typeface="Inter"/>
              <a:sym typeface="Inter"/>
            </a:endParaRPr>
          </a:p>
        </p:txBody>
      </p:sp>
      <p:sp>
        <p:nvSpPr>
          <p:cNvPr id="125" name="Google Shape;125;p17"/>
          <p:cNvSpPr txBox="1"/>
          <p:nvPr/>
        </p:nvSpPr>
        <p:spPr>
          <a:xfrm>
            <a:off x="2882200" y="7106350"/>
            <a:ext cx="4434900" cy="1788600"/>
          </a:xfrm>
          <a:prstGeom prst="rect">
            <a:avLst/>
          </a:prstGeom>
          <a:noFill/>
          <a:ln cap="flat" cmpd="sng" w="9525">
            <a:solidFill>
              <a:srgbClr val="E95C3D"/>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What is something that is still circling in your head?</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I’m still thinking about how geography can shape religion and beliefs—why did the Nile make Egyptians more optimistic about the afterlife?</a:t>
            </a:r>
            <a:endParaRPr b="1" sz="1200">
              <a:solidFill>
                <a:srgbClr val="E95C3D"/>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