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10058400" cx="7772400"/>
  <p:notesSz cx="6858000" cy="9144000"/>
  <p:embeddedFontLst>
    <p:embeddedFont>
      <p:font typeface="Halant"/>
      <p:regular r:id="rId25"/>
      <p:bold r:id="rId26"/>
    </p:embeddedFont>
    <p:embeddedFont>
      <p:font typeface="Inter"/>
      <p:regular r:id="rId27"/>
      <p:bold r:id="rId28"/>
      <p:italic r:id="rId29"/>
      <p:boldItalic r:id="rId30"/>
    </p:embeddedFont>
    <p:embeddedFont>
      <p:font typeface="Plus Jakarta Sans Medium"/>
      <p:regular r:id="rId31"/>
      <p:bold r:id="rId32"/>
      <p:italic r:id="rId33"/>
      <p:boldItalic r:id="rId34"/>
    </p:embeddedFont>
    <p:embeddedFont>
      <p:font typeface="Inter Medium"/>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BD9B98F-92EE-48AD-85F1-06238BECF16B}">
  <a:tblStyle styleId="{2BD9B98F-92EE-48AD-85F1-06238BECF16B}"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Halant-bold.fntdata"/><Relationship Id="rId25" Type="http://schemas.openxmlformats.org/officeDocument/2006/relationships/font" Target="fonts/Halant-regular.fntdata"/><Relationship Id="rId28" Type="http://schemas.openxmlformats.org/officeDocument/2006/relationships/font" Target="fonts/Inter-bold.fntdata"/><Relationship Id="rId27" Type="http://schemas.openxmlformats.org/officeDocument/2006/relationships/font" Target="fonts/Inter-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Inter-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usJakartaSansMedium-regular.fntdata"/><Relationship Id="rId30" Type="http://schemas.openxmlformats.org/officeDocument/2006/relationships/font" Target="fonts/Inter-boldItalic.fntdata"/><Relationship Id="rId11" Type="http://schemas.openxmlformats.org/officeDocument/2006/relationships/slide" Target="slides/slide5.xml"/><Relationship Id="rId33" Type="http://schemas.openxmlformats.org/officeDocument/2006/relationships/font" Target="fonts/PlusJakartaSansMedium-italic.fntdata"/><Relationship Id="rId10" Type="http://schemas.openxmlformats.org/officeDocument/2006/relationships/slide" Target="slides/slide4.xml"/><Relationship Id="rId32" Type="http://schemas.openxmlformats.org/officeDocument/2006/relationships/font" Target="fonts/PlusJakartaSansMedium-bold.fntdata"/><Relationship Id="rId13" Type="http://schemas.openxmlformats.org/officeDocument/2006/relationships/slide" Target="slides/slide7.xml"/><Relationship Id="rId35" Type="http://schemas.openxmlformats.org/officeDocument/2006/relationships/font" Target="fonts/InterMedium-regular.fntdata"/><Relationship Id="rId12" Type="http://schemas.openxmlformats.org/officeDocument/2006/relationships/slide" Target="slides/slide6.xml"/><Relationship Id="rId34" Type="http://schemas.openxmlformats.org/officeDocument/2006/relationships/font" Target="fonts/PlusJakartaSansMedium-boldItalic.fntdata"/><Relationship Id="rId15" Type="http://schemas.openxmlformats.org/officeDocument/2006/relationships/slide" Target="slides/slide9.xml"/><Relationship Id="rId37" Type="http://schemas.openxmlformats.org/officeDocument/2006/relationships/font" Target="fonts/InterMedium-italic.fntdata"/><Relationship Id="rId14" Type="http://schemas.openxmlformats.org/officeDocument/2006/relationships/slide" Target="slides/slide8.xml"/><Relationship Id="rId36" Type="http://schemas.openxmlformats.org/officeDocument/2006/relationships/font" Target="fonts/InterMedium-bold.fntdata"/><Relationship Id="rId17" Type="http://schemas.openxmlformats.org/officeDocument/2006/relationships/slide" Target="slides/slide11.xml"/><Relationship Id="rId16" Type="http://schemas.openxmlformats.org/officeDocument/2006/relationships/slide" Target="slides/slide10.xml"/><Relationship Id="rId38" Type="http://schemas.openxmlformats.org/officeDocument/2006/relationships/font" Target="fonts/InterMedium-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1e66fab856_0_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1e66fab856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1e918a25b3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1e918a25b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1e918a25b3_0_1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1e918a25b3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1e918a25b3_0_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1e918a25b3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1e918a25b3_0_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1e918a25b3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1e918a25b3_0_4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31e918a25b3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25e30c03b6_0_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25e30c03b6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25e30c03b6_0_1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325e30c03b6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31e918a25b3_0_9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31e918a25b3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25e30c03b6_0_3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325e30c03b6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1ded0d9a65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1ded0d9a6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1e66fab856_0_3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31e66fab856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1e66fab856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1e66fab856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1e66fab856_0_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1e66fab856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1e66fab856_0_9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1e66fab856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1e66fab856_0_10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1e66fab856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1e66fab856_0_13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1e66fab856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1e66fab856_0_12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31e66fab856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6.png"/><Relationship Id="rId6" Type="http://schemas.openxmlformats.org/officeDocument/2006/relationships/image" Target="../media/image9.png"/><Relationship Id="rId7" Type="http://schemas.openxmlformats.org/officeDocument/2006/relationships/hyperlink" Target="https://upload.wikimedia.org/wikipedia/commons/thumb/9/96/THIS_MAN_IS_YOUR_FRIEND._RUSSIAN_-_NARA_-_515795.jpg/800px-THIS_MAN_IS_YOUR_FRIEND._RUSSIAN_-_NARA_-_515795.jpg"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6.png"/><Relationship Id="rId6" Type="http://schemas.openxmlformats.org/officeDocument/2006/relationships/hyperlink" Target="https://upload.wikimedia.org/wikipedia/commons/thumb/9/96/THIS_MAN_IS_YOUR_FRIEND._RUSSIAN_-_NARA_-_515795.jpg/800px-THIS_MAN_IS_YOUR_FRIEND._RUSSIAN_-_NARA_-_515795.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image" Target="../media/image14.png"/><Relationship Id="rId5" Type="http://schemas.openxmlformats.org/officeDocument/2006/relationships/hyperlink" Target="https://history.state.gov/milestones/1937-1945/us-soviet" TargetMode="External"/><Relationship Id="rId6" Type="http://schemas.openxmlformats.org/officeDocument/2006/relationships/hyperlink" Target="https://commons.wikimedia.org/wiki/File:Yalta_summit_1945_with_Churchill,_Roosevelt,_Stalin.jpg" TargetMode="External"/><Relationship Id="rId7" Type="http://schemas.openxmlformats.org/officeDocument/2006/relationships/hyperlink" Target="https://commons.wikimedia.org/wiki/File:L_to_R,_British_Prime_Minister_Winston_Churchill,_President_Harry_S._Truman,_and_Soviet_leader_Josef_Stalin_in_the..._-_NARA_-_198958.jpg" TargetMode="External"/><Relationship Id="rId8"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history.state.gov/milestones/1937-1945/us-soviet" TargetMode="External"/><Relationship Id="rId6" Type="http://schemas.openxmlformats.org/officeDocument/2006/relationships/hyperlink" Target="https://sourcebooks.fordham.edu/mod/churchill-iron.asp" TargetMode="External"/><Relationship Id="rId7" Type="http://schemas.openxmlformats.org/officeDocument/2006/relationships/image" Target="../media/image15.png"/><Relationship Id="rId8"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commons.wikimedia.org/wiki/File:L_to_R,_British_Prime_Minister_Winston_Churchill,_President_Harry_S._Truman,_and_Soviet_leader_Josef_Stalin_in_the..._-_NARA_-_198958.jpg" TargetMode="External"/><Relationship Id="rId6"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hyperlink" Target="https://creativecommons.org/licenses/by/3.0/deed.en" TargetMode="External"/><Relationship Id="rId5" Type="http://schemas.openxmlformats.org/officeDocument/2006/relationships/hyperlink" Target="https://history.state.gov/milestones/1945-1952/nato" TargetMode="External"/><Relationship Id="rId6" Type="http://schemas.openxmlformats.org/officeDocument/2006/relationships/image" Target="../media/image10.png"/><Relationship Id="rId7" Type="http://schemas.openxmlformats.org/officeDocument/2006/relationships/hyperlink" Target="https://commons.wikimedia.org/wiki/File:North_Atlantic_Treaty_Organization_(orthographic_projection).svg" TargetMode="External"/><Relationship Id="rId8" Type="http://schemas.openxmlformats.org/officeDocument/2006/relationships/hyperlink" Target="https://en.wikipedia.org/wiki/en:Creative_Common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history.state.gov/milestones/1953-1960/warsaw-treaty" TargetMode="External"/><Relationship Id="rId6" Type="http://schemas.openxmlformats.org/officeDocument/2006/relationships/hyperlink" Target="https://commons.wikimedia.org/wiki/File:Warsaw_Pact_in_1990_(orthographic_projection).svg" TargetMode="External"/><Relationship Id="rId7"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www.britannica.com/topic/Berlin-Wall" TargetMode="External"/><Relationship Id="rId6" Type="http://schemas.openxmlformats.org/officeDocument/2006/relationships/image" Target="../media/image12.png"/><Relationship Id="rId7" Type="http://schemas.openxmlformats.org/officeDocument/2006/relationships/hyperlink" Target="https://en.wikipedia.org/wiki/File:Structure_of_Berlin_Wall.svg"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lang="en" sz="1900">
                <a:latin typeface="Inter Medium"/>
                <a:ea typeface="Inter Medium"/>
                <a:cs typeface="Inter Medium"/>
                <a:sym typeface="Inter Medium"/>
              </a:rPr>
              <a:t>Image Analyzation</a:t>
            </a:r>
            <a:endParaRPr sz="1900">
              <a:latin typeface="Inter Medium"/>
              <a:ea typeface="Inter Medium"/>
              <a:cs typeface="Inter Medium"/>
              <a:sym typeface="Inter Medium"/>
            </a:endParaRPr>
          </a:p>
        </p:txBody>
      </p:sp>
      <p:pic>
        <p:nvPicPr>
          <p:cNvPr id="56" name="Google Shape;56;p13"/>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9" name="Google Shape;59;p13"/>
          <p:cNvPicPr preferRelativeResize="0"/>
          <p:nvPr/>
        </p:nvPicPr>
        <p:blipFill>
          <a:blip r:embed="rId5">
            <a:alphaModFix/>
          </a:blip>
          <a:stretch>
            <a:fillRect/>
          </a:stretch>
        </p:blipFill>
        <p:spPr>
          <a:xfrm>
            <a:off x="465500" y="1326000"/>
            <a:ext cx="2762300" cy="3822933"/>
          </a:xfrm>
          <a:prstGeom prst="rect">
            <a:avLst/>
          </a:prstGeom>
          <a:noFill/>
          <a:ln>
            <a:noFill/>
          </a:ln>
        </p:spPr>
      </p:pic>
      <p:sp>
        <p:nvSpPr>
          <p:cNvPr id="60" name="Google Shape;60;p13"/>
          <p:cNvSpPr txBox="1"/>
          <p:nvPr/>
        </p:nvSpPr>
        <p:spPr>
          <a:xfrm>
            <a:off x="465500" y="894900"/>
            <a:ext cx="6841500" cy="43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 Analyze the images below and answer the questions that follow.</a:t>
            </a:r>
            <a:endParaRPr sz="1200">
              <a:solidFill>
                <a:schemeClr val="dk1"/>
              </a:solidFill>
              <a:latin typeface="Inter"/>
              <a:ea typeface="Inter"/>
              <a:cs typeface="Inter"/>
              <a:sym typeface="Inter"/>
            </a:endParaRPr>
          </a:p>
        </p:txBody>
      </p:sp>
      <p:pic>
        <p:nvPicPr>
          <p:cNvPr id="61" name="Google Shape;61;p13"/>
          <p:cNvPicPr preferRelativeResize="0"/>
          <p:nvPr/>
        </p:nvPicPr>
        <p:blipFill>
          <a:blip r:embed="rId6">
            <a:alphaModFix/>
          </a:blip>
          <a:stretch>
            <a:fillRect/>
          </a:stretch>
        </p:blipFill>
        <p:spPr>
          <a:xfrm>
            <a:off x="3346825" y="1617975"/>
            <a:ext cx="4328575" cy="2814825"/>
          </a:xfrm>
          <a:prstGeom prst="rect">
            <a:avLst/>
          </a:prstGeom>
          <a:noFill/>
          <a:ln>
            <a:noFill/>
          </a:ln>
        </p:spPr>
      </p:pic>
      <p:graphicFrame>
        <p:nvGraphicFramePr>
          <p:cNvPr id="62" name="Google Shape;62;p13"/>
          <p:cNvGraphicFramePr/>
          <p:nvPr/>
        </p:nvGraphicFramePr>
        <p:xfrm>
          <a:off x="4611363" y="4724775"/>
          <a:ext cx="3000000" cy="3000000"/>
        </p:xfrm>
        <a:graphic>
          <a:graphicData uri="http://schemas.openxmlformats.org/drawingml/2006/table">
            <a:tbl>
              <a:tblPr>
                <a:noFill/>
                <a:tableStyleId>{2BD9B98F-92EE-48AD-85F1-06238BECF16B}</a:tableStyleId>
              </a:tblPr>
              <a:tblGrid>
                <a:gridCol w="2762300"/>
              </a:tblGrid>
              <a:tr h="12700">
                <a:tc>
                  <a:txBody>
                    <a:bodyPr/>
                    <a:lstStyle/>
                    <a:p>
                      <a:pPr indent="0" lvl="0" marL="0" rtl="0" algn="r">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Source: </a:t>
                      </a:r>
                      <a:r>
                        <a:rPr lang="en" sz="1100">
                          <a:solidFill>
                            <a:schemeClr val="dk1"/>
                          </a:solidFill>
                          <a:latin typeface="Inter"/>
                          <a:ea typeface="Inter"/>
                          <a:cs typeface="Inter"/>
                          <a:sym typeface="Inter"/>
                        </a:rPr>
                        <a:t>“Arm Wrestling for World Domination” published in Daily Mail (British Newspaper) in October 1962, Captioned: “Okay Mr. President, Let’s Talk”</a:t>
                      </a:r>
                      <a:endParaRPr b="1"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graphicFrame>
        <p:nvGraphicFramePr>
          <p:cNvPr id="63" name="Google Shape;63;p13"/>
          <p:cNvGraphicFramePr/>
          <p:nvPr/>
        </p:nvGraphicFramePr>
        <p:xfrm>
          <a:off x="465500" y="6807350"/>
          <a:ext cx="3000000" cy="3000000"/>
        </p:xfrm>
        <a:graphic>
          <a:graphicData uri="http://schemas.openxmlformats.org/drawingml/2006/table">
            <a:tbl>
              <a:tblPr>
                <a:noFill/>
                <a:tableStyleId>{2BD9B98F-92EE-48AD-85F1-06238BECF16B}</a:tableStyleId>
              </a:tblPr>
              <a:tblGrid>
                <a:gridCol w="3420750"/>
                <a:gridCol w="3420750"/>
              </a:tblGrid>
              <a:tr h="862375">
                <a:tc>
                  <a:txBody>
                    <a:bodyPr/>
                    <a:lstStyle/>
                    <a:p>
                      <a:pPr indent="0" lvl="0" marL="0" rtl="0" algn="l">
                        <a:spcBef>
                          <a:spcPts val="0"/>
                        </a:spcBef>
                        <a:spcAft>
                          <a:spcPts val="0"/>
                        </a:spcAft>
                        <a:buNone/>
                      </a:pPr>
                      <a:r>
                        <a:rPr lang="en" sz="1200">
                          <a:latin typeface="Inter"/>
                          <a:ea typeface="Inter"/>
                          <a:cs typeface="Inter"/>
                          <a:sym typeface="Inter"/>
                        </a:rPr>
                        <a:t>1. Identify a difference between the two images above. </a:t>
                      </a:r>
                      <a:endParaRPr sz="1200">
                        <a:latin typeface="Inter"/>
                        <a:ea typeface="Inter"/>
                        <a:cs typeface="Inter"/>
                        <a:sym typeface="Inter"/>
                      </a:endParaRPr>
                    </a:p>
                  </a:txBody>
                  <a:tcPr marT="63500" marB="63500" marR="63500" marL="635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2. What do these two images reveal about the relationship between the United States and Soviet Union during the Cold War?</a:t>
                      </a:r>
                      <a:endParaRPr sz="1200">
                        <a:latin typeface="Inter"/>
                        <a:ea typeface="Inter"/>
                        <a:cs typeface="Inter"/>
                        <a:sym typeface="Inter"/>
                      </a:endParaRPr>
                    </a:p>
                  </a:txBody>
                  <a:tcPr marT="63500" marB="63500" marR="63500" marL="63500">
                    <a:lnL cap="flat" cmpd="sng" w="952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678550">
                <a:tc>
                  <a:txBody>
                    <a:bodyPr/>
                    <a:lstStyle/>
                    <a:p>
                      <a:pPr indent="0" lvl="0" marL="0" rtl="0" algn="l">
                        <a:spcBef>
                          <a:spcPts val="0"/>
                        </a:spcBef>
                        <a:spcAft>
                          <a:spcPts val="0"/>
                        </a:spcAft>
                        <a:buNone/>
                      </a:pPr>
                      <a:r>
                        <a:t/>
                      </a:r>
                      <a:endParaRPr b="1" sz="1800">
                        <a:latin typeface="Calibri"/>
                        <a:ea typeface="Calibri"/>
                        <a:cs typeface="Calibri"/>
                        <a:sym typeface="Calibri"/>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t/>
                      </a:r>
                      <a:endParaRPr b="1" sz="1800">
                        <a:latin typeface="Calibri"/>
                        <a:ea typeface="Calibri"/>
                        <a:cs typeface="Calibri"/>
                        <a:sym typeface="Calibri"/>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graphicFrame>
        <p:nvGraphicFramePr>
          <p:cNvPr id="64" name="Google Shape;64;p13"/>
          <p:cNvGraphicFramePr/>
          <p:nvPr/>
        </p:nvGraphicFramePr>
        <p:xfrm>
          <a:off x="381550" y="5155875"/>
          <a:ext cx="3000000" cy="3000000"/>
        </p:xfrm>
        <a:graphic>
          <a:graphicData uri="http://schemas.openxmlformats.org/drawingml/2006/table">
            <a:tbl>
              <a:tblPr>
                <a:noFill/>
                <a:tableStyleId>{2BD9B98F-92EE-48AD-85F1-06238BECF16B}</a:tableStyleId>
              </a:tblPr>
              <a:tblGrid>
                <a:gridCol w="3333100"/>
              </a:tblGrid>
              <a:tr h="12700">
                <a:tc>
                  <a:txBody>
                    <a:bodyPr/>
                    <a:lstStyle/>
                    <a:p>
                      <a:pPr indent="0" lvl="0" marL="0" rtl="0" algn="l">
                        <a:spcBef>
                          <a:spcPts val="0"/>
                        </a:spcBef>
                        <a:spcAft>
                          <a:spcPts val="0"/>
                        </a:spcAft>
                        <a:buNone/>
                      </a:pPr>
                      <a:r>
                        <a:rPr lang="en" sz="1100">
                          <a:solidFill>
                            <a:srgbClr val="000000"/>
                          </a:solidFill>
                          <a:latin typeface="Inter"/>
                          <a:ea typeface="Inter"/>
                          <a:cs typeface="Inter"/>
                          <a:sym typeface="Inter"/>
                        </a:rPr>
                        <a:t>This image is a World War II propaganda poster created by the United States Office of War Information. It features a Soviet soldier and the caption</a:t>
                      </a:r>
                      <a:endParaRPr sz="1100">
                        <a:solidFill>
                          <a:srgbClr val="000000"/>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b="1" lang="en" sz="1100">
                          <a:latin typeface="Inter"/>
                          <a:ea typeface="Inter"/>
                          <a:cs typeface="Inter"/>
                          <a:sym typeface="Inter"/>
                        </a:rPr>
                        <a:t>Date Created/Published: </a:t>
                      </a:r>
                      <a:r>
                        <a:rPr lang="en" sz="1100">
                          <a:latin typeface="Inter"/>
                          <a:ea typeface="Inter"/>
                          <a:cs typeface="Inter"/>
                          <a:sym typeface="Inter"/>
                        </a:rPr>
                        <a:t>[Washington, D.C.] : U.S. Government Printing Office ; 1942.</a:t>
                      </a:r>
                      <a:endParaRPr sz="1100">
                        <a:latin typeface="Inter"/>
                        <a:ea typeface="Inter"/>
                        <a:cs typeface="Inter"/>
                        <a:sym typeface="Inter"/>
                      </a:endParaRPr>
                    </a:p>
                    <a:p>
                      <a:pPr indent="0" lvl="0" marL="0" rtl="0" algn="l">
                        <a:spcBef>
                          <a:spcPts val="0"/>
                        </a:spcBef>
                        <a:spcAft>
                          <a:spcPts val="0"/>
                        </a:spcAft>
                        <a:buNone/>
                      </a:pPr>
                      <a:r>
                        <a:rPr lang="en" sz="1100" u="sng">
                          <a:latin typeface="Inter"/>
                          <a:ea typeface="Inter"/>
                          <a:cs typeface="Inter"/>
                          <a:sym typeface="Inter"/>
                          <a:hlinkClick r:id="rId7"/>
                        </a:rPr>
                        <a:t>Image </a:t>
                      </a:r>
                      <a:r>
                        <a:rPr lang="en" sz="1100">
                          <a:latin typeface="Inter"/>
                          <a:ea typeface="Inter"/>
                          <a:cs typeface="Inter"/>
                          <a:sym typeface="Inter"/>
                        </a:rPr>
                        <a:t>is courtesy of wikimedia commons and is public domain</a:t>
                      </a:r>
                      <a:endParaRPr b="1"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4" name="Shape 164"/>
        <p:cNvGrpSpPr/>
        <p:nvPr/>
      </p:nvGrpSpPr>
      <p:grpSpPr>
        <a:xfrm>
          <a:off x="0" y="0"/>
          <a:ext cx="0" cy="0"/>
          <a:chOff x="0" y="0"/>
          <a:chExt cx="0" cy="0"/>
        </a:xfrm>
      </p:grpSpPr>
      <p:pic>
        <p:nvPicPr>
          <p:cNvPr id="165" name="Google Shape;165;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6" name="Google Shape;166;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7" name="Google Shape;167;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8" name="Google Shape;168;p22"/>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Student Answer Document</a:t>
            </a:r>
            <a:endParaRPr sz="1900">
              <a:latin typeface="Inter Medium"/>
              <a:ea typeface="Inter Medium"/>
              <a:cs typeface="Inter Medium"/>
              <a:sym typeface="Inter Medium"/>
            </a:endParaRPr>
          </a:p>
        </p:txBody>
      </p:sp>
      <p:pic>
        <p:nvPicPr>
          <p:cNvPr id="169" name="Google Shape;169;p22"/>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70" name="Google Shape;170;p22"/>
          <p:cNvSpPr txBox="1"/>
          <p:nvPr/>
        </p:nvSpPr>
        <p:spPr>
          <a:xfrm>
            <a:off x="190275" y="1141575"/>
            <a:ext cx="7291800" cy="3786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1941-1945: The United States and USSR become allies</a:t>
            </a:r>
            <a:endParaRPr sz="1900">
              <a:solidFill>
                <a:schemeClr val="dk1"/>
              </a:solidFill>
              <a:latin typeface="Inter Medium"/>
              <a:ea typeface="Inter Medium"/>
              <a:cs typeface="Inter Medium"/>
              <a:sym typeface="Inter Medium"/>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Inter"/>
                <a:ea typeface="Inter"/>
                <a:cs typeface="Inter"/>
                <a:sym typeface="Inter"/>
              </a:rPr>
              <a:t>1. </a:t>
            </a:r>
            <a:r>
              <a:rPr b="1" lang="en" sz="1200">
                <a:solidFill>
                  <a:schemeClr val="dk1"/>
                </a:solidFill>
                <a:latin typeface="Inter"/>
                <a:ea typeface="Inter"/>
                <a:cs typeface="Inter"/>
                <a:sym typeface="Inter"/>
              </a:rPr>
              <a:t>Why did the United States and the USSR fight together as allies in 1941?</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2. Did the United States and the USSR ever fully trust one another? Explain.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71" name="Google Shape;171;p22"/>
          <p:cNvSpPr txBox="1"/>
          <p:nvPr/>
        </p:nvSpPr>
        <p:spPr>
          <a:xfrm>
            <a:off x="190275" y="4992275"/>
            <a:ext cx="7291800" cy="43560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February-July 1945: The War Conferences and Agreements</a:t>
            </a:r>
            <a:endParaRPr sz="1900">
              <a:solidFill>
                <a:schemeClr val="dk1"/>
              </a:solidFill>
              <a:latin typeface="Inter Medium"/>
              <a:ea typeface="Inter Medium"/>
              <a:cs typeface="Inter Medium"/>
              <a:sym typeface="Inter Medium"/>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3. What was the purpose of the 1945 war conferences in Yalta and Potsdam? Given your prior knowledge of war conferences and agreements, what problems might arise?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4. What major events occurred between Yalta and Potsdam? How might these events impact the relationships between the Allies?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5" name="Shape 175"/>
        <p:cNvGrpSpPr/>
        <p:nvPr/>
      </p:nvGrpSpPr>
      <p:grpSpPr>
        <a:xfrm>
          <a:off x="0" y="0"/>
          <a:ext cx="0" cy="0"/>
          <a:chOff x="0" y="0"/>
          <a:chExt cx="0" cy="0"/>
        </a:xfrm>
      </p:grpSpPr>
      <p:pic>
        <p:nvPicPr>
          <p:cNvPr id="176" name="Google Shape;176;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7" name="Google Shape;177;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8" name="Google Shape;178;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9" name="Google Shape;179;p23"/>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Student Answer Document</a:t>
            </a:r>
            <a:endParaRPr sz="1900">
              <a:latin typeface="Inter Medium"/>
              <a:ea typeface="Inter Medium"/>
              <a:cs typeface="Inter Medium"/>
              <a:sym typeface="Inter Medium"/>
            </a:endParaRPr>
          </a:p>
        </p:txBody>
      </p:sp>
      <p:pic>
        <p:nvPicPr>
          <p:cNvPr id="180" name="Google Shape;180;p23"/>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81" name="Google Shape;181;p23"/>
          <p:cNvSpPr txBox="1"/>
          <p:nvPr/>
        </p:nvSpPr>
        <p:spPr>
          <a:xfrm>
            <a:off x="190275" y="1141575"/>
            <a:ext cx="7291800" cy="82194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1945-1947: An Iron Curtain Descends Across in Europe</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chemeClr val="dk1"/>
                </a:solidFill>
                <a:latin typeface="Inter"/>
                <a:ea typeface="Inter"/>
                <a:cs typeface="Inter"/>
                <a:sym typeface="Inter"/>
              </a:rPr>
              <a:t>6. What action did Stalin take that heightened the tension between the United States and USSR? Why did these actions concern the United States?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7. How did the relationship between the United States and the </a:t>
            </a:r>
            <a:r>
              <a:rPr b="1" lang="en" sz="1200">
                <a:solidFill>
                  <a:schemeClr val="dk1"/>
                </a:solidFill>
                <a:latin typeface="Inter"/>
                <a:ea typeface="Inter"/>
                <a:cs typeface="Inter"/>
                <a:sym typeface="Inter"/>
              </a:rPr>
              <a:t>Soviet</a:t>
            </a:r>
            <a:r>
              <a:rPr b="1" lang="en" sz="1200">
                <a:solidFill>
                  <a:schemeClr val="dk1"/>
                </a:solidFill>
                <a:latin typeface="Inter"/>
                <a:ea typeface="Inter"/>
                <a:cs typeface="Inter"/>
                <a:sym typeface="Inter"/>
              </a:rPr>
              <a:t> Union change between 1945 and 1947?</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8. Based on the excerpt from the “Iron Curtain Speech,” what was Winston Churchill’s point of view concerning the Soviet Union in 1946?</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5" name="Shape 185"/>
        <p:cNvGrpSpPr/>
        <p:nvPr/>
      </p:nvGrpSpPr>
      <p:grpSpPr>
        <a:xfrm>
          <a:off x="0" y="0"/>
          <a:ext cx="0" cy="0"/>
          <a:chOff x="0" y="0"/>
          <a:chExt cx="0" cy="0"/>
        </a:xfrm>
      </p:grpSpPr>
      <p:pic>
        <p:nvPicPr>
          <p:cNvPr id="186" name="Google Shape;186;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7" name="Google Shape;187;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8" name="Google Shape;188;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9" name="Google Shape;189;p24"/>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Student Answer Document</a:t>
            </a:r>
            <a:endParaRPr sz="1900">
              <a:latin typeface="Inter Medium"/>
              <a:ea typeface="Inter Medium"/>
              <a:cs typeface="Inter Medium"/>
              <a:sym typeface="Inter Medium"/>
            </a:endParaRPr>
          </a:p>
        </p:txBody>
      </p:sp>
      <p:pic>
        <p:nvPicPr>
          <p:cNvPr id="190" name="Google Shape;190;p24"/>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91" name="Google Shape;191;p24"/>
          <p:cNvSpPr txBox="1"/>
          <p:nvPr/>
        </p:nvSpPr>
        <p:spPr>
          <a:xfrm>
            <a:off x="190275" y="1141575"/>
            <a:ext cx="7291800" cy="54489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1948: Berlin Blockade and Berlin Airlift</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rgbClr val="101010"/>
                </a:solidFill>
                <a:latin typeface="Inter"/>
                <a:ea typeface="Inter"/>
                <a:cs typeface="Inter"/>
                <a:sym typeface="Inter"/>
              </a:rPr>
              <a:t>9. What caused the Berlin Blockade?</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10. How did the British, French, and United States get past the Soviet Union’s blockade?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11. How did the Berlin Blockade impact the relationship between the United States and the USSR?</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92" name="Google Shape;192;p24"/>
          <p:cNvSpPr txBox="1"/>
          <p:nvPr/>
        </p:nvSpPr>
        <p:spPr>
          <a:xfrm>
            <a:off x="240300" y="6837150"/>
            <a:ext cx="7291800" cy="2308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1949: NATO Established</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rgbClr val="101010"/>
                </a:solidFill>
                <a:latin typeface="Inter"/>
                <a:ea typeface="Inter"/>
                <a:cs typeface="Inter"/>
                <a:sym typeface="Inter"/>
              </a:rPr>
              <a:t>12. Define “NATO”.</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6" name="Shape 196"/>
        <p:cNvGrpSpPr/>
        <p:nvPr/>
      </p:nvGrpSpPr>
      <p:grpSpPr>
        <a:xfrm>
          <a:off x="0" y="0"/>
          <a:ext cx="0" cy="0"/>
          <a:chOff x="0" y="0"/>
          <a:chExt cx="0" cy="0"/>
        </a:xfrm>
      </p:grpSpPr>
      <p:pic>
        <p:nvPicPr>
          <p:cNvPr id="197" name="Google Shape;197;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8" name="Google Shape;198;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9" name="Google Shape;199;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00" name="Google Shape;200;p25"/>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Student Answer Document</a:t>
            </a:r>
            <a:endParaRPr sz="1900">
              <a:latin typeface="Inter Medium"/>
              <a:ea typeface="Inter Medium"/>
              <a:cs typeface="Inter Medium"/>
              <a:sym typeface="Inter Medium"/>
            </a:endParaRPr>
          </a:p>
        </p:txBody>
      </p:sp>
      <p:pic>
        <p:nvPicPr>
          <p:cNvPr id="201" name="Google Shape;201;p25"/>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202" name="Google Shape;202;p25"/>
          <p:cNvSpPr txBox="1"/>
          <p:nvPr/>
        </p:nvSpPr>
        <p:spPr>
          <a:xfrm>
            <a:off x="240350" y="5624400"/>
            <a:ext cx="7291800" cy="3601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1961: Construction Begins on the Berlin Wall</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rgbClr val="101010"/>
                </a:solidFill>
                <a:latin typeface="Inter"/>
                <a:ea typeface="Inter"/>
                <a:cs typeface="Inter"/>
                <a:sym typeface="Inter"/>
              </a:rPr>
              <a:t>15. Where was the Berlin Wall located? Why did the Soviet Union build it?</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16. Explain one effect of the Berlin Wall.</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203" name="Google Shape;203;p25"/>
          <p:cNvSpPr txBox="1"/>
          <p:nvPr/>
        </p:nvSpPr>
        <p:spPr>
          <a:xfrm>
            <a:off x="240300" y="977125"/>
            <a:ext cx="7291800" cy="45252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1955: Warsaw Pact Established</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rgbClr val="101010"/>
                </a:solidFill>
                <a:latin typeface="Inter"/>
                <a:ea typeface="Inter"/>
                <a:cs typeface="Inter"/>
                <a:sym typeface="Inter"/>
              </a:rPr>
              <a:t>13. </a:t>
            </a:r>
            <a:r>
              <a:rPr b="1" lang="en" sz="1200">
                <a:solidFill>
                  <a:srgbClr val="101010"/>
                </a:solidFill>
                <a:latin typeface="Inter"/>
                <a:ea typeface="Inter"/>
                <a:cs typeface="Inter"/>
                <a:sym typeface="Inter"/>
              </a:rPr>
              <a:t>What was the Warsaw Pact?</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14. Explain one difference between the Warsaw Pact and NATO.</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7" name="Shape 207"/>
        <p:cNvGrpSpPr/>
        <p:nvPr/>
      </p:nvGrpSpPr>
      <p:grpSpPr>
        <a:xfrm>
          <a:off x="0" y="0"/>
          <a:ext cx="0" cy="0"/>
          <a:chOff x="0" y="0"/>
          <a:chExt cx="0" cy="0"/>
        </a:xfrm>
      </p:grpSpPr>
      <p:pic>
        <p:nvPicPr>
          <p:cNvPr id="208" name="Google Shape;208;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9" name="Google Shape;2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0" name="Google Shape;210;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11" name="Google Shape;211;p26"/>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Cold War Events Timeline</a:t>
            </a:r>
            <a:endParaRPr sz="1900">
              <a:latin typeface="Inter Medium"/>
              <a:ea typeface="Inter Medium"/>
              <a:cs typeface="Inter Medium"/>
              <a:sym typeface="Inter Medium"/>
            </a:endParaRPr>
          </a:p>
        </p:txBody>
      </p:sp>
      <p:pic>
        <p:nvPicPr>
          <p:cNvPr id="212" name="Google Shape;212;p26"/>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213" name="Google Shape;213;p26"/>
          <p:cNvSpPr txBox="1"/>
          <p:nvPr/>
        </p:nvSpPr>
        <p:spPr>
          <a:xfrm>
            <a:off x="307250" y="993025"/>
            <a:ext cx="71580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 Based on the gallery walk you just completed, </a:t>
            </a:r>
            <a:r>
              <a:rPr lang="en" sz="1200">
                <a:solidFill>
                  <a:schemeClr val="dk1"/>
                </a:solidFill>
                <a:latin typeface="Inter"/>
                <a:ea typeface="Inter"/>
                <a:cs typeface="Inter"/>
                <a:sym typeface="Inter"/>
              </a:rPr>
              <a:t>answer this question for each event, “How did this event during the Cold War help to achieve, maintain, and/or threaten world peace?” </a:t>
            </a:r>
            <a:endParaRPr sz="1200">
              <a:latin typeface="Inter"/>
              <a:ea typeface="Inter"/>
              <a:cs typeface="Inter"/>
              <a:sym typeface="Inter"/>
            </a:endParaRPr>
          </a:p>
        </p:txBody>
      </p:sp>
      <p:graphicFrame>
        <p:nvGraphicFramePr>
          <p:cNvPr id="214" name="Google Shape;214;p26"/>
          <p:cNvGraphicFramePr/>
          <p:nvPr/>
        </p:nvGraphicFramePr>
        <p:xfrm>
          <a:off x="2420800" y="2601000"/>
          <a:ext cx="3000000" cy="3000000"/>
        </p:xfrm>
        <a:graphic>
          <a:graphicData uri="http://schemas.openxmlformats.org/drawingml/2006/table">
            <a:tbl>
              <a:tblPr>
                <a:noFill/>
                <a:tableStyleId>{2BD9B98F-92EE-48AD-85F1-06238BECF16B}</a:tableStyleId>
              </a:tblPr>
              <a:tblGrid>
                <a:gridCol w="1609000"/>
                <a:gridCol w="1609000"/>
                <a:gridCol w="1609000"/>
              </a:tblGrid>
              <a:tr h="12700">
                <a:tc>
                  <a:txBody>
                    <a:bodyPr/>
                    <a:lstStyle/>
                    <a:p>
                      <a:pPr indent="0" lvl="0" marL="0" rtl="0" algn="ctr">
                        <a:spcBef>
                          <a:spcPts val="0"/>
                        </a:spcBef>
                        <a:spcAft>
                          <a:spcPts val="0"/>
                        </a:spcAft>
                        <a:buNone/>
                      </a:pPr>
                      <a:r>
                        <a:rPr lang="en" sz="1100">
                          <a:latin typeface="Calibri"/>
                          <a:ea typeface="Calibri"/>
                          <a:cs typeface="Calibri"/>
                          <a:sym typeface="Calibri"/>
                        </a:rPr>
                        <a:t>achieve</a:t>
                      </a:r>
                      <a:endParaRPr sz="1100">
                        <a:latin typeface="Calibri"/>
                        <a:ea typeface="Calibri"/>
                        <a:cs typeface="Calibri"/>
                        <a:sym typeface="Calibri"/>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FF00"/>
                    </a:solidFill>
                  </a:tcPr>
                </a:tc>
                <a:tc>
                  <a:txBody>
                    <a:bodyPr/>
                    <a:lstStyle/>
                    <a:p>
                      <a:pPr indent="0" lvl="0" marL="0" rtl="0" algn="ctr">
                        <a:spcBef>
                          <a:spcPts val="0"/>
                        </a:spcBef>
                        <a:spcAft>
                          <a:spcPts val="0"/>
                        </a:spcAft>
                        <a:buNone/>
                      </a:pPr>
                      <a:r>
                        <a:rPr lang="en" sz="1100">
                          <a:latin typeface="Calibri"/>
                          <a:ea typeface="Calibri"/>
                          <a:cs typeface="Calibri"/>
                          <a:sym typeface="Calibri"/>
                        </a:rPr>
                        <a:t>maintain</a:t>
                      </a:r>
                      <a:endParaRPr sz="1100">
                        <a:latin typeface="Calibri"/>
                        <a:ea typeface="Calibri"/>
                        <a:cs typeface="Calibri"/>
                        <a:sym typeface="Calibri"/>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Calibri"/>
                          <a:ea typeface="Calibri"/>
                          <a:cs typeface="Calibri"/>
                          <a:sym typeface="Calibri"/>
                        </a:rPr>
                        <a:t>threaten</a:t>
                      </a:r>
                      <a:endParaRPr sz="1100">
                        <a:latin typeface="Calibri"/>
                        <a:ea typeface="Calibri"/>
                        <a:cs typeface="Calibri"/>
                        <a:sym typeface="Calibri"/>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graphicFrame>
        <p:nvGraphicFramePr>
          <p:cNvPr id="215" name="Google Shape;215;p26"/>
          <p:cNvGraphicFramePr/>
          <p:nvPr/>
        </p:nvGraphicFramePr>
        <p:xfrm>
          <a:off x="381550" y="1830063"/>
          <a:ext cx="3000000" cy="3000000"/>
        </p:xfrm>
        <a:graphic>
          <a:graphicData uri="http://schemas.openxmlformats.org/drawingml/2006/table">
            <a:tbl>
              <a:tblPr>
                <a:noFill/>
                <a:tableStyleId>{2BD9B98F-92EE-48AD-85F1-06238BECF16B}</a:tableStyleId>
              </a:tblPr>
              <a:tblGrid>
                <a:gridCol w="593650"/>
                <a:gridCol w="1344125"/>
                <a:gridCol w="4928450"/>
              </a:tblGrid>
              <a:tr h="479650">
                <a:tc>
                  <a:txBody>
                    <a:bodyPr/>
                    <a:lstStyle/>
                    <a:p>
                      <a:pPr indent="0" lvl="0" marL="0" rtl="0" algn="ctr">
                        <a:spcBef>
                          <a:spcPts val="0"/>
                        </a:spcBef>
                        <a:spcAft>
                          <a:spcPts val="0"/>
                        </a:spcAft>
                        <a:buNone/>
                      </a:pPr>
                      <a:r>
                        <a:rPr b="1" lang="en" sz="1200">
                          <a:latin typeface="Inter"/>
                          <a:ea typeface="Inter"/>
                          <a:cs typeface="Inter"/>
                          <a:sym typeface="Inter"/>
                        </a:rPr>
                        <a:t>Date</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Event</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Did this event during the Cold War help to achieve, maintain, and/or threaten world peace? </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267450">
                <a:tc>
                  <a:txBody>
                    <a:bodyPr/>
                    <a:lstStyle/>
                    <a:p>
                      <a:pPr indent="0" lvl="0" marL="0" rtl="0" algn="ctr">
                        <a:spcBef>
                          <a:spcPts val="0"/>
                        </a:spcBef>
                        <a:spcAft>
                          <a:spcPts val="0"/>
                        </a:spcAft>
                        <a:buNone/>
                      </a:pPr>
                      <a:r>
                        <a:rPr lang="en" sz="1200">
                          <a:latin typeface="Inter"/>
                          <a:ea typeface="Inter"/>
                          <a:cs typeface="Inter"/>
                          <a:sym typeface="Inter"/>
                        </a:rPr>
                        <a:t>July 1941-</a:t>
                      </a:r>
                      <a:endParaRPr sz="12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1945</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The United States and USSR become allies in WWII</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Circle one:</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255000">
                <a:tc>
                  <a:txBody>
                    <a:bodyPr/>
                    <a:lstStyle/>
                    <a:p>
                      <a:pPr indent="0" lvl="0" marL="0" rtl="0" algn="ctr">
                        <a:spcBef>
                          <a:spcPts val="0"/>
                        </a:spcBef>
                        <a:spcAft>
                          <a:spcPts val="0"/>
                        </a:spcAft>
                        <a:buNone/>
                      </a:pPr>
                      <a:r>
                        <a:rPr lang="en" sz="1200">
                          <a:latin typeface="Inter"/>
                          <a:ea typeface="Inter"/>
                          <a:cs typeface="Inter"/>
                          <a:sym typeface="Inter"/>
                        </a:rPr>
                        <a:t>Feb 1945</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Yalta Conference</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Circle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graphicFrame>
        <p:nvGraphicFramePr>
          <p:cNvPr id="216" name="Google Shape;216;p26"/>
          <p:cNvGraphicFramePr/>
          <p:nvPr/>
        </p:nvGraphicFramePr>
        <p:xfrm>
          <a:off x="2420800" y="5034263"/>
          <a:ext cx="3000000" cy="3000000"/>
        </p:xfrm>
        <a:graphic>
          <a:graphicData uri="http://schemas.openxmlformats.org/drawingml/2006/table">
            <a:tbl>
              <a:tblPr>
                <a:noFill/>
                <a:tableStyleId>{2BD9B98F-92EE-48AD-85F1-06238BECF16B}</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threaten</a:t>
                      </a:r>
                      <a:endParaRPr sz="1100">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0" name="Shape 220"/>
        <p:cNvGrpSpPr/>
        <p:nvPr/>
      </p:nvGrpSpPr>
      <p:grpSpPr>
        <a:xfrm>
          <a:off x="0" y="0"/>
          <a:ext cx="0" cy="0"/>
          <a:chOff x="0" y="0"/>
          <a:chExt cx="0" cy="0"/>
        </a:xfrm>
      </p:grpSpPr>
      <p:pic>
        <p:nvPicPr>
          <p:cNvPr id="221" name="Google Shape;221;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2" name="Google Shape;222;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3" name="Google Shape;223;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24" name="Google Shape;224;p27"/>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Cold War Events Timeline</a:t>
            </a:r>
            <a:endParaRPr sz="1900">
              <a:latin typeface="Inter Medium"/>
              <a:ea typeface="Inter Medium"/>
              <a:cs typeface="Inter Medium"/>
              <a:sym typeface="Inter Medium"/>
            </a:endParaRPr>
          </a:p>
        </p:txBody>
      </p:sp>
      <p:pic>
        <p:nvPicPr>
          <p:cNvPr id="225" name="Google Shape;225;p27"/>
          <p:cNvPicPr preferRelativeResize="0"/>
          <p:nvPr/>
        </p:nvPicPr>
        <p:blipFill>
          <a:blip r:embed="rId4">
            <a:alphaModFix/>
          </a:blip>
          <a:stretch>
            <a:fillRect/>
          </a:stretch>
        </p:blipFill>
        <p:spPr>
          <a:xfrm>
            <a:off x="77225" y="0"/>
            <a:ext cx="1039823" cy="431175"/>
          </a:xfrm>
          <a:prstGeom prst="rect">
            <a:avLst/>
          </a:prstGeom>
          <a:noFill/>
          <a:ln>
            <a:noFill/>
          </a:ln>
        </p:spPr>
      </p:pic>
      <p:graphicFrame>
        <p:nvGraphicFramePr>
          <p:cNvPr id="226" name="Google Shape;226;p27"/>
          <p:cNvGraphicFramePr/>
          <p:nvPr/>
        </p:nvGraphicFramePr>
        <p:xfrm>
          <a:off x="280075" y="1081713"/>
          <a:ext cx="3000000" cy="3000000"/>
        </p:xfrm>
        <a:graphic>
          <a:graphicData uri="http://schemas.openxmlformats.org/drawingml/2006/table">
            <a:tbl>
              <a:tblPr>
                <a:noFill/>
                <a:tableStyleId>{2BD9B98F-92EE-48AD-85F1-06238BECF16B}</a:tableStyleId>
              </a:tblPr>
              <a:tblGrid>
                <a:gridCol w="593650"/>
                <a:gridCol w="1344125"/>
                <a:gridCol w="4928450"/>
              </a:tblGrid>
              <a:tr h="12700">
                <a:tc>
                  <a:txBody>
                    <a:bodyPr/>
                    <a:lstStyle/>
                    <a:p>
                      <a:pPr indent="0" lvl="0" marL="0" rtl="0" algn="ctr">
                        <a:spcBef>
                          <a:spcPts val="0"/>
                        </a:spcBef>
                        <a:spcAft>
                          <a:spcPts val="0"/>
                        </a:spcAft>
                        <a:buNone/>
                      </a:pPr>
                      <a:r>
                        <a:rPr b="1" lang="en" sz="1200">
                          <a:latin typeface="Inter"/>
                          <a:ea typeface="Inter"/>
                          <a:cs typeface="Inter"/>
                          <a:sym typeface="Inter"/>
                        </a:rPr>
                        <a:t>Date</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Event</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Did this event during the Cold War help to achieve, maintain, and/or threaten world peace? </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1200">
                          <a:latin typeface="Inter"/>
                          <a:ea typeface="Inter"/>
                          <a:cs typeface="Inter"/>
                          <a:sym typeface="Inter"/>
                        </a:rPr>
                        <a:t>July 1945</a:t>
                      </a:r>
                      <a:endParaRPr b="1"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Potsdam Conference</a:t>
                      </a:r>
                      <a:endParaRPr b="1"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Circle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1200">
                          <a:latin typeface="Inter"/>
                          <a:ea typeface="Inter"/>
                          <a:cs typeface="Inter"/>
                          <a:sym typeface="Inter"/>
                        </a:rPr>
                        <a:t>1948</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Berlin Blockade and Berlin Airlift</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Circle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graphicFrame>
        <p:nvGraphicFramePr>
          <p:cNvPr id="227" name="Google Shape;227;p27"/>
          <p:cNvGraphicFramePr/>
          <p:nvPr/>
        </p:nvGraphicFramePr>
        <p:xfrm>
          <a:off x="2357613" y="1953550"/>
          <a:ext cx="3000000" cy="3000000"/>
        </p:xfrm>
        <a:graphic>
          <a:graphicData uri="http://schemas.openxmlformats.org/drawingml/2006/table">
            <a:tbl>
              <a:tblPr>
                <a:noFill/>
                <a:tableStyleId>{2BD9B98F-92EE-48AD-85F1-06238BECF16B}</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threaten</a:t>
                      </a:r>
                      <a:endParaRPr sz="1100">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graphicFrame>
        <p:nvGraphicFramePr>
          <p:cNvPr id="228" name="Google Shape;228;p27"/>
          <p:cNvGraphicFramePr/>
          <p:nvPr/>
        </p:nvGraphicFramePr>
        <p:xfrm>
          <a:off x="2357613" y="5712813"/>
          <a:ext cx="3000000" cy="3000000"/>
        </p:xfrm>
        <a:graphic>
          <a:graphicData uri="http://schemas.openxmlformats.org/drawingml/2006/table">
            <a:tbl>
              <a:tblPr>
                <a:noFill/>
                <a:tableStyleId>{2BD9B98F-92EE-48AD-85F1-06238BECF16B}</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threaten</a:t>
                      </a:r>
                      <a:endParaRPr sz="1100">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2" name="Shape 232"/>
        <p:cNvGrpSpPr/>
        <p:nvPr/>
      </p:nvGrpSpPr>
      <p:grpSpPr>
        <a:xfrm>
          <a:off x="0" y="0"/>
          <a:ext cx="0" cy="0"/>
          <a:chOff x="0" y="0"/>
          <a:chExt cx="0" cy="0"/>
        </a:xfrm>
      </p:grpSpPr>
      <p:pic>
        <p:nvPicPr>
          <p:cNvPr id="233" name="Google Shape;233;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4" name="Google Shape;234;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5" name="Google Shape;235;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36" name="Google Shape;236;p28"/>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Cold War Events Timeline</a:t>
            </a:r>
            <a:endParaRPr sz="1900">
              <a:latin typeface="Inter Medium"/>
              <a:ea typeface="Inter Medium"/>
              <a:cs typeface="Inter Medium"/>
              <a:sym typeface="Inter Medium"/>
            </a:endParaRPr>
          </a:p>
        </p:txBody>
      </p:sp>
      <p:pic>
        <p:nvPicPr>
          <p:cNvPr id="237" name="Google Shape;237;p28"/>
          <p:cNvPicPr preferRelativeResize="0"/>
          <p:nvPr/>
        </p:nvPicPr>
        <p:blipFill>
          <a:blip r:embed="rId4">
            <a:alphaModFix/>
          </a:blip>
          <a:stretch>
            <a:fillRect/>
          </a:stretch>
        </p:blipFill>
        <p:spPr>
          <a:xfrm>
            <a:off x="77225" y="0"/>
            <a:ext cx="1039823" cy="431175"/>
          </a:xfrm>
          <a:prstGeom prst="rect">
            <a:avLst/>
          </a:prstGeom>
          <a:noFill/>
          <a:ln>
            <a:noFill/>
          </a:ln>
        </p:spPr>
      </p:pic>
      <p:graphicFrame>
        <p:nvGraphicFramePr>
          <p:cNvPr id="238" name="Google Shape;238;p28"/>
          <p:cNvGraphicFramePr/>
          <p:nvPr/>
        </p:nvGraphicFramePr>
        <p:xfrm>
          <a:off x="381550" y="1145113"/>
          <a:ext cx="3000000" cy="3000000"/>
        </p:xfrm>
        <a:graphic>
          <a:graphicData uri="http://schemas.openxmlformats.org/drawingml/2006/table">
            <a:tbl>
              <a:tblPr>
                <a:noFill/>
                <a:tableStyleId>{2BD9B98F-92EE-48AD-85F1-06238BECF16B}</a:tableStyleId>
              </a:tblPr>
              <a:tblGrid>
                <a:gridCol w="593650"/>
                <a:gridCol w="1344125"/>
                <a:gridCol w="4928450"/>
              </a:tblGrid>
              <a:tr h="577750">
                <a:tc>
                  <a:txBody>
                    <a:bodyPr/>
                    <a:lstStyle/>
                    <a:p>
                      <a:pPr indent="0" lvl="0" marL="0" rtl="0" algn="ctr">
                        <a:spcBef>
                          <a:spcPts val="0"/>
                        </a:spcBef>
                        <a:spcAft>
                          <a:spcPts val="0"/>
                        </a:spcAft>
                        <a:buNone/>
                      </a:pPr>
                      <a:r>
                        <a:rPr b="1" lang="en" sz="1200">
                          <a:latin typeface="Inter"/>
                          <a:ea typeface="Inter"/>
                          <a:cs typeface="Inter"/>
                          <a:sym typeface="Inter"/>
                        </a:rPr>
                        <a:t>Date</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Event</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Did this event during the Cold War help to achieve, maintain, and/or threaten world peace? </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1200">
                          <a:latin typeface="Inter"/>
                          <a:ea typeface="Inter"/>
                          <a:cs typeface="Inter"/>
                          <a:sym typeface="Inter"/>
                        </a:rPr>
                        <a:t>April 1949</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NATO Establish</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Circle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 </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1200">
                          <a:latin typeface="Inter"/>
                          <a:ea typeface="Inter"/>
                          <a:cs typeface="Inter"/>
                          <a:sym typeface="Inter"/>
                        </a:rPr>
                        <a:t>1955</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Warsaw Pact Established</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Circle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graphicFrame>
        <p:nvGraphicFramePr>
          <p:cNvPr id="239" name="Google Shape;239;p28"/>
          <p:cNvGraphicFramePr/>
          <p:nvPr/>
        </p:nvGraphicFramePr>
        <p:xfrm>
          <a:off x="2459088" y="2131125"/>
          <a:ext cx="3000000" cy="3000000"/>
        </p:xfrm>
        <a:graphic>
          <a:graphicData uri="http://schemas.openxmlformats.org/drawingml/2006/table">
            <a:tbl>
              <a:tblPr>
                <a:noFill/>
                <a:tableStyleId>{2BD9B98F-92EE-48AD-85F1-06238BECF16B}</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threaten</a:t>
                      </a:r>
                      <a:endParaRPr sz="1100">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graphicFrame>
        <p:nvGraphicFramePr>
          <p:cNvPr id="240" name="Google Shape;240;p28"/>
          <p:cNvGraphicFramePr/>
          <p:nvPr/>
        </p:nvGraphicFramePr>
        <p:xfrm>
          <a:off x="2459088" y="5606725"/>
          <a:ext cx="3000000" cy="3000000"/>
        </p:xfrm>
        <a:graphic>
          <a:graphicData uri="http://schemas.openxmlformats.org/drawingml/2006/table">
            <a:tbl>
              <a:tblPr>
                <a:noFill/>
                <a:tableStyleId>{2BD9B98F-92EE-48AD-85F1-06238BECF16B}</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threaten</a:t>
                      </a:r>
                      <a:endParaRPr sz="1100">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4" name="Shape 244"/>
        <p:cNvGrpSpPr/>
        <p:nvPr/>
      </p:nvGrpSpPr>
      <p:grpSpPr>
        <a:xfrm>
          <a:off x="0" y="0"/>
          <a:ext cx="0" cy="0"/>
          <a:chOff x="0" y="0"/>
          <a:chExt cx="0" cy="0"/>
        </a:xfrm>
      </p:grpSpPr>
      <p:pic>
        <p:nvPicPr>
          <p:cNvPr id="245" name="Google Shape;245;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6" name="Google Shape;246;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7" name="Google Shape;247;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48" name="Google Shape;248;p29"/>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Cold War Events Timeline</a:t>
            </a:r>
            <a:endParaRPr sz="1900">
              <a:latin typeface="Inter Medium"/>
              <a:ea typeface="Inter Medium"/>
              <a:cs typeface="Inter Medium"/>
              <a:sym typeface="Inter Medium"/>
            </a:endParaRPr>
          </a:p>
        </p:txBody>
      </p:sp>
      <p:pic>
        <p:nvPicPr>
          <p:cNvPr id="249" name="Google Shape;249;p29"/>
          <p:cNvPicPr preferRelativeResize="0"/>
          <p:nvPr/>
        </p:nvPicPr>
        <p:blipFill>
          <a:blip r:embed="rId4">
            <a:alphaModFix/>
          </a:blip>
          <a:stretch>
            <a:fillRect/>
          </a:stretch>
        </p:blipFill>
        <p:spPr>
          <a:xfrm>
            <a:off x="77225" y="0"/>
            <a:ext cx="1039823" cy="431175"/>
          </a:xfrm>
          <a:prstGeom prst="rect">
            <a:avLst/>
          </a:prstGeom>
          <a:noFill/>
          <a:ln>
            <a:noFill/>
          </a:ln>
        </p:spPr>
      </p:pic>
      <p:graphicFrame>
        <p:nvGraphicFramePr>
          <p:cNvPr id="250" name="Google Shape;250;p29"/>
          <p:cNvGraphicFramePr/>
          <p:nvPr/>
        </p:nvGraphicFramePr>
        <p:xfrm>
          <a:off x="381538" y="1063938"/>
          <a:ext cx="3000000" cy="3000000"/>
        </p:xfrm>
        <a:graphic>
          <a:graphicData uri="http://schemas.openxmlformats.org/drawingml/2006/table">
            <a:tbl>
              <a:tblPr>
                <a:noFill/>
                <a:tableStyleId>{2BD9B98F-92EE-48AD-85F1-06238BECF16B}</a:tableStyleId>
              </a:tblPr>
              <a:tblGrid>
                <a:gridCol w="593650"/>
                <a:gridCol w="1344125"/>
                <a:gridCol w="4928450"/>
              </a:tblGrid>
              <a:tr h="348700">
                <a:tc>
                  <a:txBody>
                    <a:bodyPr/>
                    <a:lstStyle/>
                    <a:p>
                      <a:pPr indent="0" lvl="0" marL="0" rtl="0" algn="ctr">
                        <a:spcBef>
                          <a:spcPts val="0"/>
                        </a:spcBef>
                        <a:spcAft>
                          <a:spcPts val="0"/>
                        </a:spcAft>
                        <a:buNone/>
                      </a:pPr>
                      <a:r>
                        <a:rPr b="1" lang="en" sz="1200">
                          <a:latin typeface="Inter"/>
                          <a:ea typeface="Inter"/>
                          <a:cs typeface="Inter"/>
                          <a:sym typeface="Inter"/>
                        </a:rPr>
                        <a:t>Date</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Event</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Did this event during the Cold War help to achieve, maintain, and/or threaten world peace? </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542200">
                <a:tc>
                  <a:txBody>
                    <a:bodyPr/>
                    <a:lstStyle/>
                    <a:p>
                      <a:pPr indent="0" lvl="0" marL="0" rtl="0" algn="ctr">
                        <a:spcBef>
                          <a:spcPts val="0"/>
                        </a:spcBef>
                        <a:spcAft>
                          <a:spcPts val="0"/>
                        </a:spcAft>
                        <a:buNone/>
                      </a:pPr>
                      <a:r>
                        <a:rPr lang="en" sz="1200">
                          <a:latin typeface="Inter"/>
                          <a:ea typeface="Inter"/>
                          <a:cs typeface="Inter"/>
                          <a:sym typeface="Inter"/>
                        </a:rPr>
                        <a:t>Aug 1961</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Construction Begins on the Berlin Wall</a:t>
                      </a:r>
                      <a:endParaRPr sz="13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Circle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graphicFrame>
        <p:nvGraphicFramePr>
          <p:cNvPr id="251" name="Google Shape;251;p29"/>
          <p:cNvGraphicFramePr/>
          <p:nvPr/>
        </p:nvGraphicFramePr>
        <p:xfrm>
          <a:off x="2425600" y="1848500"/>
          <a:ext cx="3000000" cy="3000000"/>
        </p:xfrm>
        <a:graphic>
          <a:graphicData uri="http://schemas.openxmlformats.org/drawingml/2006/table">
            <a:tbl>
              <a:tblPr>
                <a:noFill/>
                <a:tableStyleId>{2BD9B98F-92EE-48AD-85F1-06238BECF16B}</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threaten</a:t>
                      </a:r>
                      <a:endParaRPr sz="1100">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5" name="Shape 255"/>
        <p:cNvGrpSpPr/>
        <p:nvPr/>
      </p:nvGrpSpPr>
      <p:grpSpPr>
        <a:xfrm>
          <a:off x="0" y="0"/>
          <a:ext cx="0" cy="0"/>
          <a:chOff x="0" y="0"/>
          <a:chExt cx="0" cy="0"/>
        </a:xfrm>
      </p:grpSpPr>
      <p:sp>
        <p:nvSpPr>
          <p:cNvPr id="256" name="Google Shape;256;p30"/>
          <p:cNvSpPr txBox="1"/>
          <p:nvPr/>
        </p:nvSpPr>
        <p:spPr>
          <a:xfrm>
            <a:off x="0" y="0"/>
            <a:ext cx="7772400" cy="922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600">
                <a:solidFill>
                  <a:schemeClr val="dk1"/>
                </a:solidFill>
                <a:latin typeface="Halant"/>
                <a:ea typeface="Halant"/>
                <a:cs typeface="Halant"/>
                <a:sym typeface="Halant"/>
              </a:rPr>
              <a:t>Unit 9: Cold War &amp; Global Transformations</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Exit Ticket - Lesson 2</a:t>
            </a:r>
            <a:endParaRPr>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p:txBody>
      </p:sp>
      <p:pic>
        <p:nvPicPr>
          <p:cNvPr id="257" name="Google Shape;257;p30"/>
          <p:cNvPicPr preferRelativeResize="0"/>
          <p:nvPr/>
        </p:nvPicPr>
        <p:blipFill>
          <a:blip r:embed="rId3">
            <a:alphaModFix/>
          </a:blip>
          <a:stretch>
            <a:fillRect/>
          </a:stretch>
        </p:blipFill>
        <p:spPr>
          <a:xfrm>
            <a:off x="216272" y="230997"/>
            <a:ext cx="630865" cy="261602"/>
          </a:xfrm>
          <a:prstGeom prst="rect">
            <a:avLst/>
          </a:prstGeom>
          <a:noFill/>
          <a:ln>
            <a:noFill/>
          </a:ln>
        </p:spPr>
      </p:pic>
      <p:sp>
        <p:nvSpPr>
          <p:cNvPr id="258" name="Google Shape;258;p30"/>
          <p:cNvSpPr txBox="1"/>
          <p:nvPr/>
        </p:nvSpPr>
        <p:spPr>
          <a:xfrm>
            <a:off x="730950" y="1419313"/>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rPr i="1" lang="en" sz="1700">
                <a:latin typeface="Inter"/>
                <a:ea typeface="Inter"/>
                <a:cs typeface="Inter"/>
                <a:sym typeface="Inter"/>
              </a:rPr>
              <a:t>How did events in Europe in the early years of the Cold War help to achieve, maintain, and/or threaten world peace?</a:t>
            </a:r>
            <a:endParaRPr i="1" sz="1700">
              <a:latin typeface="Inter"/>
              <a:ea typeface="Inter"/>
              <a:cs typeface="Inter"/>
              <a:sym typeface="Inter"/>
            </a:endParaRPr>
          </a:p>
        </p:txBody>
      </p:sp>
      <p:pic>
        <p:nvPicPr>
          <p:cNvPr id="259" name="Google Shape;259;p30"/>
          <p:cNvPicPr preferRelativeResize="0"/>
          <p:nvPr/>
        </p:nvPicPr>
        <p:blipFill>
          <a:blip r:embed="rId4">
            <a:alphaModFix/>
          </a:blip>
          <a:stretch>
            <a:fillRect/>
          </a:stretch>
        </p:blipFill>
        <p:spPr>
          <a:xfrm>
            <a:off x="402969" y="9497096"/>
            <a:ext cx="257457" cy="257457"/>
          </a:xfrm>
          <a:prstGeom prst="rect">
            <a:avLst/>
          </a:prstGeom>
          <a:noFill/>
          <a:ln>
            <a:noFill/>
          </a:ln>
        </p:spPr>
      </p:pic>
      <p:sp>
        <p:nvSpPr>
          <p:cNvPr id="260" name="Google Shape;260;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1" name="Google Shape;261;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62" name="Google Shape;262;p30"/>
          <p:cNvSpPr txBox="1"/>
          <p:nvPr/>
        </p:nvSpPr>
        <p:spPr>
          <a:xfrm>
            <a:off x="557000" y="1042363"/>
            <a:ext cx="6842400" cy="2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___________________________________________________________	Date: ____________</a:t>
            </a:r>
            <a:endParaRPr b="1" sz="1200">
              <a:solidFill>
                <a:schemeClr val="dk1"/>
              </a:solidFill>
              <a:latin typeface="Inter"/>
              <a:ea typeface="Inter"/>
              <a:cs typeface="Inter"/>
              <a:sym typeface="Inter"/>
            </a:endParaRPr>
          </a:p>
        </p:txBody>
      </p:sp>
      <p:sp>
        <p:nvSpPr>
          <p:cNvPr id="263" name="Google Shape;263;p30"/>
          <p:cNvSpPr txBox="1"/>
          <p:nvPr/>
        </p:nvSpPr>
        <p:spPr>
          <a:xfrm>
            <a:off x="551450" y="2687877"/>
            <a:ext cx="68535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000000"/>
                </a:solidFill>
                <a:latin typeface="Halant"/>
                <a:ea typeface="Halant"/>
                <a:cs typeface="Halant"/>
                <a:sym typeface="Halant"/>
              </a:rPr>
              <a:t>Directions: </a:t>
            </a:r>
            <a:r>
              <a:rPr lang="en">
                <a:latin typeface="Halant"/>
                <a:ea typeface="Halant"/>
                <a:cs typeface="Halant"/>
                <a:sym typeface="Halant"/>
              </a:rPr>
              <a:t>Choose one event from the early years of the Cold War and explain whether it helped to achieve, maintain, or threaten world peace. Use one sentence to explain your answer.</a:t>
            </a:r>
            <a:endParaRPr>
              <a:solidFill>
                <a:srgbClr val="000000"/>
              </a:solidFill>
              <a:latin typeface="Halant"/>
              <a:ea typeface="Halant"/>
              <a:cs typeface="Halant"/>
              <a:sym typeface="Halant"/>
            </a:endParaRPr>
          </a:p>
        </p:txBody>
      </p:sp>
      <p:sp>
        <p:nvSpPr>
          <p:cNvPr id="264" name="Google Shape;264;p30"/>
          <p:cNvSpPr txBox="1"/>
          <p:nvPr/>
        </p:nvSpPr>
        <p:spPr>
          <a:xfrm>
            <a:off x="557000" y="3495050"/>
            <a:ext cx="6696900" cy="1885200"/>
          </a:xfrm>
          <a:prstGeom prst="rect">
            <a:avLst/>
          </a:prstGeom>
          <a:noFill/>
          <a:ln cap="flat" cmpd="sng" w="9525">
            <a:solidFill>
              <a:srgbClr val="E95C3D"/>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latin typeface="Inter"/>
                <a:ea typeface="Inter"/>
                <a:cs typeface="Inter"/>
                <a:sym typeface="Inter"/>
              </a:rPr>
              <a:t>Event:</a:t>
            </a:r>
            <a:endParaRPr b="1" sz="2400">
              <a:solidFill>
                <a:srgbClr val="000000"/>
              </a:solidFill>
              <a:latin typeface="Inter"/>
              <a:ea typeface="Inter"/>
              <a:cs typeface="Inter"/>
              <a:sym typeface="Inter"/>
            </a:endParaRPr>
          </a:p>
        </p:txBody>
      </p:sp>
      <p:sp>
        <p:nvSpPr>
          <p:cNvPr id="265" name="Google Shape;265;p30"/>
          <p:cNvSpPr txBox="1"/>
          <p:nvPr/>
        </p:nvSpPr>
        <p:spPr>
          <a:xfrm>
            <a:off x="557000" y="5727625"/>
            <a:ext cx="6696900" cy="5628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latin typeface="Inter"/>
                <a:ea typeface="Inter"/>
                <a:cs typeface="Inter"/>
                <a:sym typeface="Inter"/>
              </a:rPr>
              <a:t>One Sentence Explanation:</a:t>
            </a:r>
            <a:endParaRPr b="1" sz="2400">
              <a:solidFill>
                <a:srgbClr val="000000"/>
              </a:solidFill>
              <a:latin typeface="Inter"/>
              <a:ea typeface="Inter"/>
              <a:cs typeface="Inter"/>
              <a:sym typeface="Inter"/>
            </a:endParaRPr>
          </a:p>
        </p:txBody>
      </p:sp>
      <p:sp>
        <p:nvSpPr>
          <p:cNvPr id="266" name="Google Shape;266;p30"/>
          <p:cNvSpPr txBox="1"/>
          <p:nvPr/>
        </p:nvSpPr>
        <p:spPr>
          <a:xfrm>
            <a:off x="594775" y="6458250"/>
            <a:ext cx="6659100" cy="2856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900">
                <a:solidFill>
                  <a:schemeClr val="dk2"/>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sz="1900">
              <a:solidFill>
                <a:schemeClr val="dk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8" name="Shape 68"/>
        <p:cNvGrpSpPr/>
        <p:nvPr/>
      </p:nvGrpSpPr>
      <p:grpSpPr>
        <a:xfrm>
          <a:off x="0" y="0"/>
          <a:ext cx="0" cy="0"/>
          <a:chOff x="0" y="0"/>
          <a:chExt cx="0" cy="0"/>
        </a:xfrm>
      </p:grpSpPr>
      <p:pic>
        <p:nvPicPr>
          <p:cNvPr id="69" name="Google Shape;69;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0" name="Google Shape;70;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1" name="Google Shape;71;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2" name="Google Shape;72;p14"/>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1941-1945: The United States and USSR become allies</a:t>
            </a:r>
            <a:endParaRPr sz="1900">
              <a:latin typeface="Inter Medium"/>
              <a:ea typeface="Inter Medium"/>
              <a:cs typeface="Inter Medium"/>
              <a:sym typeface="Inter Medium"/>
            </a:endParaRPr>
          </a:p>
        </p:txBody>
      </p:sp>
      <p:pic>
        <p:nvPicPr>
          <p:cNvPr id="73" name="Google Shape;73;p14"/>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74" name="Google Shape;74;p14"/>
          <p:cNvSpPr txBox="1"/>
          <p:nvPr/>
        </p:nvSpPr>
        <p:spPr>
          <a:xfrm>
            <a:off x="3359900" y="1092275"/>
            <a:ext cx="4178100" cy="68343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1200">
                <a:solidFill>
                  <a:srgbClr val="101010"/>
                </a:solidFill>
                <a:latin typeface="Inter"/>
                <a:ea typeface="Inter"/>
                <a:cs typeface="Inter"/>
                <a:sym typeface="Inter"/>
              </a:rPr>
              <a:t>The relationship between the United States and the USSR had always been strained because the political ideologies each supported, capitalism and democracy in the US and communism and a command economy in the USSR, were opposed to one another. Their relationship was tested during World War II when signed the non-aggression pact called the Nazi-Soviet Pact with Nazi Germany in 1939. Stalin’s decision and the Soviet Union’s occupation of Poland in 1939 led the United States to publicly condemn the USSR. While angry with the USSR, the United States did not forget that Nazi Germany was the greatest threat to Europe. United States president Franklin Delano Roosevelt hesitated to sever all ties with the USSR and instead sought to improve relations as Hitler was picked up speed in 1940. In June 1941, Hitler broke the Nazi-Soviet Pact and invaded the USSR. This was the perfect opportunity for the United States to gain a new ally to defeat the Nazis. The United States sent an aide package that provided significant military supplies and other assistance to their Allies including the Soviet Union.  As a result, Stalin left the Axis powers and joined the Allies.</a:t>
            </a:r>
            <a:endParaRPr sz="1200">
              <a:solidFill>
                <a:srgbClr val="101010"/>
              </a:solidFill>
              <a:latin typeface="Inter"/>
              <a:ea typeface="Inter"/>
              <a:cs typeface="Inter"/>
              <a:sym typeface="Inter"/>
            </a:endParaRPr>
          </a:p>
          <a:p>
            <a:pPr indent="0" lvl="0" marL="0" rtl="0" algn="just">
              <a:spcBef>
                <a:spcPts val="0"/>
              </a:spcBef>
              <a:spcAft>
                <a:spcPts val="0"/>
              </a:spcAft>
              <a:buNone/>
            </a:pPr>
            <a:r>
              <a:t/>
            </a:r>
            <a:endParaRPr sz="1200">
              <a:solidFill>
                <a:srgbClr val="101010"/>
              </a:solidFill>
              <a:latin typeface="Inter"/>
              <a:ea typeface="Inter"/>
              <a:cs typeface="Inter"/>
              <a:sym typeface="Inter"/>
            </a:endParaRPr>
          </a:p>
          <a:p>
            <a:pPr indent="0" lvl="0" marL="0" rtl="0" algn="just">
              <a:spcBef>
                <a:spcPts val="0"/>
              </a:spcBef>
              <a:spcAft>
                <a:spcPts val="0"/>
              </a:spcAft>
              <a:buNone/>
            </a:pPr>
            <a:r>
              <a:rPr lang="en" sz="1200">
                <a:solidFill>
                  <a:srgbClr val="101010"/>
                </a:solidFill>
                <a:latin typeface="Inter"/>
                <a:ea typeface="Inter"/>
                <a:cs typeface="Inter"/>
                <a:sym typeface="Inter"/>
              </a:rPr>
              <a:t>During the war, there were several disagreements between the United States and the USSR. In spite of these differences, the defeat of Nazi Germany was a joint success, but this victory over the Nazis did not magically fix the relationship between the United States and the USSR. The United States was still concerned about the spread of Soviet communism and Stalin’s totalitarian rule. The USSR was frustrated with America’s hesitance to treat it as part of the international community and their slowness in entering World War II. As the war was nearing the end, this distrust continued to grow. </a:t>
            </a:r>
            <a:endParaRPr sz="1200">
              <a:solidFill>
                <a:srgbClr val="101010"/>
              </a:solidFill>
              <a:latin typeface="Inter"/>
              <a:ea typeface="Inter"/>
              <a:cs typeface="Inter"/>
              <a:sym typeface="Inter"/>
            </a:endParaRPr>
          </a:p>
        </p:txBody>
      </p:sp>
      <p:pic>
        <p:nvPicPr>
          <p:cNvPr id="75" name="Google Shape;75;p14"/>
          <p:cNvPicPr preferRelativeResize="0"/>
          <p:nvPr/>
        </p:nvPicPr>
        <p:blipFill>
          <a:blip r:embed="rId5">
            <a:alphaModFix/>
          </a:blip>
          <a:stretch>
            <a:fillRect/>
          </a:stretch>
        </p:blipFill>
        <p:spPr>
          <a:xfrm>
            <a:off x="381550" y="1848663"/>
            <a:ext cx="2762300" cy="3822933"/>
          </a:xfrm>
          <a:prstGeom prst="rect">
            <a:avLst/>
          </a:prstGeom>
          <a:noFill/>
          <a:ln>
            <a:noFill/>
          </a:ln>
        </p:spPr>
      </p:pic>
      <p:graphicFrame>
        <p:nvGraphicFramePr>
          <p:cNvPr id="76" name="Google Shape;76;p14"/>
          <p:cNvGraphicFramePr/>
          <p:nvPr/>
        </p:nvGraphicFramePr>
        <p:xfrm>
          <a:off x="381550" y="5671588"/>
          <a:ext cx="3000000" cy="3000000"/>
        </p:xfrm>
        <a:graphic>
          <a:graphicData uri="http://schemas.openxmlformats.org/drawingml/2006/table">
            <a:tbl>
              <a:tblPr>
                <a:noFill/>
                <a:tableStyleId>{2BD9B98F-92EE-48AD-85F1-06238BECF16B}</a:tableStyleId>
              </a:tblPr>
              <a:tblGrid>
                <a:gridCol w="2762300"/>
              </a:tblGrid>
              <a:tr h="12700">
                <a:tc>
                  <a:txBody>
                    <a:bodyPr/>
                    <a:lstStyle/>
                    <a:p>
                      <a:pPr indent="0" lvl="0" marL="0" rtl="0" algn="l">
                        <a:spcBef>
                          <a:spcPts val="0"/>
                        </a:spcBef>
                        <a:spcAft>
                          <a:spcPts val="0"/>
                        </a:spcAft>
                        <a:buNone/>
                      </a:pPr>
                      <a:r>
                        <a:rPr b="1" lang="en" sz="1100">
                          <a:solidFill>
                            <a:srgbClr val="333333"/>
                          </a:solidFill>
                          <a:latin typeface="Inter"/>
                          <a:ea typeface="Inter"/>
                          <a:cs typeface="Inter"/>
                          <a:sym typeface="Inter"/>
                        </a:rPr>
                        <a:t>Titl</a:t>
                      </a:r>
                      <a:r>
                        <a:rPr b="1" lang="en" sz="1100">
                          <a:latin typeface="Inter"/>
                          <a:ea typeface="Inter"/>
                          <a:cs typeface="Inter"/>
                          <a:sym typeface="Inter"/>
                        </a:rPr>
                        <a:t>e: </a:t>
                      </a:r>
                      <a:r>
                        <a:rPr lang="en" sz="1100">
                          <a:latin typeface="Inter"/>
                          <a:ea typeface="Inter"/>
                          <a:cs typeface="Inter"/>
                          <a:sym typeface="Inter"/>
                        </a:rPr>
                        <a:t>This man is your friend: Russian He fights for freedom.</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b="1" lang="en" sz="1100">
                          <a:latin typeface="Inter"/>
                          <a:ea typeface="Inter"/>
                          <a:cs typeface="Inter"/>
                          <a:sym typeface="Inter"/>
                        </a:rPr>
                        <a:t>Date Created/Published: </a:t>
                      </a:r>
                      <a:r>
                        <a:rPr lang="en" sz="1100">
                          <a:latin typeface="Inter"/>
                          <a:ea typeface="Inter"/>
                          <a:cs typeface="Inter"/>
                          <a:sym typeface="Inter"/>
                        </a:rPr>
                        <a:t>[Washington, D.C.] : U.S. Government Printing Office ; 1942.</a:t>
                      </a:r>
                      <a:endParaRPr sz="1100">
                        <a:latin typeface="Inter"/>
                        <a:ea typeface="Inter"/>
                        <a:cs typeface="Inter"/>
                        <a:sym typeface="Inter"/>
                      </a:endParaRPr>
                    </a:p>
                    <a:p>
                      <a:pPr indent="0" lvl="0" marL="0" rtl="0" algn="l">
                        <a:spcBef>
                          <a:spcPts val="0"/>
                        </a:spcBef>
                        <a:spcAft>
                          <a:spcPts val="0"/>
                        </a:spcAft>
                        <a:buNone/>
                      </a:pPr>
                      <a:r>
                        <a:rPr lang="en" sz="1100" u="sng">
                          <a:latin typeface="Inter"/>
                          <a:ea typeface="Inter"/>
                          <a:cs typeface="Inter"/>
                          <a:sym typeface="Inter"/>
                          <a:hlinkClick r:id="rId6"/>
                        </a:rPr>
                        <a:t>Image </a:t>
                      </a:r>
                      <a:r>
                        <a:rPr lang="en" sz="1100">
                          <a:latin typeface="Inter"/>
                          <a:ea typeface="Inter"/>
                          <a:cs typeface="Inter"/>
                          <a:sym typeface="Inter"/>
                        </a:rPr>
                        <a:t>is courtesy of wikimedia commons and is public domain</a:t>
                      </a:r>
                      <a:endParaRPr b="1"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0" name="Shape 80"/>
        <p:cNvGrpSpPr/>
        <p:nvPr/>
      </p:nvGrpSpPr>
      <p:grpSpPr>
        <a:xfrm>
          <a:off x="0" y="0"/>
          <a:ext cx="0" cy="0"/>
          <a:chOff x="0" y="0"/>
          <a:chExt cx="0" cy="0"/>
        </a:xfrm>
      </p:grpSpPr>
      <p:pic>
        <p:nvPicPr>
          <p:cNvPr id="81" name="Google Shape;81;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84" name="Google Shape;84;p15"/>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February-July 1945: The War Conferences and Agreements</a:t>
            </a:r>
            <a:endParaRPr sz="1900">
              <a:latin typeface="Inter Medium"/>
              <a:ea typeface="Inter Medium"/>
              <a:cs typeface="Inter Medium"/>
              <a:sym typeface="Inter Medium"/>
            </a:endParaRPr>
          </a:p>
        </p:txBody>
      </p:sp>
      <p:pic>
        <p:nvPicPr>
          <p:cNvPr id="85" name="Google Shape;85;p15"/>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86" name="Google Shape;86;p15"/>
          <p:cNvSpPr txBox="1"/>
          <p:nvPr/>
        </p:nvSpPr>
        <p:spPr>
          <a:xfrm>
            <a:off x="381550" y="1092275"/>
            <a:ext cx="7156500" cy="22164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1200">
                <a:solidFill>
                  <a:schemeClr val="dk1"/>
                </a:solidFill>
                <a:latin typeface="Inter"/>
                <a:ea typeface="Inter"/>
                <a:cs typeface="Inter"/>
                <a:sym typeface="Inter"/>
              </a:rPr>
              <a:t>World War II ended in 1945 and started a relationship between the remaining world powers: the United States and the USSR. Prior to the official end of World War II, the Allies (United States, USSR, and Britain) hosted two conferences: Yalta in February 1945 and Potsdam in July 1945. These conferences were to help decide what would happen to Europe, specifically, Germany, at the end of World War II. In between the conferences, delegates from 50 nations meet in San Francisco to start the United Nations (UN) in April of 1945. The United Nations, much like the original intent of the League of Nations, was created to maintain international peace and security. By May 1945, Germany surrendered to the Allies.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Source: </a:t>
            </a:r>
            <a:r>
              <a:rPr lang="en" sz="1200" u="sng">
                <a:solidFill>
                  <a:srgbClr val="1155CC"/>
                </a:solidFill>
                <a:latin typeface="Inter"/>
                <a:ea typeface="Inter"/>
                <a:cs typeface="Inter"/>
                <a:sym typeface="Inter"/>
                <a:hlinkClick r:id="rId5">
                  <a:extLst>
                    <a:ext uri="{A12FA001-AC4F-418D-AE19-62706E023703}">
                      <ahyp:hlinkClr val="tx"/>
                    </a:ext>
                  </a:extLst>
                </a:hlinkClick>
              </a:rPr>
              <a:t>https://history.state.gov/milestones/1937-1945/us-soviet</a:t>
            </a:r>
            <a:endParaRPr sz="1200">
              <a:solidFill>
                <a:schemeClr val="dk1"/>
              </a:solidFill>
              <a:latin typeface="Inter"/>
              <a:ea typeface="Inter"/>
              <a:cs typeface="Inter"/>
              <a:sym typeface="Inter"/>
            </a:endParaRPr>
          </a:p>
          <a:p>
            <a:pPr indent="0" lvl="0" marL="0" rtl="0" algn="just">
              <a:spcBef>
                <a:spcPts val="0"/>
              </a:spcBef>
              <a:spcAft>
                <a:spcPts val="0"/>
              </a:spcAft>
              <a:buNone/>
            </a:pPr>
            <a:r>
              <a:t/>
            </a:r>
            <a:endParaRPr sz="1200">
              <a:solidFill>
                <a:srgbClr val="101010"/>
              </a:solidFill>
              <a:latin typeface="Inter"/>
              <a:ea typeface="Inter"/>
              <a:cs typeface="Inter"/>
              <a:sym typeface="Inter"/>
            </a:endParaRPr>
          </a:p>
        </p:txBody>
      </p:sp>
      <p:graphicFrame>
        <p:nvGraphicFramePr>
          <p:cNvPr id="87" name="Google Shape;87;p15"/>
          <p:cNvGraphicFramePr/>
          <p:nvPr/>
        </p:nvGraphicFramePr>
        <p:xfrm>
          <a:off x="645550" y="3247700"/>
          <a:ext cx="3000000" cy="3000000"/>
        </p:xfrm>
        <a:graphic>
          <a:graphicData uri="http://schemas.openxmlformats.org/drawingml/2006/table">
            <a:tbl>
              <a:tblPr>
                <a:noFill/>
                <a:tableStyleId>{2BD9B98F-92EE-48AD-85F1-06238BECF16B}</a:tableStyleId>
              </a:tblPr>
              <a:tblGrid>
                <a:gridCol w="3352350"/>
                <a:gridCol w="3375775"/>
              </a:tblGrid>
              <a:tr h="298500">
                <a:tc>
                  <a:txBody>
                    <a:bodyPr/>
                    <a:lstStyle/>
                    <a:p>
                      <a:pPr indent="0" lvl="0" marL="0" rtl="0" algn="ctr">
                        <a:spcBef>
                          <a:spcPts val="0"/>
                        </a:spcBef>
                        <a:spcAft>
                          <a:spcPts val="0"/>
                        </a:spcAft>
                        <a:buNone/>
                      </a:pPr>
                      <a:r>
                        <a:rPr b="1" lang="en">
                          <a:latin typeface="Inter"/>
                          <a:ea typeface="Inter"/>
                          <a:cs typeface="Inter"/>
                          <a:sym typeface="Inter"/>
                        </a:rPr>
                        <a:t>February 1945: </a:t>
                      </a:r>
                      <a:r>
                        <a:rPr lang="en">
                          <a:latin typeface="Inter"/>
                          <a:ea typeface="Inter"/>
                          <a:cs typeface="Inter"/>
                          <a:sym typeface="Inter"/>
                        </a:rPr>
                        <a:t>Yalta Conference</a:t>
                      </a:r>
                      <a:endParaRPr>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E599"/>
                    </a:solidFill>
                  </a:tcPr>
                </a:tc>
                <a:tc>
                  <a:txBody>
                    <a:bodyPr/>
                    <a:lstStyle/>
                    <a:p>
                      <a:pPr indent="0" lvl="0" marL="0" rtl="0" algn="ctr">
                        <a:spcBef>
                          <a:spcPts val="0"/>
                        </a:spcBef>
                        <a:spcAft>
                          <a:spcPts val="0"/>
                        </a:spcAft>
                        <a:buNone/>
                      </a:pPr>
                      <a:r>
                        <a:rPr b="1" lang="en">
                          <a:latin typeface="Inter"/>
                          <a:ea typeface="Inter"/>
                          <a:cs typeface="Inter"/>
                          <a:sym typeface="Inter"/>
                        </a:rPr>
                        <a:t>July 1945: </a:t>
                      </a:r>
                      <a:r>
                        <a:rPr lang="en">
                          <a:latin typeface="Inter"/>
                          <a:ea typeface="Inter"/>
                          <a:cs typeface="Inter"/>
                          <a:sym typeface="Inter"/>
                        </a:rPr>
                        <a:t>Potsdam Agreement</a:t>
                      </a:r>
                      <a:endParaRPr>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E599"/>
                    </a:solidFill>
                  </a:tcPr>
                </a:tc>
              </a:tr>
              <a:tr h="12700">
                <a:tc>
                  <a:txBody>
                    <a:bodyPr/>
                    <a:lstStyle/>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r">
                        <a:spcBef>
                          <a:spcPts val="0"/>
                        </a:spcBef>
                        <a:spcAft>
                          <a:spcPts val="0"/>
                        </a:spcAft>
                        <a:buNone/>
                      </a:pPr>
                      <a:r>
                        <a:rPr lang="en" sz="1200">
                          <a:solidFill>
                            <a:srgbClr val="222222"/>
                          </a:solidFill>
                          <a:latin typeface="Inter"/>
                          <a:ea typeface="Inter"/>
                          <a:cs typeface="Inter"/>
                          <a:sym typeface="Inter"/>
                        </a:rPr>
                        <a:t>L to R: British Prime Minister Winston Churchill, President Franklin D. Roosevelt, and Soviet leader Joseph Stalin at the Yalta summit in February 1945</a:t>
                      </a:r>
                      <a:endParaRPr b="1" sz="1200">
                        <a:latin typeface="Inter"/>
                        <a:ea typeface="Inter"/>
                        <a:cs typeface="Inter"/>
                        <a:sym typeface="Inter"/>
                      </a:endParaRPr>
                    </a:p>
                    <a:p>
                      <a:pPr indent="0" lvl="0" marL="0" rtl="0" algn="r">
                        <a:spcBef>
                          <a:spcPts val="0"/>
                        </a:spcBef>
                        <a:spcAft>
                          <a:spcPts val="0"/>
                        </a:spcAft>
                        <a:buNone/>
                      </a:pPr>
                      <a:r>
                        <a:rPr lang="en" sz="1200" u="sng">
                          <a:solidFill>
                            <a:srgbClr val="1155CC"/>
                          </a:solidFill>
                          <a:latin typeface="Inter"/>
                          <a:ea typeface="Inter"/>
                          <a:cs typeface="Inter"/>
                          <a:sym typeface="Inter"/>
                          <a:hlinkClick r:id="rId6">
                            <a:extLst>
                              <a:ext uri="{A12FA001-AC4F-418D-AE19-62706E023703}">
                                <ahyp:hlinkClr val="tx"/>
                              </a:ext>
                            </a:extLst>
                          </a:hlinkClick>
                        </a:rPr>
                        <a:t>Image </a:t>
                      </a:r>
                      <a:r>
                        <a:rPr lang="en" sz="1200">
                          <a:latin typeface="Inter"/>
                          <a:ea typeface="Inter"/>
                          <a:cs typeface="Inter"/>
                          <a:sym typeface="Inter"/>
                        </a:rPr>
                        <a:t>is courtesy of wikimedia commons and is public domain</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Who: </a:t>
                      </a:r>
                      <a:r>
                        <a:rPr lang="en" sz="1200">
                          <a:latin typeface="Inter"/>
                          <a:ea typeface="Inter"/>
                          <a:cs typeface="Inter"/>
                          <a:sym typeface="Inter"/>
                        </a:rPr>
                        <a:t>Winston Churchill (Britain), Franklin D. Roosevelt (USA), Joseph Stalin (USSR)</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What: </a:t>
                      </a:r>
                      <a:r>
                        <a:rPr lang="en" sz="1200">
                          <a:latin typeface="Inter"/>
                          <a:ea typeface="Inter"/>
                          <a:cs typeface="Inter"/>
                          <a:sym typeface="Inter"/>
                        </a:rPr>
                        <a:t>A </a:t>
                      </a:r>
                      <a:r>
                        <a:rPr b="1" i="1" lang="en" sz="1200">
                          <a:latin typeface="Inter"/>
                          <a:ea typeface="Inter"/>
                          <a:cs typeface="Inter"/>
                          <a:sym typeface="Inter"/>
                        </a:rPr>
                        <a:t>meeting</a:t>
                      </a:r>
                      <a:r>
                        <a:rPr lang="en" sz="1200">
                          <a:latin typeface="Inter"/>
                          <a:ea typeface="Inter"/>
                          <a:cs typeface="Inter"/>
                          <a:sym typeface="Inter"/>
                        </a:rPr>
                        <a:t> between three of the Allies of World War II  to discuss Europe's postwar reorganization</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Where: </a:t>
                      </a:r>
                      <a:r>
                        <a:rPr lang="en" sz="1200">
                          <a:latin typeface="Inter"/>
                          <a:ea typeface="Inter"/>
                          <a:cs typeface="Inter"/>
                          <a:sym typeface="Inter"/>
                        </a:rPr>
                        <a:t>Yalta in Crimea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War Stage:</a:t>
                      </a:r>
                      <a:r>
                        <a:rPr lang="en" sz="1200">
                          <a:latin typeface="Inter"/>
                          <a:ea typeface="Inter"/>
                          <a:cs typeface="Inter"/>
                          <a:sym typeface="Inter"/>
                        </a:rPr>
                        <a:t> Germany was not defeated</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r">
                        <a:spcBef>
                          <a:spcPts val="0"/>
                        </a:spcBef>
                        <a:spcAft>
                          <a:spcPts val="0"/>
                        </a:spcAft>
                        <a:buNone/>
                      </a:pPr>
                      <a:r>
                        <a:rPr lang="en" sz="1200">
                          <a:solidFill>
                            <a:srgbClr val="222222"/>
                          </a:solidFill>
                          <a:latin typeface="Inter"/>
                          <a:ea typeface="Inter"/>
                          <a:cs typeface="Inter"/>
                          <a:sym typeface="Inter"/>
                        </a:rPr>
                        <a:t>L to R: British Prime Minister Winston Churchill, President Harry S. Truman, and Soviet leader Joseph Stalin in the garden of Cecilienhof Palace before meeting for the Potsdam Conference in Potsdam, Germany.</a:t>
                      </a:r>
                      <a:endParaRPr sz="1200">
                        <a:latin typeface="Inter"/>
                        <a:ea typeface="Inter"/>
                        <a:cs typeface="Inter"/>
                        <a:sym typeface="Inter"/>
                      </a:endParaRPr>
                    </a:p>
                    <a:p>
                      <a:pPr indent="0" lvl="0" marL="0" rtl="0" algn="r">
                        <a:spcBef>
                          <a:spcPts val="0"/>
                        </a:spcBef>
                        <a:spcAft>
                          <a:spcPts val="0"/>
                        </a:spcAft>
                        <a:buNone/>
                      </a:pPr>
                      <a:r>
                        <a:rPr lang="en" sz="1200" u="sng">
                          <a:solidFill>
                            <a:srgbClr val="1155CC"/>
                          </a:solidFill>
                          <a:latin typeface="Inter"/>
                          <a:ea typeface="Inter"/>
                          <a:cs typeface="Inter"/>
                          <a:sym typeface="Inter"/>
                          <a:hlinkClick r:id="rId7">
                            <a:extLst>
                              <a:ext uri="{A12FA001-AC4F-418D-AE19-62706E023703}">
                                <ahyp:hlinkClr val="tx"/>
                              </a:ext>
                            </a:extLst>
                          </a:hlinkClick>
                        </a:rPr>
                        <a:t>Image </a:t>
                      </a:r>
                      <a:r>
                        <a:rPr lang="en" sz="1200">
                          <a:latin typeface="Inter"/>
                          <a:ea typeface="Inter"/>
                          <a:cs typeface="Inter"/>
                          <a:sym typeface="Inter"/>
                        </a:rPr>
                        <a:t>is courtesy of wikimedia commons and is public domain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Who: </a:t>
                      </a:r>
                      <a:r>
                        <a:rPr lang="en" sz="1200">
                          <a:latin typeface="Inter"/>
                          <a:ea typeface="Inter"/>
                          <a:cs typeface="Inter"/>
                          <a:sym typeface="Inter"/>
                        </a:rPr>
                        <a:t>Winston Churchill (Britain), Harry S. Truman (USA), Joseph Stalin (USSR)</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What: </a:t>
                      </a:r>
                      <a:r>
                        <a:rPr lang="en" sz="1200">
                          <a:latin typeface="Inter"/>
                          <a:ea typeface="Inter"/>
                          <a:cs typeface="Inter"/>
                          <a:sym typeface="Inter"/>
                        </a:rPr>
                        <a:t>The </a:t>
                      </a:r>
                      <a:r>
                        <a:rPr b="1" i="1" lang="en" sz="1200">
                          <a:latin typeface="Inter"/>
                          <a:ea typeface="Inter"/>
                          <a:cs typeface="Inter"/>
                          <a:sym typeface="Inter"/>
                        </a:rPr>
                        <a:t>agreement</a:t>
                      </a:r>
                      <a:r>
                        <a:rPr lang="en" sz="1200">
                          <a:latin typeface="Inter"/>
                          <a:ea typeface="Inter"/>
                          <a:cs typeface="Inter"/>
                          <a:sym typeface="Inter"/>
                        </a:rPr>
                        <a:t> between three of the Allies of World War II for the military occupation and reconstruction of Germany</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Where: </a:t>
                      </a:r>
                      <a:r>
                        <a:rPr lang="en" sz="1200">
                          <a:latin typeface="Inter"/>
                          <a:ea typeface="Inter"/>
                          <a:cs typeface="Inter"/>
                          <a:sym typeface="Inter"/>
                        </a:rPr>
                        <a:t>Potsdam near Berlin</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War Stage:</a:t>
                      </a:r>
                      <a:r>
                        <a:rPr lang="en" sz="1200">
                          <a:latin typeface="Inter"/>
                          <a:ea typeface="Inter"/>
                          <a:cs typeface="Inter"/>
                          <a:sym typeface="Inter"/>
                        </a:rPr>
                        <a:t> Germany was defeated</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pic>
        <p:nvPicPr>
          <p:cNvPr id="88" name="Google Shape;88;p15"/>
          <p:cNvPicPr preferRelativeResize="0"/>
          <p:nvPr/>
        </p:nvPicPr>
        <p:blipFill rotWithShape="1">
          <a:blip r:embed="rId8">
            <a:alphaModFix/>
          </a:blip>
          <a:srcRect b="4524" l="0" r="0" t="26718"/>
          <a:stretch/>
        </p:blipFill>
        <p:spPr>
          <a:xfrm>
            <a:off x="812725" y="3665875"/>
            <a:ext cx="3009900" cy="1666875"/>
          </a:xfrm>
          <a:prstGeom prst="rect">
            <a:avLst/>
          </a:prstGeom>
          <a:noFill/>
          <a:ln>
            <a:noFill/>
          </a:ln>
        </p:spPr>
      </p:pic>
      <p:pic>
        <p:nvPicPr>
          <p:cNvPr id="89" name="Google Shape;89;p15"/>
          <p:cNvPicPr preferRelativeResize="0"/>
          <p:nvPr/>
        </p:nvPicPr>
        <p:blipFill rotWithShape="1">
          <a:blip r:embed="rId9">
            <a:alphaModFix/>
          </a:blip>
          <a:srcRect b="18489" l="0" r="0" t="13335"/>
          <a:stretch/>
        </p:blipFill>
        <p:spPr>
          <a:xfrm>
            <a:off x="4205450" y="3665875"/>
            <a:ext cx="3028701" cy="1666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3" name="Shape 93"/>
        <p:cNvGrpSpPr/>
        <p:nvPr/>
      </p:nvGrpSpPr>
      <p:grpSpPr>
        <a:xfrm>
          <a:off x="0" y="0"/>
          <a:ext cx="0" cy="0"/>
          <a:chOff x="0" y="0"/>
          <a:chExt cx="0" cy="0"/>
        </a:xfrm>
      </p:grpSpPr>
      <p:pic>
        <p:nvPicPr>
          <p:cNvPr id="94" name="Google Shape;94;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5" name="Google Shape;95;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6" name="Google Shape;96;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7" name="Google Shape;97;p16"/>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February-July 1945: The War Conferences and Agreements</a:t>
            </a:r>
            <a:endParaRPr sz="1900">
              <a:latin typeface="Inter Medium"/>
              <a:ea typeface="Inter Medium"/>
              <a:cs typeface="Inter Medium"/>
              <a:sym typeface="Inter Medium"/>
            </a:endParaRPr>
          </a:p>
        </p:txBody>
      </p:sp>
      <p:pic>
        <p:nvPicPr>
          <p:cNvPr id="98" name="Google Shape;98;p16"/>
          <p:cNvPicPr preferRelativeResize="0"/>
          <p:nvPr/>
        </p:nvPicPr>
        <p:blipFill>
          <a:blip r:embed="rId4">
            <a:alphaModFix/>
          </a:blip>
          <a:stretch>
            <a:fillRect/>
          </a:stretch>
        </p:blipFill>
        <p:spPr>
          <a:xfrm>
            <a:off x="77225" y="0"/>
            <a:ext cx="1039823" cy="431175"/>
          </a:xfrm>
          <a:prstGeom prst="rect">
            <a:avLst/>
          </a:prstGeom>
          <a:noFill/>
          <a:ln>
            <a:noFill/>
          </a:ln>
        </p:spPr>
      </p:pic>
      <p:graphicFrame>
        <p:nvGraphicFramePr>
          <p:cNvPr id="99" name="Google Shape;99;p16"/>
          <p:cNvGraphicFramePr/>
          <p:nvPr/>
        </p:nvGraphicFramePr>
        <p:xfrm>
          <a:off x="457200" y="1078325"/>
          <a:ext cx="3000000" cy="3000000"/>
        </p:xfrm>
        <a:graphic>
          <a:graphicData uri="http://schemas.openxmlformats.org/drawingml/2006/table">
            <a:tbl>
              <a:tblPr>
                <a:noFill/>
                <a:tableStyleId>{2BD9B98F-92EE-48AD-85F1-06238BECF16B}</a:tableStyleId>
              </a:tblPr>
              <a:tblGrid>
                <a:gridCol w="3429000"/>
                <a:gridCol w="3429000"/>
              </a:tblGrid>
              <a:tr h="12700">
                <a:tc>
                  <a:txBody>
                    <a:bodyPr/>
                    <a:lstStyle/>
                    <a:p>
                      <a:pPr indent="0" lvl="0" marL="0" rtl="0" algn="ctr">
                        <a:spcBef>
                          <a:spcPts val="0"/>
                        </a:spcBef>
                        <a:spcAft>
                          <a:spcPts val="0"/>
                        </a:spcAft>
                        <a:buNone/>
                      </a:pPr>
                      <a:r>
                        <a:rPr b="1" lang="en" sz="1300">
                          <a:latin typeface="Inter"/>
                          <a:ea typeface="Inter"/>
                          <a:cs typeface="Inter"/>
                          <a:sym typeface="Inter"/>
                        </a:rPr>
                        <a:t>February 1945: </a:t>
                      </a:r>
                      <a:r>
                        <a:rPr lang="en" sz="1300">
                          <a:latin typeface="Inter"/>
                          <a:ea typeface="Inter"/>
                          <a:cs typeface="Inter"/>
                          <a:sym typeface="Inter"/>
                        </a:rPr>
                        <a:t>Yalta Conference (cont’d)</a:t>
                      </a:r>
                      <a:endParaRPr sz="13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E599"/>
                    </a:solidFill>
                  </a:tcPr>
                </a:tc>
                <a:tc>
                  <a:txBody>
                    <a:bodyPr/>
                    <a:lstStyle/>
                    <a:p>
                      <a:pPr indent="0" lvl="0" marL="0" rtl="0" algn="ctr">
                        <a:spcBef>
                          <a:spcPts val="0"/>
                        </a:spcBef>
                        <a:spcAft>
                          <a:spcPts val="0"/>
                        </a:spcAft>
                        <a:buNone/>
                      </a:pPr>
                      <a:r>
                        <a:rPr b="1" lang="en" sz="1300">
                          <a:latin typeface="Inter"/>
                          <a:ea typeface="Inter"/>
                          <a:cs typeface="Inter"/>
                          <a:sym typeface="Inter"/>
                        </a:rPr>
                        <a:t>July 1945: </a:t>
                      </a:r>
                      <a:r>
                        <a:rPr lang="en" sz="1300">
                          <a:latin typeface="Inter"/>
                          <a:ea typeface="Inter"/>
                          <a:cs typeface="Inter"/>
                          <a:sym typeface="Inter"/>
                        </a:rPr>
                        <a:t>Potsdam Agreement (cont’d)</a:t>
                      </a:r>
                      <a:endParaRPr sz="13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E599"/>
                    </a:solidFill>
                  </a:tcPr>
                </a:tc>
              </a:tr>
              <a:tr h="12700">
                <a:tc>
                  <a:txBody>
                    <a:bodyPr/>
                    <a:lstStyle/>
                    <a:p>
                      <a:pPr indent="0" lvl="0" marL="0" rtl="0" algn="l">
                        <a:spcBef>
                          <a:spcPts val="0"/>
                        </a:spcBef>
                        <a:spcAft>
                          <a:spcPts val="0"/>
                        </a:spcAft>
                        <a:buNone/>
                      </a:pPr>
                      <a:r>
                        <a:rPr b="1" lang="en" sz="1200">
                          <a:latin typeface="Inter"/>
                          <a:ea typeface="Inter"/>
                          <a:cs typeface="Inter"/>
                          <a:sym typeface="Inter"/>
                        </a:rPr>
                        <a:t>What were the key points of the meeting? </a:t>
                      </a:r>
                      <a:endParaRPr b="1"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Germany would be split into four occupied zones</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Germany would undergo demilitarization and denazification </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Germany would pay reparations partially in the form of forced labor</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The Declaration of Liberated Europe would allow for free elections in Eastern Europe</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Stalin pledged to permit free elections in Poland and to form a government of “national unity” composed of communists and non-communists </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Stalin agreed to enter the fight against the Empire of Japan when Germany was defeated	</a:t>
                      </a:r>
                      <a:endParaRPr b="1" sz="12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At Potsdam, there were arguments about the details of the agreement reached at Yalta. For example, there were disagreements about the boundaries for the four occupied zones of Germany. There were also disagreements about the amount of reparations the USSR wanted to take from Germany. The United States and Britain believed the USSR wanted too much and this would repeat the situation created by the Treaty of Versailles where the massive reparations hurt the German economy and fueled the rise of the Nazis.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Harry S. Truman, the new president of the United States was also frustrated because Stalin began to arrest non-communist leaders of Poland after agreeing to a government of “national unity.” Additionally, even though there were supposed to be free elections in Eastern Europe, the United States and Britain noticed that communists were rising to power in Eastern Europe.</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While there were many disagreements, there were some agreements such as: </a:t>
                      </a:r>
                      <a:endParaRPr sz="1200">
                        <a:latin typeface="Inter"/>
                        <a:ea typeface="Inter"/>
                        <a:cs typeface="Inter"/>
                        <a:sym typeface="Inter"/>
                      </a:endParaRPr>
                    </a:p>
                    <a:p>
                      <a:pPr indent="-304800" lvl="0" marL="457200" rtl="0" algn="l">
                        <a:spcBef>
                          <a:spcPts val="0"/>
                        </a:spcBef>
                        <a:spcAft>
                          <a:spcPts val="0"/>
                        </a:spcAft>
                        <a:buSzPts val="1200"/>
                        <a:buFont typeface="Inter"/>
                        <a:buChar char="●"/>
                      </a:pPr>
                      <a:r>
                        <a:rPr lang="en" sz="1200">
                          <a:latin typeface="Inter"/>
                          <a:ea typeface="Inter"/>
                          <a:cs typeface="Inter"/>
                          <a:sym typeface="Inter"/>
                        </a:rPr>
                        <a:t>Germany would be demilitarized and disarmed </a:t>
                      </a:r>
                      <a:endParaRPr sz="1200">
                        <a:latin typeface="Inter"/>
                        <a:ea typeface="Inter"/>
                        <a:cs typeface="Inter"/>
                        <a:sym typeface="Inter"/>
                      </a:endParaRPr>
                    </a:p>
                    <a:p>
                      <a:pPr indent="-304800" lvl="0" marL="457200" rtl="0" algn="l">
                        <a:spcBef>
                          <a:spcPts val="0"/>
                        </a:spcBef>
                        <a:spcAft>
                          <a:spcPts val="0"/>
                        </a:spcAft>
                        <a:buSzPts val="1200"/>
                        <a:buFont typeface="Inter"/>
                        <a:buChar char="●"/>
                      </a:pPr>
                      <a:r>
                        <a:rPr lang="en" sz="1200">
                          <a:latin typeface="Inter"/>
                          <a:ea typeface="Inter"/>
                          <a:cs typeface="Inter"/>
                          <a:sym typeface="Inter"/>
                        </a:rPr>
                        <a:t>German society would be remade along democratic lines by repeal of all discriminatory laws from the Nazi era </a:t>
                      </a:r>
                      <a:endParaRPr sz="1200">
                        <a:latin typeface="Inter"/>
                        <a:ea typeface="Inter"/>
                        <a:cs typeface="Inter"/>
                        <a:sym typeface="Inter"/>
                      </a:endParaRPr>
                    </a:p>
                    <a:p>
                      <a:pPr indent="-304800" lvl="0" marL="457200" rtl="0" algn="l">
                        <a:spcBef>
                          <a:spcPts val="0"/>
                        </a:spcBef>
                        <a:spcAft>
                          <a:spcPts val="0"/>
                        </a:spcAft>
                        <a:buSzPts val="1200"/>
                        <a:buFont typeface="Inter"/>
                        <a:buChar char="●"/>
                      </a:pPr>
                      <a:r>
                        <a:rPr lang="en" sz="1200">
                          <a:latin typeface="Inter"/>
                          <a:ea typeface="Inter"/>
                          <a:cs typeface="Inter"/>
                          <a:sym typeface="Inter"/>
                        </a:rPr>
                        <a:t>Germans deemed to be “war criminals” would be arrested and tried </a:t>
                      </a:r>
                      <a:endParaRPr sz="12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3" name="Shape 103"/>
        <p:cNvGrpSpPr/>
        <p:nvPr/>
      </p:nvGrpSpPr>
      <p:grpSpPr>
        <a:xfrm>
          <a:off x="0" y="0"/>
          <a:ext cx="0" cy="0"/>
          <a:chOff x="0" y="0"/>
          <a:chExt cx="0" cy="0"/>
        </a:xfrm>
      </p:grpSpPr>
      <p:pic>
        <p:nvPicPr>
          <p:cNvPr id="104" name="Google Shape;104;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5" name="Google Shape;105;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6" name="Google Shape;106;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7" name="Google Shape;107;p17"/>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1945-1947: An Iron Curtain Descends Across in Europe</a:t>
            </a:r>
            <a:endParaRPr sz="1900">
              <a:latin typeface="Inter Medium"/>
              <a:ea typeface="Inter Medium"/>
              <a:cs typeface="Inter Medium"/>
              <a:sym typeface="Inter Medium"/>
            </a:endParaRPr>
          </a:p>
        </p:txBody>
      </p:sp>
      <p:pic>
        <p:nvPicPr>
          <p:cNvPr id="108" name="Google Shape;108;p17"/>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09" name="Google Shape;109;p17"/>
          <p:cNvSpPr txBox="1"/>
          <p:nvPr/>
        </p:nvSpPr>
        <p:spPr>
          <a:xfrm>
            <a:off x="390150" y="894900"/>
            <a:ext cx="6992100" cy="46101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1150">
                <a:solidFill>
                  <a:schemeClr val="dk1"/>
                </a:solidFill>
                <a:latin typeface="Inter"/>
                <a:ea typeface="Inter"/>
                <a:cs typeface="Inter"/>
                <a:sym typeface="Inter"/>
              </a:rPr>
              <a:t>Between 1945 and 1947, Stalin went back on his pledge to allow free elections in Eastern Europe and to have coalition governments of both communist and non-communist leaders. During these two years, communists seized control of many Eastern European nations. This made the United States nervous because Stalin was defiant and the United States feared the ideological spread of communism, leading to what many historians consider the official start of the Cold War. On March 5, 1946, Winston Churchill, the former Prime Minister of Great Britain Winston Churchill gave a speech in Fulton, Missouri now called the “Iron Curtain Speech,” in which he described Stalin’s actions and created a metaphor that was used throughout the Cold War. </a:t>
            </a:r>
            <a:endParaRPr sz="1150">
              <a:solidFill>
                <a:schemeClr val="dk1"/>
              </a:solidFill>
              <a:latin typeface="Inter"/>
              <a:ea typeface="Inter"/>
              <a:cs typeface="Inter"/>
              <a:sym typeface="Inter"/>
            </a:endParaRPr>
          </a:p>
          <a:p>
            <a:pPr indent="0" lvl="0" marL="0" rtl="0" algn="just">
              <a:spcBef>
                <a:spcPts val="0"/>
              </a:spcBef>
              <a:spcAft>
                <a:spcPts val="0"/>
              </a:spcAft>
              <a:buNone/>
            </a:pPr>
            <a:r>
              <a:t/>
            </a:r>
            <a:endParaRPr sz="1150">
              <a:solidFill>
                <a:schemeClr val="dk1"/>
              </a:solidFill>
              <a:latin typeface="Inter"/>
              <a:ea typeface="Inter"/>
              <a:cs typeface="Inter"/>
              <a:sym typeface="Inter"/>
            </a:endParaRPr>
          </a:p>
          <a:p>
            <a:pPr indent="0" lvl="0" marL="0" rtl="0" algn="just">
              <a:spcBef>
                <a:spcPts val="0"/>
              </a:spcBef>
              <a:spcAft>
                <a:spcPts val="0"/>
              </a:spcAft>
              <a:buNone/>
            </a:pPr>
            <a:r>
              <a:rPr lang="en" sz="1150">
                <a:solidFill>
                  <a:schemeClr val="dk1"/>
                </a:solidFill>
                <a:latin typeface="Inter"/>
                <a:ea typeface="Inter"/>
                <a:cs typeface="Inter"/>
                <a:sym typeface="Inter"/>
              </a:rPr>
              <a:t>An excerpt from Winston Churchill’s “Iron Curtain Speech:”</a:t>
            </a:r>
            <a:endParaRPr sz="1150">
              <a:solidFill>
                <a:schemeClr val="dk1"/>
              </a:solidFill>
              <a:latin typeface="Inter"/>
              <a:ea typeface="Inter"/>
              <a:cs typeface="Inter"/>
              <a:sym typeface="Inter"/>
            </a:endParaRPr>
          </a:p>
          <a:p>
            <a:pPr indent="0" lvl="0" marL="457200" rtl="0" algn="just">
              <a:spcBef>
                <a:spcPts val="0"/>
              </a:spcBef>
              <a:spcAft>
                <a:spcPts val="0"/>
              </a:spcAft>
              <a:buNone/>
            </a:pPr>
            <a:r>
              <a:rPr i="1" lang="en" sz="1150">
                <a:solidFill>
                  <a:schemeClr val="dk1"/>
                </a:solidFill>
                <a:latin typeface="Inter"/>
                <a:ea typeface="Inter"/>
                <a:cs typeface="Inter"/>
                <a:sym typeface="Inter"/>
              </a:rPr>
              <a:t>I have a strong admiration and regard for the valiant Russian people and for my wartime comrade, Marshal Stalin. There is deep sympathy and goodwill in Britain -- and I doubt not here also -- toward the peoples of all the Russias and a resolve to persevere through many differences and rebuffs in establishing lasting friendships. It is my duty, however, to place before you certain facts about the present position in Europe. From Stettin in the Baltic to Trieste in the Adriatic an iron curtain has descended across the Continent. Behind that line lie all the capitals of the ancient states of Central and Eastern Europe. Warsaw, Berlin, Prague, Vienna, Budapest, Belgrade, Bucharest and Sofia; all these famous cities and the populations around them lie in what I must call the Soviet sphere, and all are subject, in one form or another, not only to Soviet influence but to a very high and in some cases increasing measure of control from Moscow. The safety of the world, ladies and gentlemen, requires a unity in Europe, from which no nation should be permanently outcast. </a:t>
            </a:r>
            <a:endParaRPr sz="1150">
              <a:solidFill>
                <a:schemeClr val="dk1"/>
              </a:solidFill>
              <a:latin typeface="Inter"/>
              <a:ea typeface="Inter"/>
              <a:cs typeface="Inter"/>
              <a:sym typeface="Inter"/>
            </a:endParaRPr>
          </a:p>
          <a:p>
            <a:pPr indent="0" lvl="0" marL="0" rtl="0" algn="l">
              <a:spcBef>
                <a:spcPts val="0"/>
              </a:spcBef>
              <a:spcAft>
                <a:spcPts val="0"/>
              </a:spcAft>
              <a:buNone/>
            </a:pPr>
            <a:r>
              <a:t/>
            </a:r>
            <a:endParaRPr sz="1150">
              <a:solidFill>
                <a:srgbClr val="101010"/>
              </a:solidFill>
              <a:latin typeface="Inter"/>
              <a:ea typeface="Inter"/>
              <a:cs typeface="Inter"/>
              <a:sym typeface="Inter"/>
            </a:endParaRPr>
          </a:p>
          <a:p>
            <a:pPr indent="0" lvl="0" marL="0" rtl="0" algn="l">
              <a:spcBef>
                <a:spcPts val="0"/>
              </a:spcBef>
              <a:spcAft>
                <a:spcPts val="0"/>
              </a:spcAft>
              <a:buNone/>
            </a:pPr>
            <a:r>
              <a:rPr b="1" lang="en" sz="1150">
                <a:solidFill>
                  <a:srgbClr val="101010"/>
                </a:solidFill>
                <a:latin typeface="Inter"/>
                <a:ea typeface="Inter"/>
                <a:cs typeface="Inter"/>
                <a:sym typeface="Inter"/>
              </a:rPr>
              <a:t>Source: </a:t>
            </a:r>
            <a:r>
              <a:rPr lang="en" sz="1150" u="sng">
                <a:solidFill>
                  <a:srgbClr val="1155CC"/>
                </a:solidFill>
                <a:latin typeface="Inter"/>
                <a:ea typeface="Inter"/>
                <a:cs typeface="Inter"/>
                <a:sym typeface="Inter"/>
                <a:hlinkClick r:id="rId5">
                  <a:extLst>
                    <a:ext uri="{A12FA001-AC4F-418D-AE19-62706E023703}">
                      <ahyp:hlinkClr val="tx"/>
                    </a:ext>
                  </a:extLst>
                </a:hlinkClick>
              </a:rPr>
              <a:t>https://history.state.gov/milestones/1937-1945/us-soviet</a:t>
            </a:r>
            <a:r>
              <a:rPr lang="en" sz="1150">
                <a:solidFill>
                  <a:schemeClr val="dk1"/>
                </a:solidFill>
                <a:latin typeface="Inter"/>
                <a:ea typeface="Inter"/>
                <a:cs typeface="Inter"/>
                <a:sym typeface="Inter"/>
              </a:rPr>
              <a:t>; </a:t>
            </a:r>
            <a:r>
              <a:rPr lang="en" sz="1150" u="sng">
                <a:solidFill>
                  <a:srgbClr val="1155CC"/>
                </a:solidFill>
                <a:latin typeface="Inter"/>
                <a:ea typeface="Inter"/>
                <a:cs typeface="Inter"/>
                <a:sym typeface="Inter"/>
                <a:hlinkClick r:id="rId6">
                  <a:extLst>
                    <a:ext uri="{A12FA001-AC4F-418D-AE19-62706E023703}">
                      <ahyp:hlinkClr val="tx"/>
                    </a:ext>
                  </a:extLst>
                </a:hlinkClick>
              </a:rPr>
              <a:t>https://sourcebooks.fordham.edu/mod/churchill-iron.asp</a:t>
            </a:r>
            <a:endParaRPr sz="1150">
              <a:solidFill>
                <a:schemeClr val="dk1"/>
              </a:solidFill>
              <a:latin typeface="Inter"/>
              <a:ea typeface="Inter"/>
              <a:cs typeface="Inter"/>
              <a:sym typeface="Inter"/>
            </a:endParaRPr>
          </a:p>
        </p:txBody>
      </p:sp>
      <p:pic>
        <p:nvPicPr>
          <p:cNvPr id="110" name="Google Shape;110;p17"/>
          <p:cNvPicPr preferRelativeResize="0"/>
          <p:nvPr/>
        </p:nvPicPr>
        <p:blipFill rotWithShape="1">
          <a:blip r:embed="rId7">
            <a:alphaModFix/>
          </a:blip>
          <a:srcRect b="2789" l="0" r="0" t="0"/>
          <a:stretch/>
        </p:blipFill>
        <p:spPr>
          <a:xfrm>
            <a:off x="609600" y="5968725"/>
            <a:ext cx="3276600" cy="2705100"/>
          </a:xfrm>
          <a:prstGeom prst="rect">
            <a:avLst/>
          </a:prstGeom>
          <a:noFill/>
          <a:ln>
            <a:noFill/>
          </a:ln>
        </p:spPr>
      </p:pic>
      <p:pic>
        <p:nvPicPr>
          <p:cNvPr id="111" name="Google Shape;111;p17"/>
          <p:cNvPicPr preferRelativeResize="0"/>
          <p:nvPr/>
        </p:nvPicPr>
        <p:blipFill>
          <a:blip r:embed="rId8">
            <a:alphaModFix/>
          </a:blip>
          <a:stretch>
            <a:fillRect/>
          </a:stretch>
        </p:blipFill>
        <p:spPr>
          <a:xfrm>
            <a:off x="4197625" y="5587713"/>
            <a:ext cx="3295650" cy="3086100"/>
          </a:xfrm>
          <a:prstGeom prst="rect">
            <a:avLst/>
          </a:prstGeom>
          <a:noFill/>
          <a:ln>
            <a:noFill/>
          </a:ln>
        </p:spPr>
      </p:pic>
      <p:graphicFrame>
        <p:nvGraphicFramePr>
          <p:cNvPr id="112" name="Google Shape;112;p17"/>
          <p:cNvGraphicFramePr/>
          <p:nvPr/>
        </p:nvGraphicFramePr>
        <p:xfrm>
          <a:off x="279225" y="8566600"/>
          <a:ext cx="3000000" cy="3000000"/>
        </p:xfrm>
        <a:graphic>
          <a:graphicData uri="http://schemas.openxmlformats.org/drawingml/2006/table">
            <a:tbl>
              <a:tblPr>
                <a:noFill/>
                <a:tableStyleId>{2BD9B98F-92EE-48AD-85F1-06238BECF16B}</a:tableStyleId>
              </a:tblPr>
              <a:tblGrid>
                <a:gridCol w="3607025"/>
                <a:gridCol w="3607025"/>
              </a:tblGrid>
              <a:tr h="12700">
                <a:tc>
                  <a:txBody>
                    <a:bodyPr/>
                    <a:lstStyle/>
                    <a:p>
                      <a:pPr indent="0" lvl="0" marL="0" rtl="0" algn="l">
                        <a:spcBef>
                          <a:spcPts val="0"/>
                        </a:spcBef>
                        <a:spcAft>
                          <a:spcPts val="0"/>
                        </a:spcAft>
                        <a:buNone/>
                      </a:pPr>
                      <a:r>
                        <a:t/>
                      </a:r>
                      <a:endParaRPr sz="1050">
                        <a:latin typeface="Inter"/>
                        <a:ea typeface="Inter"/>
                        <a:cs typeface="Inter"/>
                        <a:sym typeface="Inter"/>
                      </a:endParaRPr>
                    </a:p>
                    <a:p>
                      <a:pPr indent="0" lvl="0" marL="0" rtl="0" algn="r">
                        <a:spcBef>
                          <a:spcPts val="0"/>
                        </a:spcBef>
                        <a:spcAft>
                          <a:spcPts val="0"/>
                        </a:spcAft>
                        <a:buNone/>
                      </a:pPr>
                      <a:r>
                        <a:rPr b="1" lang="en" sz="1050">
                          <a:latin typeface="Inter"/>
                          <a:ea typeface="Inter"/>
                          <a:cs typeface="Inter"/>
                          <a:sym typeface="Inter"/>
                        </a:rPr>
                        <a:t>Source: </a:t>
                      </a:r>
                      <a:r>
                        <a:rPr lang="en" sz="1050">
                          <a:latin typeface="Inter"/>
                          <a:ea typeface="Inter"/>
                          <a:cs typeface="Inter"/>
                          <a:sym typeface="Inter"/>
                        </a:rPr>
                        <a:t>Colin McEvedy, </a:t>
                      </a:r>
                      <a:r>
                        <a:rPr i="1" lang="en" sz="1050">
                          <a:latin typeface="Inter"/>
                          <a:ea typeface="Inter"/>
                          <a:cs typeface="Inter"/>
                          <a:sym typeface="Inter"/>
                        </a:rPr>
                        <a:t>The New Penguin Atlas of Recent History: Europe Since 1815</a:t>
                      </a:r>
                      <a:r>
                        <a:rPr lang="en" sz="1050">
                          <a:latin typeface="Inter"/>
                          <a:ea typeface="Inter"/>
                          <a:cs typeface="Inter"/>
                          <a:sym typeface="Inter"/>
                        </a:rPr>
                        <a:t>, Penguin Books, 2003 (adapted) from the NYS Global History and Geography Regents Exam.</a:t>
                      </a:r>
                      <a:endParaRPr b="1" sz="105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t/>
                      </a:r>
                      <a:endParaRPr sz="1050">
                        <a:latin typeface="Inter"/>
                        <a:ea typeface="Inter"/>
                        <a:cs typeface="Inter"/>
                        <a:sym typeface="Inter"/>
                      </a:endParaRPr>
                    </a:p>
                    <a:p>
                      <a:pPr indent="0" lvl="0" marL="0" rtl="0" algn="r">
                        <a:lnSpc>
                          <a:spcPct val="115000"/>
                        </a:lnSpc>
                        <a:spcBef>
                          <a:spcPts val="0"/>
                        </a:spcBef>
                        <a:spcAft>
                          <a:spcPts val="0"/>
                        </a:spcAft>
                        <a:buNone/>
                      </a:pPr>
                      <a:r>
                        <a:rPr lang="en" sz="1050">
                          <a:latin typeface="Inter"/>
                          <a:ea typeface="Inter"/>
                          <a:cs typeface="Inter"/>
                          <a:sym typeface="Inter"/>
                        </a:rPr>
                        <a:t>This political cartoon was published the day after Churchill’s “Iron Curtain Speech.” </a:t>
                      </a:r>
                      <a:endParaRPr sz="1050">
                        <a:latin typeface="Inter"/>
                        <a:ea typeface="Inter"/>
                        <a:cs typeface="Inter"/>
                        <a:sym typeface="Inter"/>
                      </a:endParaRPr>
                    </a:p>
                    <a:p>
                      <a:pPr indent="0" lvl="0" marL="0" rtl="0" algn="r">
                        <a:lnSpc>
                          <a:spcPct val="115000"/>
                        </a:lnSpc>
                        <a:spcBef>
                          <a:spcPts val="0"/>
                        </a:spcBef>
                        <a:spcAft>
                          <a:spcPts val="0"/>
                        </a:spcAft>
                        <a:buNone/>
                      </a:pPr>
                      <a:r>
                        <a:rPr b="1" lang="en" sz="1050">
                          <a:latin typeface="Inter"/>
                          <a:ea typeface="Inter"/>
                          <a:cs typeface="Inter"/>
                          <a:sym typeface="Inter"/>
                        </a:rPr>
                        <a:t>Source:</a:t>
                      </a:r>
                      <a:r>
                        <a:rPr lang="en" sz="1050">
                          <a:latin typeface="Inter"/>
                          <a:ea typeface="Inter"/>
                          <a:cs typeface="Inter"/>
                          <a:sym typeface="Inter"/>
                        </a:rPr>
                        <a:t> Leslie Gilbert Illingworth, Daily Mail, March 6, 1946 (adapted)</a:t>
                      </a:r>
                      <a:endParaRPr sz="105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
        <p:nvSpPr>
          <p:cNvPr id="113" name="Google Shape;113;p17"/>
          <p:cNvSpPr txBox="1"/>
          <p:nvPr/>
        </p:nvSpPr>
        <p:spPr>
          <a:xfrm>
            <a:off x="747900" y="5445525"/>
            <a:ext cx="30000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The Division in Europe Represented as an Iron Curtain</a:t>
            </a:r>
            <a:endParaRPr sz="12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7" name="Shape 117"/>
        <p:cNvGrpSpPr/>
        <p:nvPr/>
      </p:nvGrpSpPr>
      <p:grpSpPr>
        <a:xfrm>
          <a:off x="0" y="0"/>
          <a:ext cx="0" cy="0"/>
          <a:chOff x="0" y="0"/>
          <a:chExt cx="0" cy="0"/>
        </a:xfrm>
      </p:grpSpPr>
      <p:pic>
        <p:nvPicPr>
          <p:cNvPr id="118" name="Google Shape;118;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9" name="Google Shape;119;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0" name="Google Shape;120;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1" name="Google Shape;121;p18"/>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1948: Berlin Blockade and Berlin Airlift</a:t>
            </a:r>
            <a:endParaRPr b="1" sz="1900">
              <a:solidFill>
                <a:schemeClr val="dk1"/>
              </a:solidFill>
              <a:latin typeface="Inter"/>
              <a:ea typeface="Inter"/>
              <a:cs typeface="Inter"/>
              <a:sym typeface="Inter"/>
            </a:endParaRPr>
          </a:p>
        </p:txBody>
      </p:sp>
      <p:pic>
        <p:nvPicPr>
          <p:cNvPr id="122" name="Google Shape;122;p18"/>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23" name="Google Shape;123;p18"/>
          <p:cNvSpPr txBox="1"/>
          <p:nvPr/>
        </p:nvSpPr>
        <p:spPr>
          <a:xfrm>
            <a:off x="390200" y="5385025"/>
            <a:ext cx="6992100" cy="28554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1150">
                <a:solidFill>
                  <a:schemeClr val="dk1"/>
                </a:solidFill>
                <a:latin typeface="Inter"/>
                <a:ea typeface="Inter"/>
                <a:cs typeface="Inter"/>
                <a:sym typeface="Inter"/>
              </a:rPr>
              <a:t>The Berlin Blockade was one of the first major international crises of the Cold War. The Berlin Blockade was an attempt in 1948 by the USSR to limit the ability of the Allies (France, Great Britain and the United States) to travel to their sectors of Berlin. After World War II, Germany was divided into occupation zones. Berlin was located inside USSR-controlled eastern Germany, but the United States and other Allies controlled western portions of Berlin so there were questions of whether portions of the city would become part of USSR-controlled eastern Germany. On June 24, 1948, Soviet forces blockaded rail, road, and water access to Allied-controlled areas of Berlin in an attempt to get the Allies to give up their sections of the city. The United States and United Kingdom responded by airlifting food and fuel to Berlin in an event known as the Berlin Airlift. Realizing that they would not be able to force the Allies out without an armed conflict, the USSR forces lifted the blockade on land access to western Berlin and the crisis ended on May 12, 1949. Berlin remained divided for the rest of the Cold War.</a:t>
            </a:r>
            <a:endParaRPr sz="1150">
              <a:solidFill>
                <a:schemeClr val="dk1"/>
              </a:solidFill>
              <a:latin typeface="Inter"/>
              <a:ea typeface="Inter"/>
              <a:cs typeface="Inter"/>
              <a:sym typeface="Inter"/>
            </a:endParaRPr>
          </a:p>
          <a:p>
            <a:pPr indent="0" lvl="0" marL="0" rtl="0" algn="l">
              <a:spcBef>
                <a:spcPts val="0"/>
              </a:spcBef>
              <a:spcAft>
                <a:spcPts val="0"/>
              </a:spcAft>
              <a:buNone/>
            </a:pPr>
            <a:r>
              <a:t/>
            </a:r>
            <a:endParaRPr sz="115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Source: </a:t>
            </a:r>
            <a:r>
              <a:rPr lang="en" sz="1200">
                <a:solidFill>
                  <a:schemeClr val="dk1"/>
                </a:solidFill>
                <a:latin typeface="Inter"/>
                <a:ea typeface="Inter"/>
                <a:cs typeface="Inter"/>
                <a:sym typeface="Inter"/>
              </a:rPr>
              <a:t>Map showing the military zones of divided Germany and Allied flight paths to Berlin during the Berlin Airlift. </a:t>
            </a:r>
            <a:r>
              <a:rPr lang="en" sz="1200" u="sng">
                <a:solidFill>
                  <a:srgbClr val="1155CC"/>
                </a:solidFill>
                <a:latin typeface="Inter"/>
                <a:ea typeface="Inter"/>
                <a:cs typeface="Inter"/>
                <a:sym typeface="Inter"/>
                <a:hlinkClick r:id="rId5">
                  <a:extLst>
                    <a:ext uri="{A12FA001-AC4F-418D-AE19-62706E023703}">
                      <ahyp:hlinkClr val="tx"/>
                    </a:ext>
                  </a:extLst>
                </a:hlinkClick>
              </a:rPr>
              <a:t>Image </a:t>
            </a:r>
            <a:r>
              <a:rPr lang="en" sz="1200">
                <a:solidFill>
                  <a:schemeClr val="dk1"/>
                </a:solidFill>
                <a:latin typeface="Inter"/>
                <a:ea typeface="Inter"/>
                <a:cs typeface="Inter"/>
                <a:sym typeface="Inter"/>
              </a:rPr>
              <a:t>is courtesy of wikimedia commons and is public domain</a:t>
            </a:r>
            <a:endParaRPr b="1" sz="1200">
              <a:solidFill>
                <a:srgbClr val="101010"/>
              </a:solidFill>
              <a:latin typeface="Inter"/>
              <a:ea typeface="Inter"/>
              <a:cs typeface="Inter"/>
              <a:sym typeface="Inter"/>
            </a:endParaRPr>
          </a:p>
        </p:txBody>
      </p:sp>
      <p:pic>
        <p:nvPicPr>
          <p:cNvPr id="124" name="Google Shape;124;p18"/>
          <p:cNvPicPr preferRelativeResize="0"/>
          <p:nvPr/>
        </p:nvPicPr>
        <p:blipFill rotWithShape="1">
          <a:blip r:embed="rId6">
            <a:alphaModFix/>
          </a:blip>
          <a:srcRect b="3030" l="0" r="0" t="1376"/>
          <a:stretch/>
        </p:blipFill>
        <p:spPr>
          <a:xfrm>
            <a:off x="1611050" y="1195650"/>
            <a:ext cx="4084595" cy="4096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pic>
        <p:nvPicPr>
          <p:cNvPr id="129" name="Google Shape;129;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0" name="Google Shape;130;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1" name="Google Shape;131;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2" name="Google Shape;132;p19"/>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1949: NATO Established</a:t>
            </a:r>
            <a:endParaRPr b="1" sz="1900">
              <a:solidFill>
                <a:schemeClr val="dk1"/>
              </a:solidFill>
              <a:latin typeface="Inter"/>
              <a:ea typeface="Inter"/>
              <a:cs typeface="Inter"/>
              <a:sym typeface="Inter"/>
            </a:endParaRPr>
          </a:p>
        </p:txBody>
      </p:sp>
      <p:pic>
        <p:nvPicPr>
          <p:cNvPr id="133" name="Google Shape;133;p19"/>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34" name="Google Shape;134;p19"/>
          <p:cNvSpPr txBox="1"/>
          <p:nvPr/>
        </p:nvSpPr>
        <p:spPr>
          <a:xfrm>
            <a:off x="390150" y="1123200"/>
            <a:ext cx="69921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101010"/>
                </a:solidFill>
                <a:latin typeface="Inter"/>
                <a:ea typeface="Inter"/>
                <a:cs typeface="Inter"/>
                <a:sym typeface="Inter"/>
              </a:rPr>
              <a:t>In 1949, the United States, Canada, Great Britain, France and eight other countries formed a new military alliance called </a:t>
            </a:r>
            <a:r>
              <a:rPr b="1" lang="en" sz="1200">
                <a:solidFill>
                  <a:srgbClr val="101010"/>
                </a:solidFill>
                <a:latin typeface="Inter"/>
                <a:ea typeface="Inter"/>
                <a:cs typeface="Inter"/>
                <a:sym typeface="Inter"/>
              </a:rPr>
              <a:t>NATO or North Atlantic Treaty Organization</a:t>
            </a:r>
            <a:r>
              <a:rPr lang="en" sz="1200">
                <a:solidFill>
                  <a:srgbClr val="101010"/>
                </a:solidFill>
                <a:latin typeface="Inter"/>
                <a:ea typeface="Inter"/>
                <a:cs typeface="Inter"/>
                <a:sym typeface="Inter"/>
              </a:rPr>
              <a:t>. These newly aligned member states agreed to protect one another if any one of them were attacked. They supported democracy in their own countries and attempted to contain communism. </a:t>
            </a:r>
            <a:endParaRPr sz="1200">
              <a:solidFill>
                <a:srgbClr val="101010"/>
              </a:solidFill>
              <a:latin typeface="Inter"/>
              <a:ea typeface="Inter"/>
              <a:cs typeface="Inter"/>
              <a:sym typeface="Inter"/>
            </a:endParaRPr>
          </a:p>
          <a:p>
            <a:pPr indent="0" lvl="0" marL="0" rtl="0" algn="r">
              <a:spcBef>
                <a:spcPts val="0"/>
              </a:spcBef>
              <a:spcAft>
                <a:spcPts val="0"/>
              </a:spcAft>
              <a:buNone/>
            </a:pPr>
            <a:r>
              <a:t/>
            </a:r>
            <a:endParaRPr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Source:</a:t>
            </a:r>
            <a:r>
              <a:rPr lang="en" sz="1200">
                <a:solidFill>
                  <a:srgbClr val="101010"/>
                </a:solidFill>
                <a:latin typeface="Inter"/>
                <a:ea typeface="Inter"/>
                <a:cs typeface="Inter"/>
                <a:sym typeface="Inter"/>
              </a:rPr>
              <a:t> </a:t>
            </a:r>
            <a:r>
              <a:rPr lang="en" sz="1200" u="sng">
                <a:solidFill>
                  <a:srgbClr val="1155CC"/>
                </a:solidFill>
                <a:latin typeface="Inter"/>
                <a:ea typeface="Inter"/>
                <a:cs typeface="Inter"/>
                <a:sym typeface="Inter"/>
                <a:hlinkClick r:id="rId5">
                  <a:extLst>
                    <a:ext uri="{A12FA001-AC4F-418D-AE19-62706E023703}">
                      <ahyp:hlinkClr val="tx"/>
                    </a:ext>
                  </a:extLst>
                </a:hlinkClick>
              </a:rPr>
              <a:t>https://history.state.gov/milestones/1945-1952/nato</a:t>
            </a:r>
            <a:endParaRPr sz="1150">
              <a:solidFill>
                <a:schemeClr val="dk1"/>
              </a:solidFill>
              <a:latin typeface="Inter"/>
              <a:ea typeface="Inter"/>
              <a:cs typeface="Inter"/>
              <a:sym typeface="Inter"/>
            </a:endParaRPr>
          </a:p>
        </p:txBody>
      </p:sp>
      <p:pic>
        <p:nvPicPr>
          <p:cNvPr id="135" name="Google Shape;135;p19"/>
          <p:cNvPicPr preferRelativeResize="0"/>
          <p:nvPr/>
        </p:nvPicPr>
        <p:blipFill rotWithShape="1">
          <a:blip r:embed="rId6">
            <a:alphaModFix/>
          </a:blip>
          <a:srcRect b="12725" l="0" r="0" t="7637"/>
          <a:stretch/>
        </p:blipFill>
        <p:spPr>
          <a:xfrm>
            <a:off x="498738" y="2644500"/>
            <a:ext cx="6774925" cy="5395300"/>
          </a:xfrm>
          <a:prstGeom prst="rect">
            <a:avLst/>
          </a:prstGeom>
          <a:noFill/>
          <a:ln>
            <a:noFill/>
          </a:ln>
        </p:spPr>
      </p:pic>
      <p:sp>
        <p:nvSpPr>
          <p:cNvPr id="136" name="Google Shape;136;p19"/>
          <p:cNvSpPr txBox="1"/>
          <p:nvPr/>
        </p:nvSpPr>
        <p:spPr>
          <a:xfrm>
            <a:off x="609025" y="8156000"/>
            <a:ext cx="65307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200">
                <a:solidFill>
                  <a:schemeClr val="dk1"/>
                </a:solidFill>
                <a:latin typeface="Inter"/>
                <a:ea typeface="Inter"/>
                <a:cs typeface="Inter"/>
                <a:sym typeface="Inter"/>
              </a:rPr>
              <a:t>NATO countries in 2009</a:t>
            </a:r>
            <a:endParaRPr sz="1200">
              <a:solidFill>
                <a:schemeClr val="dk1"/>
              </a:solidFill>
              <a:latin typeface="Inter"/>
              <a:ea typeface="Inter"/>
              <a:cs typeface="Inter"/>
              <a:sym typeface="Inter"/>
            </a:endParaRPr>
          </a:p>
          <a:p>
            <a:pPr indent="0" lvl="0" marL="0" rtl="0" algn="r">
              <a:spcBef>
                <a:spcPts val="0"/>
              </a:spcBef>
              <a:spcAft>
                <a:spcPts val="0"/>
              </a:spcAft>
              <a:buNone/>
            </a:pPr>
            <a:r>
              <a:rPr lang="en" sz="1200" u="sng">
                <a:solidFill>
                  <a:schemeClr val="dk1"/>
                </a:solidFill>
                <a:highlight>
                  <a:srgbClr val="F9F9F9"/>
                </a:highlight>
                <a:latin typeface="Inter"/>
                <a:ea typeface="Inter"/>
                <a:cs typeface="Inter"/>
                <a:sym typeface="Inter"/>
                <a:hlinkClick r:id="rId7">
                  <a:extLst>
                    <a:ext uri="{A12FA001-AC4F-418D-AE19-62706E023703}">
                      <ahyp:hlinkClr val="tx"/>
                    </a:ext>
                  </a:extLst>
                </a:hlinkClick>
              </a:rPr>
              <a:t>Image</a:t>
            </a:r>
            <a:r>
              <a:rPr lang="en" sz="1200">
                <a:solidFill>
                  <a:schemeClr val="dk1"/>
                </a:solidFill>
                <a:highlight>
                  <a:srgbClr val="F9F9F9"/>
                </a:highlight>
                <a:latin typeface="Inter"/>
                <a:ea typeface="Inter"/>
                <a:cs typeface="Inter"/>
                <a:sym typeface="Inter"/>
              </a:rPr>
              <a:t> is licensed under the </a:t>
            </a:r>
            <a:r>
              <a:rPr lang="en" sz="1200">
                <a:solidFill>
                  <a:schemeClr val="dk1"/>
                </a:solidFill>
                <a:highlight>
                  <a:srgbClr val="F9F9F9"/>
                </a:highlight>
                <a:uFill>
                  <a:noFill/>
                </a:uFill>
                <a:latin typeface="Inter"/>
                <a:ea typeface="Inter"/>
                <a:cs typeface="Inter"/>
                <a:sym typeface="Inter"/>
                <a:hlinkClick r:id="rId8">
                  <a:extLst>
                    <a:ext uri="{A12FA001-AC4F-418D-AE19-62706E023703}">
                      <ahyp:hlinkClr val="tx"/>
                    </a:ext>
                  </a:extLst>
                </a:hlinkClick>
              </a:rPr>
              <a:t>Creative Commons</a:t>
            </a:r>
            <a:r>
              <a:rPr lang="en" sz="1200">
                <a:solidFill>
                  <a:schemeClr val="dk1"/>
                </a:solidFill>
                <a:highlight>
                  <a:srgbClr val="F9F9F9"/>
                </a:highlight>
                <a:latin typeface="Inter"/>
                <a:ea typeface="Inter"/>
                <a:cs typeface="Inter"/>
                <a:sym typeface="Inter"/>
              </a:rPr>
              <a:t> </a:t>
            </a:r>
            <a:r>
              <a:rPr lang="en" sz="1200">
                <a:solidFill>
                  <a:schemeClr val="dk1"/>
                </a:solidFill>
                <a:uFill>
                  <a:noFill/>
                </a:uFill>
                <a:latin typeface="Inter"/>
                <a:ea typeface="Inter"/>
                <a:cs typeface="Inter"/>
                <a:sym typeface="Inter"/>
                <a:hlinkClick r:id="rId9">
                  <a:extLst>
                    <a:ext uri="{A12FA001-AC4F-418D-AE19-62706E023703}">
                      <ahyp:hlinkClr val="tx"/>
                    </a:ext>
                  </a:extLst>
                </a:hlinkClick>
              </a:rPr>
              <a:t>Attribution 3.0 Unported</a:t>
            </a:r>
            <a:r>
              <a:rPr lang="en" sz="1200">
                <a:solidFill>
                  <a:schemeClr val="dk1"/>
                </a:solidFill>
                <a:highlight>
                  <a:srgbClr val="F9F9F9"/>
                </a:highlight>
                <a:latin typeface="Inter"/>
                <a:ea typeface="Inter"/>
                <a:cs typeface="Inter"/>
                <a:sym typeface="Inter"/>
              </a:rPr>
              <a:t> license.</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0" name="Shape 140"/>
        <p:cNvGrpSpPr/>
        <p:nvPr/>
      </p:nvGrpSpPr>
      <p:grpSpPr>
        <a:xfrm>
          <a:off x="0" y="0"/>
          <a:ext cx="0" cy="0"/>
          <a:chOff x="0" y="0"/>
          <a:chExt cx="0" cy="0"/>
        </a:xfrm>
      </p:grpSpPr>
      <p:pic>
        <p:nvPicPr>
          <p:cNvPr id="141" name="Google Shape;141;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2" name="Google Shape;142;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3" name="Google Shape;143;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4" name="Google Shape;144;p20"/>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1955: Warsaw Pact Established</a:t>
            </a:r>
            <a:endParaRPr b="1" sz="1900">
              <a:solidFill>
                <a:schemeClr val="dk1"/>
              </a:solidFill>
              <a:latin typeface="Inter"/>
              <a:ea typeface="Inter"/>
              <a:cs typeface="Inter"/>
              <a:sym typeface="Inter"/>
            </a:endParaRPr>
          </a:p>
        </p:txBody>
      </p:sp>
      <p:pic>
        <p:nvPicPr>
          <p:cNvPr id="145" name="Google Shape;145;p20"/>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46" name="Google Shape;146;p20"/>
          <p:cNvSpPr txBox="1"/>
          <p:nvPr/>
        </p:nvSpPr>
        <p:spPr>
          <a:xfrm>
            <a:off x="301350" y="894900"/>
            <a:ext cx="69921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101010"/>
                </a:solidFill>
                <a:latin typeface="Inter"/>
                <a:ea typeface="Inter"/>
                <a:cs typeface="Inter"/>
                <a:sym typeface="Inter"/>
              </a:rPr>
              <a:t>In 1955, the USSR responded to the formation of NATO by creating their own alliance called the </a:t>
            </a:r>
            <a:r>
              <a:rPr b="1" lang="en" sz="1200">
                <a:solidFill>
                  <a:srgbClr val="101010"/>
                </a:solidFill>
                <a:latin typeface="Inter"/>
                <a:ea typeface="Inter"/>
                <a:cs typeface="Inter"/>
                <a:sym typeface="Inter"/>
              </a:rPr>
              <a:t>Warsaw Pact</a:t>
            </a:r>
            <a:r>
              <a:rPr lang="en" sz="1200">
                <a:solidFill>
                  <a:srgbClr val="101010"/>
                </a:solidFill>
                <a:latin typeface="Inter"/>
                <a:ea typeface="Inter"/>
                <a:cs typeface="Inter"/>
                <a:sym typeface="Inter"/>
              </a:rPr>
              <a:t>. The USSR had a number of </a:t>
            </a:r>
            <a:r>
              <a:rPr b="1" lang="en" sz="1200">
                <a:solidFill>
                  <a:srgbClr val="101010"/>
                </a:solidFill>
                <a:latin typeface="Inter"/>
                <a:ea typeface="Inter"/>
                <a:cs typeface="Inter"/>
                <a:sym typeface="Inter"/>
              </a:rPr>
              <a:t>satellite states.</a:t>
            </a:r>
            <a:r>
              <a:rPr lang="en" sz="1200">
                <a:solidFill>
                  <a:srgbClr val="101010"/>
                </a:solidFill>
                <a:latin typeface="Inter"/>
                <a:ea typeface="Inter"/>
                <a:cs typeface="Inter"/>
                <a:sym typeface="Inter"/>
              </a:rPr>
              <a:t> A satellite state is a country that is formally independent, but under heavy political, economic and military influence, or control, from another country. The Warsaw Pact included the USSR and seven satellite states in Eastern Europe. While NATO functioned as an alliance, the USSR used the Warsaw Pact to control their satellite states.</a:t>
            </a:r>
            <a:endParaRPr sz="1200">
              <a:solidFill>
                <a:srgbClr val="101010"/>
              </a:solidFill>
              <a:latin typeface="Inter"/>
              <a:ea typeface="Inter"/>
              <a:cs typeface="Inter"/>
              <a:sym typeface="Inter"/>
            </a:endParaRPr>
          </a:p>
          <a:p>
            <a:pPr indent="0" lvl="0" marL="0" rtl="0" algn="l">
              <a:spcBef>
                <a:spcPts val="0"/>
              </a:spcBef>
              <a:spcAft>
                <a:spcPts val="0"/>
              </a:spcAft>
              <a:buNone/>
            </a:pPr>
            <a:r>
              <a:t/>
            </a:r>
            <a:endParaRPr sz="1200">
              <a:solidFill>
                <a:srgbClr val="101010"/>
              </a:solidFill>
              <a:latin typeface="Inter"/>
              <a:ea typeface="Inter"/>
              <a:cs typeface="Inter"/>
              <a:sym typeface="Inter"/>
            </a:endParaRPr>
          </a:p>
          <a:p>
            <a:pPr indent="0" lvl="0" marL="0" rtl="0" algn="l">
              <a:spcBef>
                <a:spcPts val="0"/>
              </a:spcBef>
              <a:spcAft>
                <a:spcPts val="0"/>
              </a:spcAft>
              <a:buNone/>
            </a:pPr>
            <a:r>
              <a:rPr lang="en" sz="1200">
                <a:solidFill>
                  <a:srgbClr val="101010"/>
                </a:solidFill>
                <a:latin typeface="Inter"/>
                <a:ea typeface="Inter"/>
                <a:cs typeface="Inter"/>
                <a:sym typeface="Inter"/>
              </a:rPr>
              <a:t>Source: </a:t>
            </a:r>
            <a:r>
              <a:rPr lang="en" sz="1200" u="sng">
                <a:solidFill>
                  <a:srgbClr val="1155CC"/>
                </a:solidFill>
                <a:latin typeface="Inter"/>
                <a:ea typeface="Inter"/>
                <a:cs typeface="Inter"/>
                <a:sym typeface="Inter"/>
                <a:hlinkClick r:id="rId5">
                  <a:extLst>
                    <a:ext uri="{A12FA001-AC4F-418D-AE19-62706E023703}">
                      <ahyp:hlinkClr val="tx"/>
                    </a:ext>
                  </a:extLst>
                </a:hlinkClick>
              </a:rPr>
              <a:t>https://history.state.gov/milestones/1953-1960/warsaw-treat</a:t>
            </a:r>
            <a:endParaRPr sz="1200">
              <a:solidFill>
                <a:srgbClr val="101010"/>
              </a:solidFill>
              <a:latin typeface="Inter"/>
              <a:ea typeface="Inter"/>
              <a:cs typeface="Inter"/>
              <a:sym typeface="Inter"/>
            </a:endParaRPr>
          </a:p>
        </p:txBody>
      </p:sp>
      <p:sp>
        <p:nvSpPr>
          <p:cNvPr id="147" name="Google Shape;147;p20"/>
          <p:cNvSpPr txBox="1"/>
          <p:nvPr/>
        </p:nvSpPr>
        <p:spPr>
          <a:xfrm>
            <a:off x="812725" y="7222275"/>
            <a:ext cx="6530700" cy="923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200">
                <a:solidFill>
                  <a:schemeClr val="dk1"/>
                </a:solidFill>
                <a:latin typeface="Inter"/>
                <a:ea typeface="Inter"/>
                <a:cs typeface="Inter"/>
                <a:sym typeface="Inter"/>
              </a:rPr>
              <a:t>Warsaw Pact countries in 1990. </a:t>
            </a:r>
            <a:endParaRPr sz="1200">
              <a:solidFill>
                <a:schemeClr val="dk1"/>
              </a:solidFill>
              <a:latin typeface="Inter"/>
              <a:ea typeface="Inter"/>
              <a:cs typeface="Inter"/>
              <a:sym typeface="Inter"/>
            </a:endParaRPr>
          </a:p>
          <a:p>
            <a:pPr indent="0" lvl="0" marL="0" rtl="0" algn="r">
              <a:spcBef>
                <a:spcPts val="0"/>
              </a:spcBef>
              <a:spcAft>
                <a:spcPts val="0"/>
              </a:spcAft>
              <a:buNone/>
            </a:pPr>
            <a:r>
              <a:rPr lang="en" sz="1200" u="sng">
                <a:solidFill>
                  <a:srgbClr val="1155CC"/>
                </a:solidFill>
                <a:latin typeface="Inter"/>
                <a:ea typeface="Inter"/>
                <a:cs typeface="Inter"/>
                <a:sym typeface="Inter"/>
                <a:hlinkClick r:id="rId6">
                  <a:extLst>
                    <a:ext uri="{A12FA001-AC4F-418D-AE19-62706E023703}">
                      <ahyp:hlinkClr val="tx"/>
                    </a:ext>
                  </a:extLst>
                </a:hlinkClick>
              </a:rPr>
              <a:t>Image </a:t>
            </a:r>
            <a:r>
              <a:rPr lang="en" sz="1200">
                <a:solidFill>
                  <a:schemeClr val="dk1"/>
                </a:solidFill>
                <a:latin typeface="Inter"/>
                <a:ea typeface="Inter"/>
                <a:cs typeface="Inter"/>
                <a:sym typeface="Inter"/>
              </a:rPr>
              <a:t>is licensed under the Creative Commons Attribution-Share Alike 4.0 International license.</a:t>
            </a:r>
            <a:endParaRPr sz="1200">
              <a:solidFill>
                <a:schemeClr val="dk1"/>
              </a:solidFill>
              <a:latin typeface="Inter"/>
              <a:ea typeface="Inter"/>
              <a:cs typeface="Inter"/>
              <a:sym typeface="Inter"/>
            </a:endParaRPr>
          </a:p>
          <a:p>
            <a:pPr indent="0" lvl="0" marL="0" rtl="0" algn="r">
              <a:spcBef>
                <a:spcPts val="0"/>
              </a:spcBef>
              <a:spcAft>
                <a:spcPts val="0"/>
              </a:spcAft>
              <a:buNone/>
            </a:pPr>
            <a:r>
              <a:t/>
            </a:r>
            <a:endParaRPr sz="1200">
              <a:solidFill>
                <a:schemeClr val="dk1"/>
              </a:solidFill>
              <a:latin typeface="Inter"/>
              <a:ea typeface="Inter"/>
              <a:cs typeface="Inter"/>
              <a:sym typeface="Inter"/>
            </a:endParaRPr>
          </a:p>
        </p:txBody>
      </p:sp>
      <p:pic>
        <p:nvPicPr>
          <p:cNvPr id="148" name="Google Shape;148;p20"/>
          <p:cNvPicPr preferRelativeResize="0"/>
          <p:nvPr/>
        </p:nvPicPr>
        <p:blipFill rotWithShape="1">
          <a:blip r:embed="rId7">
            <a:alphaModFix/>
          </a:blip>
          <a:srcRect b="27540" l="0" r="0" t="13863"/>
          <a:stretch/>
        </p:blipFill>
        <p:spPr>
          <a:xfrm>
            <a:off x="390200" y="2980675"/>
            <a:ext cx="6992100" cy="409703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2" name="Shape 152"/>
        <p:cNvGrpSpPr/>
        <p:nvPr/>
      </p:nvGrpSpPr>
      <p:grpSpPr>
        <a:xfrm>
          <a:off x="0" y="0"/>
          <a:ext cx="0" cy="0"/>
          <a:chOff x="0" y="0"/>
          <a:chExt cx="0" cy="0"/>
        </a:xfrm>
      </p:grpSpPr>
      <p:pic>
        <p:nvPicPr>
          <p:cNvPr id="153" name="Google Shape;153;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4" name="Google Shape;154;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5" name="Google Shape;155;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6" name="Google Shape;156;p21"/>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1961: Construction Begins on the Berlin Wall</a:t>
            </a:r>
            <a:endParaRPr b="1" sz="1900">
              <a:solidFill>
                <a:schemeClr val="dk1"/>
              </a:solidFill>
              <a:latin typeface="Inter"/>
              <a:ea typeface="Inter"/>
              <a:cs typeface="Inter"/>
              <a:sym typeface="Inter"/>
            </a:endParaRPr>
          </a:p>
        </p:txBody>
      </p:sp>
      <p:pic>
        <p:nvPicPr>
          <p:cNvPr id="157" name="Google Shape;157;p21"/>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58" name="Google Shape;158;p21"/>
          <p:cNvSpPr txBox="1"/>
          <p:nvPr/>
        </p:nvSpPr>
        <p:spPr>
          <a:xfrm>
            <a:off x="390150" y="894900"/>
            <a:ext cx="6992100" cy="406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222222"/>
                </a:solidFill>
                <a:highlight>
                  <a:srgbClr val="FFFFFF"/>
                </a:highlight>
                <a:latin typeface="Inter"/>
                <a:ea typeface="Inter"/>
                <a:cs typeface="Inter"/>
                <a:sym typeface="Inter"/>
              </a:rPr>
              <a:t>The</a:t>
            </a:r>
            <a:r>
              <a:rPr b="1" lang="en" sz="1200">
                <a:solidFill>
                  <a:srgbClr val="222222"/>
                </a:solidFill>
                <a:highlight>
                  <a:srgbClr val="FFFFFF"/>
                </a:highlight>
                <a:latin typeface="Inter"/>
                <a:ea typeface="Inter"/>
                <a:cs typeface="Inter"/>
                <a:sym typeface="Inter"/>
              </a:rPr>
              <a:t> Berlin Wall</a:t>
            </a:r>
            <a:r>
              <a:rPr lang="en" sz="1200">
                <a:solidFill>
                  <a:srgbClr val="222222"/>
                </a:solidFill>
                <a:highlight>
                  <a:srgbClr val="FFFFFF"/>
                </a:highlight>
                <a:latin typeface="Inter"/>
                <a:ea typeface="Inter"/>
                <a:cs typeface="Inter"/>
                <a:sym typeface="Inter"/>
              </a:rPr>
              <a:t> was a long barrier that surrounded West Berlin which was controlled by the USA, France, and Great Britain, separating it from Communist East Germany. From 1949 to 1961, about 2.5 million East Germans fled from East to West Germany, including skilled workers, professionals, and intellectuals. Fearing that the loss of talented people would hurt the East German economy, the Soviets built the wall to keep them from escaping to democratic West Berlin.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rPr lang="en" sz="1200">
                <a:solidFill>
                  <a:srgbClr val="222222"/>
                </a:solidFill>
                <a:highlight>
                  <a:srgbClr val="FFFFFF"/>
                </a:highlight>
                <a:latin typeface="Inter"/>
                <a:ea typeface="Inter"/>
                <a:cs typeface="Inter"/>
                <a:sym typeface="Inter"/>
              </a:rPr>
              <a:t>Construction started on the night of August 12, 1961. The original wall was made of barbed wire and cinder blocks, but it was upgraded in later years until it was a 15 foot tall concrete barrier topped with barbed wire fence and guarded by armed soldiers in watchtowers. By the 1980s that system of walls, electrified fences, and fortifications extended 28 miles (45 km) through Berlin, dividing the two parts of the city, and extended a further 75 miles (120 km) around West Berlin, separating it from the rest of East Germany.</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rPr lang="en" sz="1200">
                <a:solidFill>
                  <a:srgbClr val="222222"/>
                </a:solidFill>
                <a:highlight>
                  <a:srgbClr val="FFFFFF"/>
                </a:highlight>
                <a:latin typeface="Inter"/>
                <a:ea typeface="Inter"/>
                <a:cs typeface="Inter"/>
                <a:sym typeface="Inter"/>
              </a:rPr>
              <a:t>The Berlin Wall became a symbol of the division between capitalism and communism and East and West Germany. Despite the wall, around 5,000 people escaped to West Berlin after it was built, but 5,000 others were captured by the East Germans and 191 people were killed trying to cross the wall.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600"/>
              </a:spcAft>
              <a:buNone/>
            </a:pPr>
            <a:r>
              <a:rPr b="1" lang="en" sz="1200">
                <a:solidFill>
                  <a:srgbClr val="222222"/>
                </a:solidFill>
                <a:highlight>
                  <a:srgbClr val="FFFFFF"/>
                </a:highlight>
                <a:latin typeface="Inter"/>
                <a:ea typeface="Inter"/>
                <a:cs typeface="Inter"/>
                <a:sym typeface="Inter"/>
              </a:rPr>
              <a:t>Source: </a:t>
            </a:r>
            <a:r>
              <a:rPr lang="en" sz="1200">
                <a:solidFill>
                  <a:srgbClr val="222222"/>
                </a:solidFill>
                <a:highlight>
                  <a:srgbClr val="FFFFFF"/>
                </a:highlight>
                <a:latin typeface="Inter"/>
                <a:ea typeface="Inter"/>
                <a:cs typeface="Inter"/>
                <a:sym typeface="Inter"/>
              </a:rPr>
              <a:t>Adapted from: “Berlin Wall” Encyclopedia Britannica </a:t>
            </a:r>
            <a:r>
              <a:rPr lang="en" sz="1200" u="sng">
                <a:solidFill>
                  <a:srgbClr val="1155CC"/>
                </a:solidFill>
                <a:highlight>
                  <a:srgbClr val="FFFFFF"/>
                </a:highlight>
                <a:latin typeface="Inter"/>
                <a:ea typeface="Inter"/>
                <a:cs typeface="Inter"/>
                <a:sym typeface="Inter"/>
                <a:hlinkClick r:id="rId5">
                  <a:extLst>
                    <a:ext uri="{A12FA001-AC4F-418D-AE19-62706E023703}">
                      <ahyp:hlinkClr val="tx"/>
                    </a:ext>
                  </a:extLst>
                </a:hlinkClick>
              </a:rPr>
              <a:t>https://www.britannica.com/topic/Berlin-Wall</a:t>
            </a:r>
            <a:r>
              <a:rPr lang="en" sz="1200">
                <a:solidFill>
                  <a:srgbClr val="222222"/>
                </a:solidFill>
                <a:highlight>
                  <a:srgbClr val="FFFFFF"/>
                </a:highlight>
                <a:latin typeface="Inter"/>
                <a:ea typeface="Inter"/>
                <a:cs typeface="Inter"/>
                <a:sym typeface="Inter"/>
              </a:rPr>
              <a:t> </a:t>
            </a:r>
            <a:endParaRPr sz="1200">
              <a:solidFill>
                <a:srgbClr val="101010"/>
              </a:solidFill>
              <a:latin typeface="Inter"/>
              <a:ea typeface="Inter"/>
              <a:cs typeface="Inter"/>
              <a:sym typeface="Inter"/>
            </a:endParaRPr>
          </a:p>
        </p:txBody>
      </p:sp>
      <p:pic>
        <p:nvPicPr>
          <p:cNvPr id="159" name="Google Shape;159;p21"/>
          <p:cNvPicPr preferRelativeResize="0"/>
          <p:nvPr/>
        </p:nvPicPr>
        <p:blipFill rotWithShape="1">
          <a:blip r:embed="rId6">
            <a:alphaModFix/>
          </a:blip>
          <a:srcRect b="13616" l="4959" r="1991" t="8264"/>
          <a:stretch/>
        </p:blipFill>
        <p:spPr>
          <a:xfrm>
            <a:off x="793413" y="5029200"/>
            <a:ext cx="6185575" cy="2835950"/>
          </a:xfrm>
          <a:prstGeom prst="rect">
            <a:avLst/>
          </a:prstGeom>
          <a:noFill/>
          <a:ln>
            <a:noFill/>
          </a:ln>
        </p:spPr>
      </p:pic>
      <p:sp>
        <p:nvSpPr>
          <p:cNvPr id="160" name="Google Shape;160;p21"/>
          <p:cNvSpPr txBox="1"/>
          <p:nvPr/>
        </p:nvSpPr>
        <p:spPr>
          <a:xfrm>
            <a:off x="793350" y="8022100"/>
            <a:ext cx="61857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Illustration of the structure of the Berlin Wall as it was in the 1980s. After it was initially built, the Berlin wall was updated to include two parallel walls, a smooth pipe on the top making it difficult to climb over, barbed wire, guard dogs, watchtowers, and beds of nails.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u="sng">
                <a:solidFill>
                  <a:srgbClr val="1155CC"/>
                </a:solidFill>
                <a:latin typeface="Inter"/>
                <a:ea typeface="Inter"/>
                <a:cs typeface="Inter"/>
                <a:sym typeface="Inter"/>
                <a:hlinkClick r:id="rId7">
                  <a:extLst>
                    <a:ext uri="{A12FA001-AC4F-418D-AE19-62706E023703}">
                      <ahyp:hlinkClr val="tx"/>
                    </a:ext>
                  </a:extLst>
                </a:hlinkClick>
              </a:rPr>
              <a:t>Image </a:t>
            </a:r>
            <a:r>
              <a:rPr lang="en" sz="1200">
                <a:solidFill>
                  <a:schemeClr val="dk1"/>
                </a:solidFill>
                <a:latin typeface="Inter"/>
                <a:ea typeface="Inter"/>
                <a:cs typeface="Inter"/>
                <a:sym typeface="Inter"/>
              </a:rPr>
              <a:t>is courtesy of wikimedia commons and is public domain</a:t>
            </a:r>
            <a:endParaRPr b="1"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