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Lst>
  <p:sldSz cy="10058400" cx="7772400"/>
  <p:notesSz cx="6858000" cy="9144000"/>
  <p:embeddedFontLst>
    <p:embeddedFont>
      <p:font typeface="Halant"/>
      <p:regular r:id="rId24"/>
      <p:bold r:id="rId25"/>
    </p:embeddedFont>
    <p:embeddedFont>
      <p:font typeface="Inter"/>
      <p:regular r:id="rId26"/>
      <p:bold r:id="rId27"/>
      <p:italic r:id="rId28"/>
      <p:boldItalic r:id="rId29"/>
    </p:embeddedFont>
    <p:embeddedFont>
      <p:font typeface="Plus Jakarta Sans Medium"/>
      <p:regular r:id="rId30"/>
      <p:bold r:id="rId31"/>
      <p:italic r:id="rId32"/>
      <p:boldItalic r:id="rId33"/>
    </p:embeddedFont>
    <p:embeddedFont>
      <p:font typeface="Inter Medium"/>
      <p:regular r:id="rId34"/>
      <p:bold r:id="rId35"/>
      <p:italic r:id="rId36"/>
      <p:boldItalic r:id="rId3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41DE8AB-6E48-461C-B8D0-C39C120A2EFD}">
  <a:tblStyle styleId="{141DE8AB-6E48-461C-B8D0-C39C120A2EFD}"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font" Target="fonts/Halant-regular.fntdata"/><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Inter-regular.fntdata"/><Relationship Id="rId25" Type="http://schemas.openxmlformats.org/officeDocument/2006/relationships/font" Target="fonts/Halant-bold.fntdata"/><Relationship Id="rId28" Type="http://schemas.openxmlformats.org/officeDocument/2006/relationships/font" Target="fonts/Inter-italic.fntdata"/><Relationship Id="rId27" Type="http://schemas.openxmlformats.org/officeDocument/2006/relationships/font" Target="fonts/Inter-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Inter-bold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lusJakartaSansMedium-bold.fntdata"/><Relationship Id="rId30" Type="http://schemas.openxmlformats.org/officeDocument/2006/relationships/font" Target="fonts/PlusJakartaSansMedium-regular.fntdata"/><Relationship Id="rId11" Type="http://schemas.openxmlformats.org/officeDocument/2006/relationships/slide" Target="slides/slide5.xml"/><Relationship Id="rId33" Type="http://schemas.openxmlformats.org/officeDocument/2006/relationships/font" Target="fonts/PlusJakartaSansMedium-boldItalic.fntdata"/><Relationship Id="rId10" Type="http://schemas.openxmlformats.org/officeDocument/2006/relationships/slide" Target="slides/slide4.xml"/><Relationship Id="rId32" Type="http://schemas.openxmlformats.org/officeDocument/2006/relationships/font" Target="fonts/PlusJakartaSansMedium-italic.fntdata"/><Relationship Id="rId13" Type="http://schemas.openxmlformats.org/officeDocument/2006/relationships/slide" Target="slides/slide7.xml"/><Relationship Id="rId35" Type="http://schemas.openxmlformats.org/officeDocument/2006/relationships/font" Target="fonts/InterMedium-bold.fntdata"/><Relationship Id="rId12" Type="http://schemas.openxmlformats.org/officeDocument/2006/relationships/slide" Target="slides/slide6.xml"/><Relationship Id="rId34" Type="http://schemas.openxmlformats.org/officeDocument/2006/relationships/font" Target="fonts/InterMedium-regular.fntdata"/><Relationship Id="rId15" Type="http://schemas.openxmlformats.org/officeDocument/2006/relationships/slide" Target="slides/slide9.xml"/><Relationship Id="rId37" Type="http://schemas.openxmlformats.org/officeDocument/2006/relationships/font" Target="fonts/InterMedium-boldItalic.fntdata"/><Relationship Id="rId14" Type="http://schemas.openxmlformats.org/officeDocument/2006/relationships/slide" Target="slides/slide8.xml"/><Relationship Id="rId36" Type="http://schemas.openxmlformats.org/officeDocument/2006/relationships/font" Target="fonts/InterMedium-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1e66fab856_0_1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1e66fab856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31e918a25b3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31e918a25b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1e918a25b3_0_1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31e918a25b3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31e918a25b3_0_2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31e918a25b3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31e918a25b3_0_3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31e918a25b3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31e918a25b3_0_4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31e918a25b3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31e918a25b3_0_7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31e918a25b3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31e918a25b3_0_9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31e918a25b3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325e30c055c_0_1: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325e30c055c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31ded0d9a65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31ded0d9a6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31e66fab856_0_3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31e66fab856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31e66fab856_0_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31e66fab856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31e66fab856_0_7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31e66fab856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1e66fab856_0_9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31e66fab856_0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1e66fab856_0_10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31e66fab856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31e66fab856_0_13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31e66fab856_0_1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31e66fab856_0_12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31e66fab856_0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15.png"/><Relationship Id="rId6" Type="http://schemas.openxmlformats.org/officeDocument/2006/relationships/hyperlink" Target="https://upload.wikimedia.org/wikipedia/commons/thumb/9/96/THIS_MAN_IS_YOUR_FRIEND._RUSSIAN_-_NARA_-_515795.jpg/800px-THIS_MAN_IS_YOUR_FRIEND._RUSSIAN_-_NARA_-_515795.jpg" TargetMode="External"/><Relationship Id="rId7"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4.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15.png"/><Relationship Id="rId6" Type="http://schemas.openxmlformats.org/officeDocument/2006/relationships/hyperlink" Target="https://upload.wikimedia.org/wikipedia/commons/thumb/9/96/THIS_MAN_IS_YOUR_FRIEND._RUSSIAN_-_NARA_-_515795.jpg/800px-THIS_MAN_IS_YOUR_FRIEND._RUSSIAN_-_NARA_-_515795.jp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4.png"/><Relationship Id="rId9" Type="http://schemas.openxmlformats.org/officeDocument/2006/relationships/image" Target="../media/image14.png"/><Relationship Id="rId5" Type="http://schemas.openxmlformats.org/officeDocument/2006/relationships/hyperlink" Target="https://history.state.gov/milestones/1937-1945/us-soviet" TargetMode="External"/><Relationship Id="rId6" Type="http://schemas.openxmlformats.org/officeDocument/2006/relationships/hyperlink" Target="https://commons.wikimedia.org/wiki/File:Yalta_summit_1945_with_Churchill,_Roosevelt,_Stalin.jpg" TargetMode="External"/><Relationship Id="rId7" Type="http://schemas.openxmlformats.org/officeDocument/2006/relationships/hyperlink" Target="https://commons.wikimedia.org/wiki/File:L_to_R,_British_Prime_Minister_Winston_Churchill,_President_Harry_S._Truman,_and_Soviet_leader_Josef_Stalin_in_the..._-_NARA_-_198958.jpg" TargetMode="External"/><Relationship Id="rId8"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hyperlink" Target="https://history.state.gov/milestones/1937-1945/us-soviet" TargetMode="External"/><Relationship Id="rId6" Type="http://schemas.openxmlformats.org/officeDocument/2006/relationships/hyperlink" Target="https://sourcebooks.fordham.edu/mod/churchill-iron.asp" TargetMode="External"/><Relationship Id="rId7" Type="http://schemas.openxmlformats.org/officeDocument/2006/relationships/image" Target="../media/image16.png"/><Relationship Id="rId8"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hyperlink" Target="https://commons.wikimedia.org/wiki/File:L_to_R,_British_Prime_Minister_Winston_Churchill,_President_Harry_S._Truman,_and_Soviet_leader_Josef_Stalin_in_the..._-_NARA_-_198958.jpg" TargetMode="External"/><Relationship Id="rId6"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4.png"/><Relationship Id="rId9" Type="http://schemas.openxmlformats.org/officeDocument/2006/relationships/hyperlink" Target="https://creativecommons.org/licenses/by/3.0/deed.en" TargetMode="External"/><Relationship Id="rId5" Type="http://schemas.openxmlformats.org/officeDocument/2006/relationships/hyperlink" Target="https://history.state.gov/milestones/1945-1952/nato" TargetMode="External"/><Relationship Id="rId6" Type="http://schemas.openxmlformats.org/officeDocument/2006/relationships/image" Target="../media/image9.png"/><Relationship Id="rId7" Type="http://schemas.openxmlformats.org/officeDocument/2006/relationships/hyperlink" Target="https://commons.wikimedia.org/wiki/File:North_Atlantic_Treaty_Organization_(orthographic_projection).svg" TargetMode="External"/><Relationship Id="rId8" Type="http://schemas.openxmlformats.org/officeDocument/2006/relationships/hyperlink" Target="https://en.wikipedia.org/wiki/en:Creative_Commons"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hyperlink" Target="https://history.state.gov/milestones/1953-1960/warsaw-treaty" TargetMode="External"/><Relationship Id="rId6" Type="http://schemas.openxmlformats.org/officeDocument/2006/relationships/hyperlink" Target="https://commons.wikimedia.org/wiki/File:Warsaw_Pact_in_1990_(orthographic_projection).svg" TargetMode="External"/><Relationship Id="rId7"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hyperlink" Target="https://www.britannica.com/topic/Berlin-Wall" TargetMode="External"/><Relationship Id="rId6" Type="http://schemas.openxmlformats.org/officeDocument/2006/relationships/image" Target="../media/image11.png"/><Relationship Id="rId7" Type="http://schemas.openxmlformats.org/officeDocument/2006/relationships/hyperlink" Target="https://en.wikipedia.org/wiki/File:Structure_of_Berlin_Wall.svg"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55" name="Google Shape;55;p13"/>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None/>
            </a:pPr>
            <a:r>
              <a:rPr lang="en" sz="1900">
                <a:latin typeface="Inter Medium"/>
                <a:ea typeface="Inter Medium"/>
                <a:cs typeface="Inter Medium"/>
                <a:sym typeface="Inter Medium"/>
              </a:rPr>
              <a:t>Image Analyzation</a:t>
            </a:r>
            <a:endParaRPr sz="1900">
              <a:latin typeface="Inter Medium"/>
              <a:ea typeface="Inter Medium"/>
              <a:cs typeface="Inter Medium"/>
              <a:sym typeface="Inter Medium"/>
            </a:endParaRPr>
          </a:p>
        </p:txBody>
      </p:sp>
      <p:pic>
        <p:nvPicPr>
          <p:cNvPr id="56" name="Google Shape;56;p13"/>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57" name="Google Shape;57;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8" name="Google Shape;58;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59" name="Google Shape;59;p13"/>
          <p:cNvPicPr preferRelativeResize="0"/>
          <p:nvPr/>
        </p:nvPicPr>
        <p:blipFill>
          <a:blip r:embed="rId5">
            <a:alphaModFix/>
          </a:blip>
          <a:stretch>
            <a:fillRect/>
          </a:stretch>
        </p:blipFill>
        <p:spPr>
          <a:xfrm>
            <a:off x="465500" y="1326000"/>
            <a:ext cx="2762300" cy="3822933"/>
          </a:xfrm>
          <a:prstGeom prst="rect">
            <a:avLst/>
          </a:prstGeom>
          <a:noFill/>
          <a:ln>
            <a:noFill/>
          </a:ln>
        </p:spPr>
      </p:pic>
      <p:graphicFrame>
        <p:nvGraphicFramePr>
          <p:cNvPr id="60" name="Google Shape;60;p13"/>
          <p:cNvGraphicFramePr/>
          <p:nvPr/>
        </p:nvGraphicFramePr>
        <p:xfrm>
          <a:off x="465500" y="5181550"/>
          <a:ext cx="3000000" cy="3000000"/>
        </p:xfrm>
        <a:graphic>
          <a:graphicData uri="http://schemas.openxmlformats.org/drawingml/2006/table">
            <a:tbl>
              <a:tblPr>
                <a:noFill/>
                <a:tableStyleId>{141DE8AB-6E48-461C-B8D0-C39C120A2EFD}</a:tableStyleId>
              </a:tblPr>
              <a:tblGrid>
                <a:gridCol w="2762300"/>
              </a:tblGrid>
              <a:tr h="12700">
                <a:tc>
                  <a:txBody>
                    <a:bodyPr/>
                    <a:lstStyle/>
                    <a:p>
                      <a:pPr indent="0" lvl="0" marL="0" rtl="0" algn="l">
                        <a:spcBef>
                          <a:spcPts val="0"/>
                        </a:spcBef>
                        <a:spcAft>
                          <a:spcPts val="0"/>
                        </a:spcAft>
                        <a:buNone/>
                      </a:pPr>
                      <a:r>
                        <a:rPr b="1" lang="en" sz="1100">
                          <a:solidFill>
                            <a:srgbClr val="333333"/>
                          </a:solidFill>
                          <a:latin typeface="Inter"/>
                          <a:ea typeface="Inter"/>
                          <a:cs typeface="Inter"/>
                          <a:sym typeface="Inter"/>
                        </a:rPr>
                        <a:t>Titl</a:t>
                      </a:r>
                      <a:r>
                        <a:rPr b="1" lang="en" sz="1100">
                          <a:latin typeface="Inter"/>
                          <a:ea typeface="Inter"/>
                          <a:cs typeface="Inter"/>
                          <a:sym typeface="Inter"/>
                        </a:rPr>
                        <a:t>e: </a:t>
                      </a:r>
                      <a:r>
                        <a:rPr lang="en" sz="1100">
                          <a:latin typeface="Inter"/>
                          <a:ea typeface="Inter"/>
                          <a:cs typeface="Inter"/>
                          <a:sym typeface="Inter"/>
                        </a:rPr>
                        <a:t>This man is your friend: Russian He fights for freedom.</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rPr b="1" lang="en" sz="1100">
                          <a:latin typeface="Inter"/>
                          <a:ea typeface="Inter"/>
                          <a:cs typeface="Inter"/>
                          <a:sym typeface="Inter"/>
                        </a:rPr>
                        <a:t>Date Created/Published: </a:t>
                      </a:r>
                      <a:r>
                        <a:rPr lang="en" sz="1100">
                          <a:latin typeface="Inter"/>
                          <a:ea typeface="Inter"/>
                          <a:cs typeface="Inter"/>
                          <a:sym typeface="Inter"/>
                        </a:rPr>
                        <a:t>[Washington, D.C.] : U.S. Government Printing Office ; 1942.</a:t>
                      </a:r>
                      <a:endParaRPr sz="1100">
                        <a:latin typeface="Inter"/>
                        <a:ea typeface="Inter"/>
                        <a:cs typeface="Inter"/>
                        <a:sym typeface="Inter"/>
                      </a:endParaRPr>
                    </a:p>
                    <a:p>
                      <a:pPr indent="0" lvl="0" marL="0" rtl="0" algn="l">
                        <a:spcBef>
                          <a:spcPts val="0"/>
                        </a:spcBef>
                        <a:spcAft>
                          <a:spcPts val="0"/>
                        </a:spcAft>
                        <a:buNone/>
                      </a:pPr>
                      <a:r>
                        <a:rPr lang="en" sz="1100" u="sng">
                          <a:latin typeface="Inter"/>
                          <a:ea typeface="Inter"/>
                          <a:cs typeface="Inter"/>
                          <a:sym typeface="Inter"/>
                          <a:hlinkClick r:id="rId6"/>
                        </a:rPr>
                        <a:t>Image </a:t>
                      </a:r>
                      <a:r>
                        <a:rPr lang="en" sz="1100">
                          <a:latin typeface="Inter"/>
                          <a:ea typeface="Inter"/>
                          <a:cs typeface="Inter"/>
                          <a:sym typeface="Inter"/>
                        </a:rPr>
                        <a:t>is courtesy of wikimedia commons and is public domain</a:t>
                      </a:r>
                      <a:endParaRPr b="1" sz="11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sp>
        <p:nvSpPr>
          <p:cNvPr id="61" name="Google Shape;61;p13"/>
          <p:cNvSpPr txBox="1"/>
          <p:nvPr/>
        </p:nvSpPr>
        <p:spPr>
          <a:xfrm>
            <a:off x="465500" y="894900"/>
            <a:ext cx="6841500" cy="43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a:t>
            </a:r>
            <a:r>
              <a:rPr lang="en" sz="1200">
                <a:solidFill>
                  <a:schemeClr val="dk1"/>
                </a:solidFill>
                <a:latin typeface="Inter"/>
                <a:ea typeface="Inter"/>
                <a:cs typeface="Inter"/>
                <a:sym typeface="Inter"/>
              </a:rPr>
              <a:t> Analyze the images below and answer the questions that follow.</a:t>
            </a:r>
            <a:endParaRPr sz="1200">
              <a:solidFill>
                <a:schemeClr val="dk1"/>
              </a:solidFill>
              <a:latin typeface="Inter"/>
              <a:ea typeface="Inter"/>
              <a:cs typeface="Inter"/>
              <a:sym typeface="Inter"/>
            </a:endParaRPr>
          </a:p>
        </p:txBody>
      </p:sp>
      <p:pic>
        <p:nvPicPr>
          <p:cNvPr id="62" name="Google Shape;62;p13"/>
          <p:cNvPicPr preferRelativeResize="0"/>
          <p:nvPr/>
        </p:nvPicPr>
        <p:blipFill>
          <a:blip r:embed="rId7">
            <a:alphaModFix/>
          </a:blip>
          <a:stretch>
            <a:fillRect/>
          </a:stretch>
        </p:blipFill>
        <p:spPr>
          <a:xfrm>
            <a:off x="3346825" y="1617975"/>
            <a:ext cx="4328575" cy="2814825"/>
          </a:xfrm>
          <a:prstGeom prst="rect">
            <a:avLst/>
          </a:prstGeom>
          <a:noFill/>
          <a:ln>
            <a:noFill/>
          </a:ln>
        </p:spPr>
      </p:pic>
      <p:graphicFrame>
        <p:nvGraphicFramePr>
          <p:cNvPr id="63" name="Google Shape;63;p13"/>
          <p:cNvGraphicFramePr/>
          <p:nvPr/>
        </p:nvGraphicFramePr>
        <p:xfrm>
          <a:off x="4611363" y="4724775"/>
          <a:ext cx="3000000" cy="3000000"/>
        </p:xfrm>
        <a:graphic>
          <a:graphicData uri="http://schemas.openxmlformats.org/drawingml/2006/table">
            <a:tbl>
              <a:tblPr>
                <a:noFill/>
                <a:tableStyleId>{141DE8AB-6E48-461C-B8D0-C39C120A2EFD}</a:tableStyleId>
              </a:tblPr>
              <a:tblGrid>
                <a:gridCol w="2695625"/>
              </a:tblGrid>
              <a:tr h="12700">
                <a:tc>
                  <a:txBody>
                    <a:bodyPr/>
                    <a:lstStyle/>
                    <a:p>
                      <a:pPr indent="0" lvl="0" marL="0" rtl="0" algn="r">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Source: </a:t>
                      </a:r>
                      <a:r>
                        <a:rPr lang="en" sz="1100">
                          <a:solidFill>
                            <a:schemeClr val="dk1"/>
                          </a:solidFill>
                          <a:latin typeface="Inter"/>
                          <a:ea typeface="Inter"/>
                          <a:cs typeface="Inter"/>
                          <a:sym typeface="Inter"/>
                        </a:rPr>
                        <a:t>“Arm Wrestling for World Domination” published in Daily Mail (British Newspaper) in October 1962, Captioned: “Okay Mr. President, Let’s Talk”</a:t>
                      </a:r>
                      <a:endParaRPr b="1" sz="11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graphicFrame>
        <p:nvGraphicFramePr>
          <p:cNvPr id="64" name="Google Shape;64;p13"/>
          <p:cNvGraphicFramePr/>
          <p:nvPr/>
        </p:nvGraphicFramePr>
        <p:xfrm>
          <a:off x="532175" y="6769300"/>
          <a:ext cx="3000000" cy="3000000"/>
        </p:xfrm>
        <a:graphic>
          <a:graphicData uri="http://schemas.openxmlformats.org/drawingml/2006/table">
            <a:tbl>
              <a:tblPr>
                <a:noFill/>
                <a:tableStyleId>{141DE8AB-6E48-461C-B8D0-C39C120A2EFD}</a:tableStyleId>
              </a:tblPr>
              <a:tblGrid>
                <a:gridCol w="3420750"/>
                <a:gridCol w="3420750"/>
              </a:tblGrid>
              <a:tr h="978400">
                <a:tc>
                  <a:txBody>
                    <a:bodyPr/>
                    <a:lstStyle/>
                    <a:p>
                      <a:pPr indent="0" lvl="0" marL="0" rtl="0" algn="l">
                        <a:spcBef>
                          <a:spcPts val="0"/>
                        </a:spcBef>
                        <a:spcAft>
                          <a:spcPts val="0"/>
                        </a:spcAft>
                        <a:buNone/>
                      </a:pPr>
                      <a:r>
                        <a:rPr lang="en" sz="1200">
                          <a:latin typeface="Inter"/>
                          <a:ea typeface="Inter"/>
                          <a:cs typeface="Inter"/>
                          <a:sym typeface="Inter"/>
                        </a:rPr>
                        <a:t>1. Identify a difference between the two images above. </a:t>
                      </a:r>
                      <a:endParaRPr sz="1200">
                        <a:latin typeface="Inter"/>
                        <a:ea typeface="Inter"/>
                        <a:cs typeface="Inter"/>
                        <a:sym typeface="Inter"/>
                      </a:endParaRPr>
                    </a:p>
                  </a:txBody>
                  <a:tcPr marT="63500" marB="63500" marR="63500" marL="6350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2. What do these two images reveal about the relationship between the United States and Soviet Union during the Cold War?</a:t>
                      </a:r>
                      <a:endParaRPr sz="1200">
                        <a:latin typeface="Inter"/>
                        <a:ea typeface="Inter"/>
                        <a:cs typeface="Inter"/>
                        <a:sym typeface="Inter"/>
                      </a:endParaRPr>
                    </a:p>
                  </a:txBody>
                  <a:tcPr marT="63500" marB="63500" marR="63500" marL="63500">
                    <a:lnL cap="flat" cmpd="sng" w="9525">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439600">
                <a:tc>
                  <a:txBody>
                    <a:bodyPr/>
                    <a:lstStyle/>
                    <a:p>
                      <a:pPr indent="0" lvl="0" marL="0" rtl="0" algn="l">
                        <a:spcBef>
                          <a:spcPts val="0"/>
                        </a:spcBef>
                        <a:spcAft>
                          <a:spcPts val="0"/>
                        </a:spcAft>
                        <a:buNone/>
                      </a:pPr>
                      <a:r>
                        <a:rPr b="1" lang="en" sz="1200">
                          <a:solidFill>
                            <a:schemeClr val="accent1"/>
                          </a:solidFill>
                          <a:latin typeface="Inter"/>
                          <a:ea typeface="Inter"/>
                          <a:cs typeface="Inter"/>
                          <a:sym typeface="Inter"/>
                        </a:rPr>
                        <a:t>The first image is a World War II propaganda poster promoting unity between the U.S. and the Soviet Union as allies against Nazi Germany, while the second is a Cold War political cartoon highlighting the tense rivalry between the U.S. and USSR during the Cuban Missile Crisis.</a:t>
                      </a:r>
                      <a:endParaRPr b="1" sz="1200">
                        <a:solidFill>
                          <a:schemeClr val="accent1"/>
                        </a:solidFill>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chemeClr val="accent1"/>
                          </a:solidFill>
                          <a:latin typeface="Inter"/>
                          <a:ea typeface="Inter"/>
                          <a:cs typeface="Inter"/>
                          <a:sym typeface="Inter"/>
                        </a:rPr>
                        <a:t>The two images reveal the complex and evolving relationship between the United States and the Soviet Union during the Cold War. While the World War II poster reflects a period of alliance against a common enemy, the Cold War cartoon illustrates the intense rivalry that defined their post-war relationship.</a:t>
                      </a:r>
                      <a:endParaRPr b="1" sz="1200">
                        <a:solidFill>
                          <a:schemeClr val="accent1"/>
                        </a:solidFill>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4" name="Shape 164"/>
        <p:cNvGrpSpPr/>
        <p:nvPr/>
      </p:nvGrpSpPr>
      <p:grpSpPr>
        <a:xfrm>
          <a:off x="0" y="0"/>
          <a:ext cx="0" cy="0"/>
          <a:chOff x="0" y="0"/>
          <a:chExt cx="0" cy="0"/>
        </a:xfrm>
      </p:grpSpPr>
      <p:pic>
        <p:nvPicPr>
          <p:cNvPr id="165" name="Google Shape;165;p2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66" name="Google Shape;166;p2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7" name="Google Shape;167;p2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68" name="Google Shape;168;p22"/>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lang="en" sz="1900">
                <a:solidFill>
                  <a:schemeClr val="dk1"/>
                </a:solidFill>
                <a:latin typeface="Inter"/>
                <a:ea typeface="Inter"/>
                <a:cs typeface="Inter"/>
                <a:sym typeface="Inter"/>
              </a:rPr>
              <a:t>Student Answer Document</a:t>
            </a:r>
            <a:endParaRPr sz="1900">
              <a:latin typeface="Inter Medium"/>
              <a:ea typeface="Inter Medium"/>
              <a:cs typeface="Inter Medium"/>
              <a:sym typeface="Inter Medium"/>
            </a:endParaRPr>
          </a:p>
        </p:txBody>
      </p:sp>
      <p:pic>
        <p:nvPicPr>
          <p:cNvPr id="169" name="Google Shape;169;p22"/>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170" name="Google Shape;170;p22"/>
          <p:cNvSpPr txBox="1"/>
          <p:nvPr/>
        </p:nvSpPr>
        <p:spPr>
          <a:xfrm>
            <a:off x="190275" y="1141575"/>
            <a:ext cx="7291800" cy="37866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1900">
                <a:solidFill>
                  <a:schemeClr val="dk1"/>
                </a:solidFill>
                <a:latin typeface="Inter"/>
                <a:ea typeface="Inter"/>
                <a:cs typeface="Inter"/>
                <a:sym typeface="Inter"/>
              </a:rPr>
              <a:t>1941-1945: The United States and USSR become allies</a:t>
            </a:r>
            <a:endParaRPr sz="1900">
              <a:solidFill>
                <a:schemeClr val="dk1"/>
              </a:solidFill>
              <a:latin typeface="Inter Medium"/>
              <a:ea typeface="Inter Medium"/>
              <a:cs typeface="Inter Medium"/>
              <a:sym typeface="Inter Medium"/>
            </a:endParaRPr>
          </a:p>
          <a:p>
            <a:pPr indent="0" lvl="0" marL="0" rtl="0" algn="l">
              <a:spcBef>
                <a:spcPts val="0"/>
              </a:spcBef>
              <a:spcAft>
                <a:spcPts val="0"/>
              </a:spcAft>
              <a:buNone/>
            </a:pPr>
            <a:r>
              <a:t/>
            </a:r>
            <a:endParaRPr sz="11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Inter"/>
                <a:ea typeface="Inter"/>
                <a:cs typeface="Inter"/>
                <a:sym typeface="Inter"/>
              </a:rPr>
              <a:t>1. </a:t>
            </a:r>
            <a:r>
              <a:rPr b="1" lang="en" sz="1200">
                <a:solidFill>
                  <a:schemeClr val="dk1"/>
                </a:solidFill>
                <a:latin typeface="Inter"/>
                <a:ea typeface="Inter"/>
                <a:cs typeface="Inter"/>
                <a:sym typeface="Inter"/>
              </a:rPr>
              <a:t>Why did the United States and the USSR fight together as allies in 1941?</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The United States and the USSR became allies in 1941 after Nazi Germany broke the Nazi-Soviet Pact and invaded the Soviet Union, prompting the USSR to join the Allies. The U.S. saw this as an opportunity to gain a powerful ally to defeat their mutual enemy, Nazi Germany.</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2. Did the United States and the USSR ever fully trust one another? Explain.</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a:t>
            </a:r>
            <a:r>
              <a:rPr b="1" lang="en" sz="1200">
                <a:solidFill>
                  <a:schemeClr val="accent1"/>
                </a:solidFill>
                <a:latin typeface="Inter"/>
                <a:ea typeface="Inter"/>
                <a:cs typeface="Inter"/>
                <a:sym typeface="Inter"/>
              </a:rPr>
              <a:t>he United States and the USSR never fully trusted each other due to their opposing political ideologies—capitalism and democracy versus communism and totalitarianism. While they cooperated during World War II to defeat Nazi Germany, mutual distrust persisted, fueled by disagreements during the war and concerns about post-war goals.</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171" name="Google Shape;171;p22"/>
          <p:cNvSpPr txBox="1"/>
          <p:nvPr/>
        </p:nvSpPr>
        <p:spPr>
          <a:xfrm>
            <a:off x="190275" y="4992275"/>
            <a:ext cx="7291800" cy="41712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1900">
                <a:solidFill>
                  <a:schemeClr val="dk1"/>
                </a:solidFill>
                <a:latin typeface="Inter"/>
                <a:ea typeface="Inter"/>
                <a:cs typeface="Inter"/>
                <a:sym typeface="Inter"/>
              </a:rPr>
              <a:t>February-July 1945: The War Conferences and Agreements</a:t>
            </a:r>
            <a:endParaRPr sz="1900">
              <a:solidFill>
                <a:schemeClr val="dk1"/>
              </a:solidFill>
              <a:latin typeface="Inter Medium"/>
              <a:ea typeface="Inter Medium"/>
              <a:cs typeface="Inter Medium"/>
              <a:sym typeface="Inter Medium"/>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3. What was the purpose of the 1945 war conferences in Yalta and Potsdam? Given your prior knowledge of war conferences and agreements, what problems might arise?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accent1"/>
                </a:solidFill>
                <a:latin typeface="Inter"/>
                <a:ea typeface="Inter"/>
                <a:cs typeface="Inter"/>
                <a:sym typeface="Inter"/>
              </a:rPr>
              <a:t>The purpose of the Yalta and Potsdam conferences was to determine the postwar organization of Europe, including the division and reconstruction of Germany, reparations, and the establishment of free elections in Eastern Europe. Problems might arise due to differing goals and mistrust among the Allies, particularly over reparations, the political future of Eastern Europe, and Stalin's commitment to free elections, which could lead to disputes and broken agreements.</a:t>
            </a:r>
            <a:endParaRPr b="1" sz="12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4. What major events occurred between Yalta and Potsdam? How might these events impact the relationships between the Allies?</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Between Yalta and Potsdam, major events included the establishment of the United Nations in April 1945 and Germany's surrender in May 1945. These events shifted the focus from wartime cooperation to postwar tensions, as mistrust grew over Stalin's actions in Poland and Eastern Europe, where he arrested non-communist leaders and fostered communist governments. The change in U.S. leadership to President Truman also introduced new dynamics, as Truman was more critical of Stalin, further straining relations.</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5" name="Shape 175"/>
        <p:cNvGrpSpPr/>
        <p:nvPr/>
      </p:nvGrpSpPr>
      <p:grpSpPr>
        <a:xfrm>
          <a:off x="0" y="0"/>
          <a:ext cx="0" cy="0"/>
          <a:chOff x="0" y="0"/>
          <a:chExt cx="0" cy="0"/>
        </a:xfrm>
      </p:grpSpPr>
      <p:pic>
        <p:nvPicPr>
          <p:cNvPr id="176" name="Google Shape;176;p2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77" name="Google Shape;177;p2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8" name="Google Shape;178;p2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79" name="Google Shape;179;p23"/>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lang="en" sz="1900">
                <a:solidFill>
                  <a:schemeClr val="dk1"/>
                </a:solidFill>
                <a:latin typeface="Inter"/>
                <a:ea typeface="Inter"/>
                <a:cs typeface="Inter"/>
                <a:sym typeface="Inter"/>
              </a:rPr>
              <a:t>Student Answer Document</a:t>
            </a:r>
            <a:endParaRPr sz="1900">
              <a:latin typeface="Inter Medium"/>
              <a:ea typeface="Inter Medium"/>
              <a:cs typeface="Inter Medium"/>
              <a:sym typeface="Inter Medium"/>
            </a:endParaRPr>
          </a:p>
        </p:txBody>
      </p:sp>
      <p:pic>
        <p:nvPicPr>
          <p:cNvPr id="180" name="Google Shape;180;p23"/>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181" name="Google Shape;181;p23"/>
          <p:cNvSpPr txBox="1"/>
          <p:nvPr/>
        </p:nvSpPr>
        <p:spPr>
          <a:xfrm>
            <a:off x="190275" y="1141575"/>
            <a:ext cx="7291800" cy="48948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1900">
                <a:solidFill>
                  <a:schemeClr val="dk1"/>
                </a:solidFill>
                <a:latin typeface="Inter"/>
                <a:ea typeface="Inter"/>
                <a:cs typeface="Inter"/>
                <a:sym typeface="Inter"/>
              </a:rPr>
              <a:t>1945-1947: An Iron Curtain Descends Across in Europe</a:t>
            </a:r>
            <a:endParaRPr b="1" sz="19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Calibri"/>
              <a:ea typeface="Calibri"/>
              <a:cs typeface="Calibri"/>
              <a:sym typeface="Calibri"/>
            </a:endParaRPr>
          </a:p>
          <a:p>
            <a:pPr indent="0" lvl="0" marL="0" rtl="0" algn="l">
              <a:spcBef>
                <a:spcPts val="0"/>
              </a:spcBef>
              <a:spcAft>
                <a:spcPts val="0"/>
              </a:spcAft>
              <a:buNone/>
            </a:pPr>
            <a:r>
              <a:rPr b="1" lang="en" sz="1200">
                <a:solidFill>
                  <a:schemeClr val="dk1"/>
                </a:solidFill>
                <a:latin typeface="Inter"/>
                <a:ea typeface="Inter"/>
                <a:cs typeface="Inter"/>
                <a:sym typeface="Inter"/>
              </a:rPr>
              <a:t>6. What action did Stalin take that heightened the tension between the United States and USSR? Why did these actions concern the United States?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Stalin broke his pledge to allow free elections and coalition governments in Eastern Europe, instead enabling communists to seize control of many nations in the region. These actions concerned the United States because they saw it as evidence of Stalin’s defiance and a deliberate spread of communism, threatening democratic principles and global stability.</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7. How did the relationship between the United States and the </a:t>
            </a:r>
            <a:r>
              <a:rPr b="1" lang="en" sz="1200">
                <a:solidFill>
                  <a:schemeClr val="dk1"/>
                </a:solidFill>
                <a:latin typeface="Inter"/>
                <a:ea typeface="Inter"/>
                <a:cs typeface="Inter"/>
                <a:sym typeface="Inter"/>
              </a:rPr>
              <a:t>Soviet</a:t>
            </a:r>
            <a:r>
              <a:rPr b="1" lang="en" sz="1200">
                <a:solidFill>
                  <a:schemeClr val="dk1"/>
                </a:solidFill>
                <a:latin typeface="Inter"/>
                <a:ea typeface="Inter"/>
                <a:cs typeface="Inter"/>
                <a:sym typeface="Inter"/>
              </a:rPr>
              <a:t> Union change between 1945 and 1947?</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Between 1945 and 1947, the relationship between the U.S. and the USSR deteriorated as wartime cooperation gave way to Cold War tensions. Stalin’s actions in Eastern Europe and the ideological divide over communism versus democracy caused mistrust, leading to the U.S. adopting a more confrontational stance against Soviet expansion.</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8. Based on the excerpt from the “Iron Curtain Speech,” what was Winston Churchill’s point of view concerning the Soviet Union in 1946?</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Churchill acknowledged the bravery of the Russian people but warned of the growing Soviet dominance in Eastern Europe, symbolized by the "iron curtain" dividing the continent. He expressed concern about Soviet control over Eastern European nations and advocated for unity among Western nations to resist Soviet influence and ensure global security.</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5" name="Shape 185"/>
        <p:cNvGrpSpPr/>
        <p:nvPr/>
      </p:nvGrpSpPr>
      <p:grpSpPr>
        <a:xfrm>
          <a:off x="0" y="0"/>
          <a:ext cx="0" cy="0"/>
          <a:chOff x="0" y="0"/>
          <a:chExt cx="0" cy="0"/>
        </a:xfrm>
      </p:grpSpPr>
      <p:pic>
        <p:nvPicPr>
          <p:cNvPr id="186" name="Google Shape;186;p2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7" name="Google Shape;187;p2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8" name="Google Shape;188;p2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89" name="Google Shape;189;p24"/>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lang="en" sz="1900">
                <a:solidFill>
                  <a:schemeClr val="dk1"/>
                </a:solidFill>
                <a:latin typeface="Inter"/>
                <a:ea typeface="Inter"/>
                <a:cs typeface="Inter"/>
                <a:sym typeface="Inter"/>
              </a:rPr>
              <a:t>Student Answer Document</a:t>
            </a:r>
            <a:endParaRPr sz="1900">
              <a:latin typeface="Inter Medium"/>
              <a:ea typeface="Inter Medium"/>
              <a:cs typeface="Inter Medium"/>
              <a:sym typeface="Inter Medium"/>
            </a:endParaRPr>
          </a:p>
        </p:txBody>
      </p:sp>
      <p:pic>
        <p:nvPicPr>
          <p:cNvPr id="190" name="Google Shape;190;p24"/>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191" name="Google Shape;191;p24"/>
          <p:cNvSpPr txBox="1"/>
          <p:nvPr/>
        </p:nvSpPr>
        <p:spPr>
          <a:xfrm>
            <a:off x="190275" y="1141575"/>
            <a:ext cx="7291800" cy="56337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1900">
                <a:solidFill>
                  <a:schemeClr val="dk1"/>
                </a:solidFill>
                <a:latin typeface="Inter"/>
                <a:ea typeface="Inter"/>
                <a:cs typeface="Inter"/>
                <a:sym typeface="Inter"/>
              </a:rPr>
              <a:t>1948: Berlin Blockade and Berlin Airlift</a:t>
            </a:r>
            <a:endParaRPr b="1" sz="19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Calibri"/>
              <a:ea typeface="Calibri"/>
              <a:cs typeface="Calibri"/>
              <a:sym typeface="Calibri"/>
            </a:endParaRPr>
          </a:p>
          <a:p>
            <a:pPr indent="0" lvl="0" marL="0" rtl="0" algn="l">
              <a:spcBef>
                <a:spcPts val="0"/>
              </a:spcBef>
              <a:spcAft>
                <a:spcPts val="0"/>
              </a:spcAft>
              <a:buNone/>
            </a:pPr>
            <a:r>
              <a:rPr b="1" lang="en" sz="1200">
                <a:solidFill>
                  <a:srgbClr val="101010"/>
                </a:solidFill>
                <a:latin typeface="Inter"/>
                <a:ea typeface="Inter"/>
                <a:cs typeface="Inter"/>
                <a:sym typeface="Inter"/>
              </a:rPr>
              <a:t>9. What caused the Berlin Blockade?</a:t>
            </a:r>
            <a:endParaRPr b="1" sz="1200">
              <a:solidFill>
                <a:srgbClr val="101010"/>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The Berlin Blockade was caused by the USSR’s attempt to force the Allies (France, Great Britain, and the United States) out of their sectors of Berlin, located within Soviet-controlled eastern Germany. Tensions arose over disagreements about the future of Germany and whether Allied-controlled Berlin would remain independent or become part of the Soviet sphere.</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rPr b="1" lang="en" sz="1200">
                <a:solidFill>
                  <a:srgbClr val="101010"/>
                </a:solidFill>
                <a:latin typeface="Inter"/>
                <a:ea typeface="Inter"/>
                <a:cs typeface="Inter"/>
                <a:sym typeface="Inter"/>
              </a:rPr>
              <a:t>10. How did the British, French, and United States get past the Soviet Union’s blockade? </a:t>
            </a:r>
            <a:endParaRPr b="1" sz="1200">
              <a:solidFill>
                <a:srgbClr val="101010"/>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The Allies responded to the blockade with the Berlin Airlift, a massive operation in which the United States and United Kingdom flew food, fuel, and supplies into Allied-controlled areas of Berlin, bypassing the Soviet blockade.</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rPr b="1" lang="en" sz="1200">
                <a:solidFill>
                  <a:srgbClr val="101010"/>
                </a:solidFill>
                <a:latin typeface="Inter"/>
                <a:ea typeface="Inter"/>
                <a:cs typeface="Inter"/>
                <a:sym typeface="Inter"/>
              </a:rPr>
              <a:t>11. How did the Berlin Blockade impact the relationship between the United States and the USSR?</a:t>
            </a:r>
            <a:endParaRPr b="1" sz="1200">
              <a:solidFill>
                <a:srgbClr val="101010"/>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The Berlin Blockade deepened mistrust and hostility between the United States and the USSR, solidifying their adversarial relationship and escalating the Cold War. It demonstrated the lengths each side was willing to go to assert control, while also reinforcing the division of Germany and Berlin.</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192" name="Google Shape;192;p24"/>
          <p:cNvSpPr txBox="1"/>
          <p:nvPr/>
        </p:nvSpPr>
        <p:spPr>
          <a:xfrm>
            <a:off x="190275" y="6837150"/>
            <a:ext cx="7291800" cy="23088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1900">
                <a:solidFill>
                  <a:schemeClr val="dk1"/>
                </a:solidFill>
                <a:latin typeface="Inter"/>
                <a:ea typeface="Inter"/>
                <a:cs typeface="Inter"/>
                <a:sym typeface="Inter"/>
              </a:rPr>
              <a:t>1949: NATO Established</a:t>
            </a:r>
            <a:endParaRPr b="1" sz="19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Calibri"/>
              <a:ea typeface="Calibri"/>
              <a:cs typeface="Calibri"/>
              <a:sym typeface="Calibri"/>
            </a:endParaRPr>
          </a:p>
          <a:p>
            <a:pPr indent="0" lvl="0" marL="0" rtl="0" algn="l">
              <a:spcBef>
                <a:spcPts val="0"/>
              </a:spcBef>
              <a:spcAft>
                <a:spcPts val="0"/>
              </a:spcAft>
              <a:buNone/>
            </a:pPr>
            <a:r>
              <a:rPr b="1" lang="en" sz="1200">
                <a:solidFill>
                  <a:srgbClr val="101010"/>
                </a:solidFill>
                <a:latin typeface="Inter"/>
                <a:ea typeface="Inter"/>
                <a:cs typeface="Inter"/>
                <a:sym typeface="Inter"/>
              </a:rPr>
              <a:t>12. Define “NATO”.</a:t>
            </a:r>
            <a:endParaRPr b="1" sz="1200">
              <a:solidFill>
                <a:srgbClr val="101010"/>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NATO, or the North Atlantic Treaty Organization, is a military alliance established on April 4, 1949, with the signing of the North Atlantic Treaty. It was formed to provide collective defense against external aggression, particularly in response to the threat posed by the Soviet Union during the early Cold War.</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6" name="Shape 196"/>
        <p:cNvGrpSpPr/>
        <p:nvPr/>
      </p:nvGrpSpPr>
      <p:grpSpPr>
        <a:xfrm>
          <a:off x="0" y="0"/>
          <a:ext cx="0" cy="0"/>
          <a:chOff x="0" y="0"/>
          <a:chExt cx="0" cy="0"/>
        </a:xfrm>
      </p:grpSpPr>
      <p:pic>
        <p:nvPicPr>
          <p:cNvPr id="197" name="Google Shape;197;p2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98" name="Google Shape;198;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99" name="Google Shape;199;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00" name="Google Shape;200;p25"/>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lang="en" sz="1900">
                <a:solidFill>
                  <a:schemeClr val="dk1"/>
                </a:solidFill>
                <a:latin typeface="Inter"/>
                <a:ea typeface="Inter"/>
                <a:cs typeface="Inter"/>
                <a:sym typeface="Inter"/>
              </a:rPr>
              <a:t>Student Answer Document</a:t>
            </a:r>
            <a:endParaRPr sz="1900">
              <a:latin typeface="Inter Medium"/>
              <a:ea typeface="Inter Medium"/>
              <a:cs typeface="Inter Medium"/>
              <a:sym typeface="Inter Medium"/>
            </a:endParaRPr>
          </a:p>
        </p:txBody>
      </p:sp>
      <p:pic>
        <p:nvPicPr>
          <p:cNvPr id="201" name="Google Shape;201;p25"/>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202" name="Google Shape;202;p25"/>
          <p:cNvSpPr txBox="1"/>
          <p:nvPr/>
        </p:nvSpPr>
        <p:spPr>
          <a:xfrm>
            <a:off x="240350" y="5624400"/>
            <a:ext cx="7291800" cy="36018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1900">
                <a:solidFill>
                  <a:schemeClr val="dk1"/>
                </a:solidFill>
                <a:latin typeface="Inter"/>
                <a:ea typeface="Inter"/>
                <a:cs typeface="Inter"/>
                <a:sym typeface="Inter"/>
              </a:rPr>
              <a:t>1961: Construction Begins on the Berlin Wall</a:t>
            </a:r>
            <a:endParaRPr b="1" sz="19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Calibri"/>
              <a:ea typeface="Calibri"/>
              <a:cs typeface="Calibri"/>
              <a:sym typeface="Calibri"/>
            </a:endParaRPr>
          </a:p>
          <a:p>
            <a:pPr indent="0" lvl="0" marL="0" rtl="0" algn="l">
              <a:spcBef>
                <a:spcPts val="0"/>
              </a:spcBef>
              <a:spcAft>
                <a:spcPts val="0"/>
              </a:spcAft>
              <a:buNone/>
            </a:pPr>
            <a:r>
              <a:rPr b="1" lang="en" sz="1200">
                <a:solidFill>
                  <a:srgbClr val="101010"/>
                </a:solidFill>
                <a:latin typeface="Inter"/>
                <a:ea typeface="Inter"/>
                <a:cs typeface="Inter"/>
                <a:sym typeface="Inter"/>
              </a:rPr>
              <a:t>15. Where was the Berlin Wall located? Why did the Soviet Union build it?</a:t>
            </a:r>
            <a:endParaRPr b="1" sz="1200">
              <a:solidFill>
                <a:srgbClr val="101010"/>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The Berlin Wall was located in Berlin, Germany, surrounding West Berlin, which was controlled by the United States, France, and Great Britain, and separating it from Communist East Germany. The Soviet Union built the wall to prevent East Germans from fleeing to democratic West Berlin, as the loss of skilled workers and professionals was harming the East German economy.</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rPr b="1" lang="en" sz="1200">
                <a:solidFill>
                  <a:srgbClr val="101010"/>
                </a:solidFill>
                <a:latin typeface="Inter"/>
                <a:ea typeface="Inter"/>
                <a:cs typeface="Inter"/>
                <a:sym typeface="Inter"/>
              </a:rPr>
              <a:t>16. Explain one effect of the Berlin Wall.</a:t>
            </a:r>
            <a:endParaRPr b="1" sz="1200">
              <a:solidFill>
                <a:srgbClr val="101010"/>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The Berlin Wall became a powerful symbol of the division between capitalism and communism during the Cold War, physically and ideologically separating East and West Germany. It also heightened tensions between the United States and the Soviet Union, as it underscored the repressive nature of the Eastern Bloc and limited freedom of movement for East Germans.</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203" name="Google Shape;203;p25"/>
          <p:cNvSpPr txBox="1"/>
          <p:nvPr/>
        </p:nvSpPr>
        <p:spPr>
          <a:xfrm>
            <a:off x="240300" y="977125"/>
            <a:ext cx="7291800" cy="43407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1900">
                <a:solidFill>
                  <a:schemeClr val="dk1"/>
                </a:solidFill>
                <a:latin typeface="Inter"/>
                <a:ea typeface="Inter"/>
                <a:cs typeface="Inter"/>
                <a:sym typeface="Inter"/>
              </a:rPr>
              <a:t>1955: Warsaw Pact Established</a:t>
            </a:r>
            <a:endParaRPr b="1" sz="19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Calibri"/>
              <a:ea typeface="Calibri"/>
              <a:cs typeface="Calibri"/>
              <a:sym typeface="Calibri"/>
            </a:endParaRPr>
          </a:p>
          <a:p>
            <a:pPr indent="0" lvl="0" marL="0" rtl="0" algn="l">
              <a:spcBef>
                <a:spcPts val="0"/>
              </a:spcBef>
              <a:spcAft>
                <a:spcPts val="0"/>
              </a:spcAft>
              <a:buNone/>
            </a:pPr>
            <a:r>
              <a:rPr b="1" lang="en" sz="1200">
                <a:solidFill>
                  <a:srgbClr val="101010"/>
                </a:solidFill>
                <a:latin typeface="Inter"/>
                <a:ea typeface="Inter"/>
                <a:cs typeface="Inter"/>
                <a:sym typeface="Inter"/>
              </a:rPr>
              <a:t>13. </a:t>
            </a:r>
            <a:r>
              <a:rPr b="1" lang="en" sz="1200">
                <a:solidFill>
                  <a:srgbClr val="101010"/>
                </a:solidFill>
                <a:latin typeface="Inter"/>
                <a:ea typeface="Inter"/>
                <a:cs typeface="Inter"/>
                <a:sym typeface="Inter"/>
              </a:rPr>
              <a:t>What was the Warsaw Pact?</a:t>
            </a:r>
            <a:endParaRPr b="1" sz="1200">
              <a:solidFill>
                <a:srgbClr val="101010"/>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The Warsaw Pact, established in 1955, was a military alliance of Eastern Bloc countries led by the Soviet Union in response to the formation of NATO. It included the USSR and its satellite states in Eastern Europe, aiming to consolidate Soviet control and provide collective defense for its members.</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solidFill>
                <a:srgbClr val="101010"/>
              </a:solidFill>
              <a:latin typeface="Inter"/>
              <a:ea typeface="Inter"/>
              <a:cs typeface="Inter"/>
              <a:sym typeface="Inter"/>
            </a:endParaRPr>
          </a:p>
          <a:p>
            <a:pPr indent="0" lvl="0" marL="0" rtl="0" algn="l">
              <a:spcBef>
                <a:spcPts val="0"/>
              </a:spcBef>
              <a:spcAft>
                <a:spcPts val="0"/>
              </a:spcAft>
              <a:buNone/>
            </a:pPr>
            <a:r>
              <a:rPr b="1" lang="en" sz="1200">
                <a:solidFill>
                  <a:srgbClr val="101010"/>
                </a:solidFill>
                <a:latin typeface="Inter"/>
                <a:ea typeface="Inter"/>
                <a:cs typeface="Inter"/>
                <a:sym typeface="Inter"/>
              </a:rPr>
              <a:t>14. Explain one difference between the Warsaw Pact and NATO.</a:t>
            </a:r>
            <a:endParaRPr b="1" sz="1200">
              <a:solidFill>
                <a:srgbClr val="101010"/>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The Warsaw Pact was dominated by the Soviet Union, which maintained strict control over its member states, often using the alliance to suppress dissent within its sphere of influence. In contrast, NATO operated as a collective alliance of sovereign nations, with decisions made through consultation and consensus among members.</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7" name="Shape 207"/>
        <p:cNvGrpSpPr/>
        <p:nvPr/>
      </p:nvGrpSpPr>
      <p:grpSpPr>
        <a:xfrm>
          <a:off x="0" y="0"/>
          <a:ext cx="0" cy="0"/>
          <a:chOff x="0" y="0"/>
          <a:chExt cx="0" cy="0"/>
        </a:xfrm>
      </p:grpSpPr>
      <p:pic>
        <p:nvPicPr>
          <p:cNvPr id="208" name="Google Shape;208;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09" name="Google Shape;209;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10" name="Google Shape;210;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11" name="Google Shape;211;p26"/>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lang="en" sz="1900">
                <a:solidFill>
                  <a:schemeClr val="dk1"/>
                </a:solidFill>
                <a:latin typeface="Inter"/>
                <a:ea typeface="Inter"/>
                <a:cs typeface="Inter"/>
                <a:sym typeface="Inter"/>
              </a:rPr>
              <a:t>Cold War Events Timeline</a:t>
            </a:r>
            <a:endParaRPr sz="1900">
              <a:latin typeface="Inter Medium"/>
              <a:ea typeface="Inter Medium"/>
              <a:cs typeface="Inter Medium"/>
              <a:sym typeface="Inter Medium"/>
            </a:endParaRPr>
          </a:p>
        </p:txBody>
      </p:sp>
      <p:pic>
        <p:nvPicPr>
          <p:cNvPr id="212" name="Google Shape;212;p26"/>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213" name="Google Shape;213;p26"/>
          <p:cNvSpPr txBox="1"/>
          <p:nvPr/>
        </p:nvSpPr>
        <p:spPr>
          <a:xfrm>
            <a:off x="307250" y="1040213"/>
            <a:ext cx="71580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a:t>
            </a:r>
            <a:r>
              <a:rPr lang="en" sz="1200">
                <a:solidFill>
                  <a:schemeClr val="dk1"/>
                </a:solidFill>
                <a:latin typeface="Inter"/>
                <a:ea typeface="Inter"/>
                <a:cs typeface="Inter"/>
                <a:sym typeface="Inter"/>
              </a:rPr>
              <a:t>: Based on the gallery walk you just completed, </a:t>
            </a:r>
            <a:r>
              <a:rPr lang="en" sz="1200">
                <a:solidFill>
                  <a:schemeClr val="dk1"/>
                </a:solidFill>
                <a:latin typeface="Inter"/>
                <a:ea typeface="Inter"/>
                <a:cs typeface="Inter"/>
                <a:sym typeface="Inter"/>
              </a:rPr>
              <a:t>answer the questions for each event, “How did this event during the Cold War help to achieve, maintain, and/or threaten world peace?” The first one is completed for you. </a:t>
            </a:r>
            <a:endParaRPr sz="1200">
              <a:latin typeface="Inter"/>
              <a:ea typeface="Inter"/>
              <a:cs typeface="Inter"/>
              <a:sym typeface="Inter"/>
            </a:endParaRPr>
          </a:p>
        </p:txBody>
      </p:sp>
      <p:graphicFrame>
        <p:nvGraphicFramePr>
          <p:cNvPr id="214" name="Google Shape;214;p26"/>
          <p:cNvGraphicFramePr/>
          <p:nvPr/>
        </p:nvGraphicFramePr>
        <p:xfrm>
          <a:off x="2420800" y="2601000"/>
          <a:ext cx="3000000" cy="3000000"/>
        </p:xfrm>
        <a:graphic>
          <a:graphicData uri="http://schemas.openxmlformats.org/drawingml/2006/table">
            <a:tbl>
              <a:tblPr>
                <a:noFill/>
                <a:tableStyleId>{141DE8AB-6E48-461C-B8D0-C39C120A2EFD}</a:tableStyleId>
              </a:tblPr>
              <a:tblGrid>
                <a:gridCol w="1609000"/>
                <a:gridCol w="1609000"/>
                <a:gridCol w="1609000"/>
              </a:tblGrid>
              <a:tr h="12700">
                <a:tc>
                  <a:txBody>
                    <a:bodyPr/>
                    <a:lstStyle/>
                    <a:p>
                      <a:pPr indent="0" lvl="0" marL="0" rtl="0" algn="ctr">
                        <a:spcBef>
                          <a:spcPts val="0"/>
                        </a:spcBef>
                        <a:spcAft>
                          <a:spcPts val="0"/>
                        </a:spcAft>
                        <a:buNone/>
                      </a:pPr>
                      <a:r>
                        <a:rPr lang="en" sz="1100">
                          <a:latin typeface="Calibri"/>
                          <a:ea typeface="Calibri"/>
                          <a:cs typeface="Calibri"/>
                          <a:sym typeface="Calibri"/>
                        </a:rPr>
                        <a:t>achieve</a:t>
                      </a:r>
                      <a:endParaRPr sz="1100">
                        <a:latin typeface="Calibri"/>
                        <a:ea typeface="Calibri"/>
                        <a:cs typeface="Calibri"/>
                        <a:sym typeface="Calibri"/>
                      </a:endParaRPr>
                    </a:p>
                  </a:txBody>
                  <a:tcPr marT="63500" marB="63500" marR="63500" marL="63500">
                    <a:lnL cap="flat" cmpd="sng" w="12700">
                      <a:solidFill>
                        <a:srgbClr val="FFFFFF"/>
                      </a:solidFill>
                      <a:prstDash val="solid"/>
                      <a:round/>
                      <a:headEnd len="sm" w="sm" type="none"/>
                      <a:tailEnd len="sm" w="sm" type="none"/>
                    </a:lnL>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FFFF00"/>
                    </a:solidFill>
                  </a:tcPr>
                </a:tc>
                <a:tc>
                  <a:txBody>
                    <a:bodyPr/>
                    <a:lstStyle/>
                    <a:p>
                      <a:pPr indent="0" lvl="0" marL="0" rtl="0" algn="ctr">
                        <a:spcBef>
                          <a:spcPts val="0"/>
                        </a:spcBef>
                        <a:spcAft>
                          <a:spcPts val="0"/>
                        </a:spcAft>
                        <a:buNone/>
                      </a:pPr>
                      <a:r>
                        <a:rPr lang="en" sz="1100">
                          <a:latin typeface="Calibri"/>
                          <a:ea typeface="Calibri"/>
                          <a:cs typeface="Calibri"/>
                          <a:sym typeface="Calibri"/>
                        </a:rPr>
                        <a:t>maintain</a:t>
                      </a:r>
                      <a:endParaRPr sz="1100">
                        <a:latin typeface="Calibri"/>
                        <a:ea typeface="Calibri"/>
                        <a:cs typeface="Calibri"/>
                        <a:sym typeface="Calibri"/>
                      </a:endParaRPr>
                    </a:p>
                  </a:txBody>
                  <a:tcPr marT="63500" marB="63500" marR="63500" marL="63500">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latin typeface="Calibri"/>
                          <a:ea typeface="Calibri"/>
                          <a:cs typeface="Calibri"/>
                          <a:sym typeface="Calibri"/>
                        </a:rPr>
                        <a:t>threaten</a:t>
                      </a:r>
                      <a:endParaRPr sz="1100">
                        <a:latin typeface="Calibri"/>
                        <a:ea typeface="Calibri"/>
                        <a:cs typeface="Calibri"/>
                        <a:sym typeface="Calibri"/>
                      </a:endParaRPr>
                    </a:p>
                  </a:txBody>
                  <a:tcPr marT="63500" marB="63500" marR="63500" marL="63500">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graphicFrame>
        <p:nvGraphicFramePr>
          <p:cNvPr id="215" name="Google Shape;215;p26"/>
          <p:cNvGraphicFramePr/>
          <p:nvPr/>
        </p:nvGraphicFramePr>
        <p:xfrm>
          <a:off x="381550" y="1830063"/>
          <a:ext cx="3000000" cy="3000000"/>
        </p:xfrm>
        <a:graphic>
          <a:graphicData uri="http://schemas.openxmlformats.org/drawingml/2006/table">
            <a:tbl>
              <a:tblPr>
                <a:noFill/>
                <a:tableStyleId>{141DE8AB-6E48-461C-B8D0-C39C120A2EFD}</a:tableStyleId>
              </a:tblPr>
              <a:tblGrid>
                <a:gridCol w="593650"/>
                <a:gridCol w="1344125"/>
                <a:gridCol w="4928450"/>
              </a:tblGrid>
              <a:tr h="12700">
                <a:tc>
                  <a:txBody>
                    <a:bodyPr/>
                    <a:lstStyle/>
                    <a:p>
                      <a:pPr indent="0" lvl="0" marL="0" rtl="0" algn="ctr">
                        <a:spcBef>
                          <a:spcPts val="0"/>
                        </a:spcBef>
                        <a:spcAft>
                          <a:spcPts val="0"/>
                        </a:spcAft>
                        <a:buNone/>
                      </a:pPr>
                      <a:r>
                        <a:rPr b="1" lang="en" sz="1200">
                          <a:latin typeface="Inter"/>
                          <a:ea typeface="Inter"/>
                          <a:cs typeface="Inter"/>
                          <a:sym typeface="Inter"/>
                        </a:rPr>
                        <a:t>Date</a:t>
                      </a:r>
                      <a:endParaRPr b="1"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Event</a:t>
                      </a:r>
                      <a:endParaRPr b="1"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Did this event during the Cold War help to achieve, maintain, and/or threaten world peace? </a:t>
                      </a:r>
                      <a:endParaRPr b="1"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2311400">
                <a:tc>
                  <a:txBody>
                    <a:bodyPr/>
                    <a:lstStyle/>
                    <a:p>
                      <a:pPr indent="0" lvl="0" marL="0" rtl="0" algn="ctr">
                        <a:spcBef>
                          <a:spcPts val="0"/>
                        </a:spcBef>
                        <a:spcAft>
                          <a:spcPts val="0"/>
                        </a:spcAft>
                        <a:buNone/>
                      </a:pPr>
                      <a:r>
                        <a:rPr lang="en" sz="1200">
                          <a:latin typeface="Inter"/>
                          <a:ea typeface="Inter"/>
                          <a:cs typeface="Inter"/>
                          <a:sym typeface="Inter"/>
                        </a:rPr>
                        <a:t>July 1941-</a:t>
                      </a:r>
                      <a:endParaRPr sz="1200">
                        <a:latin typeface="Inter"/>
                        <a:ea typeface="Inter"/>
                        <a:cs typeface="Inter"/>
                        <a:sym typeface="Inter"/>
                      </a:endParaRPr>
                    </a:p>
                    <a:p>
                      <a:pPr indent="0" lvl="0" marL="0" rtl="0" algn="ctr">
                        <a:spcBef>
                          <a:spcPts val="0"/>
                        </a:spcBef>
                        <a:spcAft>
                          <a:spcPts val="0"/>
                        </a:spcAft>
                        <a:buNone/>
                      </a:pPr>
                      <a:r>
                        <a:rPr lang="en" sz="1200">
                          <a:latin typeface="Inter"/>
                          <a:ea typeface="Inter"/>
                          <a:cs typeface="Inter"/>
                          <a:sym typeface="Inter"/>
                        </a:rPr>
                        <a:t>1945</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Inter"/>
                          <a:ea typeface="Inter"/>
                          <a:cs typeface="Inter"/>
                          <a:sym typeface="Inter"/>
                        </a:rPr>
                        <a:t>The United States and USSR become allies in WWII</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Highlight one:</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Explain:  </a:t>
                      </a:r>
                      <a:endParaRPr sz="1200">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This event helped achieve world peace. In this event, which came before the Cold War, the United States and USSR worked together to stop the Nazis and the other Axis Powers from instituting totalitarian governments in much of the world. </a:t>
                      </a:r>
                      <a:endParaRPr b="1" sz="1200">
                        <a:solidFill>
                          <a:schemeClr val="accent1"/>
                        </a:solidFill>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847850">
                <a:tc>
                  <a:txBody>
                    <a:bodyPr/>
                    <a:lstStyle/>
                    <a:p>
                      <a:pPr indent="0" lvl="0" marL="0" rtl="0" algn="ctr">
                        <a:spcBef>
                          <a:spcPts val="0"/>
                        </a:spcBef>
                        <a:spcAft>
                          <a:spcPts val="0"/>
                        </a:spcAft>
                        <a:buNone/>
                      </a:pPr>
                      <a:r>
                        <a:rPr lang="en" sz="1200">
                          <a:latin typeface="Inter"/>
                          <a:ea typeface="Inter"/>
                          <a:cs typeface="Inter"/>
                          <a:sym typeface="Inter"/>
                        </a:rPr>
                        <a:t>Feb 1945</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Inter"/>
                          <a:ea typeface="Inter"/>
                          <a:cs typeface="Inter"/>
                          <a:sym typeface="Inter"/>
                        </a:rPr>
                        <a:t>Yalta Conference</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Highlight one: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Explain:  </a:t>
                      </a:r>
                      <a:endParaRPr sz="1200">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The Yalta Conference aimed to establish a framework for postwar Europe, including plans for the division of Germany, the creation of the United Nations, and free elections in Eastern Europe. However, it also planted seeds of mistrust that would later contribute to Cold War tensions.</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828800">
                <a:tc>
                  <a:txBody>
                    <a:bodyPr/>
                    <a:lstStyle/>
                    <a:p>
                      <a:pPr indent="0" lvl="0" marL="0" rtl="0" algn="ctr">
                        <a:spcBef>
                          <a:spcPts val="0"/>
                        </a:spcBef>
                        <a:spcAft>
                          <a:spcPts val="0"/>
                        </a:spcAft>
                        <a:buNone/>
                      </a:pPr>
                      <a:r>
                        <a:rPr lang="en" sz="1200">
                          <a:latin typeface="Inter"/>
                          <a:ea typeface="Inter"/>
                          <a:cs typeface="Inter"/>
                          <a:sym typeface="Inter"/>
                        </a:rPr>
                        <a:t>July 1945</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Inter"/>
                          <a:ea typeface="Inter"/>
                          <a:cs typeface="Inter"/>
                          <a:sym typeface="Inter"/>
                        </a:rPr>
                        <a:t>Potsdam Agreement</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Highlight one: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Explain: </a:t>
                      </a:r>
                      <a:endParaRPr sz="1200">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The Potsdam Conference revealed growing tensions between the Allies, particularly over reparations, Eastern Europe, and Germany's future. These disagreements heightened mistrust and set the stage for the Cold War.</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 </a:t>
                      </a:r>
                      <a:endParaRPr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graphicFrame>
        <p:nvGraphicFramePr>
          <p:cNvPr id="216" name="Google Shape;216;p26"/>
          <p:cNvGraphicFramePr/>
          <p:nvPr/>
        </p:nvGraphicFramePr>
        <p:xfrm>
          <a:off x="2420800" y="4879975"/>
          <a:ext cx="3000000" cy="3000000"/>
        </p:xfrm>
        <a:graphic>
          <a:graphicData uri="http://schemas.openxmlformats.org/drawingml/2006/table">
            <a:tbl>
              <a:tblPr>
                <a:noFill/>
                <a:tableStyleId>{141DE8AB-6E48-461C-B8D0-C39C120A2EFD}</a:tableStyleId>
              </a:tblPr>
              <a:tblGrid>
                <a:gridCol w="1571475"/>
                <a:gridCol w="1571475"/>
                <a:gridCol w="1571475"/>
              </a:tblGrid>
              <a:tr h="12700">
                <a:tc>
                  <a:txBody>
                    <a:bodyPr/>
                    <a:lstStyle/>
                    <a:p>
                      <a:pPr indent="0" lvl="0" marL="0" rtl="0" algn="ctr">
                        <a:spcBef>
                          <a:spcPts val="0"/>
                        </a:spcBef>
                        <a:spcAft>
                          <a:spcPts val="0"/>
                        </a:spcAft>
                        <a:buNone/>
                      </a:pPr>
                      <a:r>
                        <a:rPr lang="en" sz="1100">
                          <a:highlight>
                            <a:srgbClr val="FFFF00"/>
                          </a:highlight>
                          <a:latin typeface="Inter"/>
                          <a:ea typeface="Inter"/>
                          <a:cs typeface="Inter"/>
                          <a:sym typeface="Inter"/>
                        </a:rPr>
                        <a:t>achieve</a:t>
                      </a:r>
                      <a:endParaRPr sz="1100">
                        <a:highlight>
                          <a:srgbClr val="FFFF00"/>
                        </a:highlight>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latin typeface="Inter"/>
                          <a:ea typeface="Inter"/>
                          <a:cs typeface="Inter"/>
                          <a:sym typeface="Inter"/>
                        </a:rPr>
                        <a:t>maintain</a:t>
                      </a:r>
                      <a:endParaRPr sz="1100">
                        <a:latin typeface="Inter"/>
                        <a:ea typeface="Inter"/>
                        <a:cs typeface="Inter"/>
                        <a:sym typeface="Inter"/>
                      </a:endParaRPr>
                    </a:p>
                  </a:txBody>
                  <a:tcPr marT="63500" marB="63500" marR="63500" marL="63500">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latin typeface="Inter"/>
                          <a:ea typeface="Inter"/>
                          <a:cs typeface="Inter"/>
                          <a:sym typeface="Inter"/>
                        </a:rPr>
                        <a:t>threaten</a:t>
                      </a:r>
                      <a:endParaRPr sz="1100">
                        <a:latin typeface="Inter"/>
                        <a:ea typeface="Inter"/>
                        <a:cs typeface="Inter"/>
                        <a:sym typeface="Inter"/>
                      </a:endParaRPr>
                    </a:p>
                  </a:txBody>
                  <a:tcPr marT="63500" marB="63500" marR="63500" marL="63500">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graphicFrame>
        <p:nvGraphicFramePr>
          <p:cNvPr id="217" name="Google Shape;217;p26"/>
          <p:cNvGraphicFramePr/>
          <p:nvPr/>
        </p:nvGraphicFramePr>
        <p:xfrm>
          <a:off x="2420800" y="7023725"/>
          <a:ext cx="3000000" cy="3000000"/>
        </p:xfrm>
        <a:graphic>
          <a:graphicData uri="http://schemas.openxmlformats.org/drawingml/2006/table">
            <a:tbl>
              <a:tblPr>
                <a:noFill/>
                <a:tableStyleId>{141DE8AB-6E48-461C-B8D0-C39C120A2EFD}</a:tableStyleId>
              </a:tblPr>
              <a:tblGrid>
                <a:gridCol w="1571475"/>
                <a:gridCol w="1571475"/>
                <a:gridCol w="1571475"/>
              </a:tblGrid>
              <a:tr h="12700">
                <a:tc>
                  <a:txBody>
                    <a:bodyPr/>
                    <a:lstStyle/>
                    <a:p>
                      <a:pPr indent="0" lvl="0" marL="0" rtl="0" algn="ctr">
                        <a:spcBef>
                          <a:spcPts val="0"/>
                        </a:spcBef>
                        <a:spcAft>
                          <a:spcPts val="0"/>
                        </a:spcAft>
                        <a:buNone/>
                      </a:pPr>
                      <a:r>
                        <a:rPr lang="en" sz="1100">
                          <a:latin typeface="Inter"/>
                          <a:ea typeface="Inter"/>
                          <a:cs typeface="Inter"/>
                          <a:sym typeface="Inter"/>
                        </a:rPr>
                        <a:t>achieve</a:t>
                      </a:r>
                      <a:endParaRPr sz="11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latin typeface="Inter"/>
                          <a:ea typeface="Inter"/>
                          <a:cs typeface="Inter"/>
                          <a:sym typeface="Inter"/>
                        </a:rPr>
                        <a:t>maintain</a:t>
                      </a:r>
                      <a:endParaRPr sz="1100">
                        <a:latin typeface="Inter"/>
                        <a:ea typeface="Inter"/>
                        <a:cs typeface="Inter"/>
                        <a:sym typeface="Inter"/>
                      </a:endParaRPr>
                    </a:p>
                  </a:txBody>
                  <a:tcPr marT="63500" marB="63500" marR="63500" marL="63500">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highlight>
                            <a:srgbClr val="FFFF00"/>
                          </a:highlight>
                          <a:latin typeface="Inter"/>
                          <a:ea typeface="Inter"/>
                          <a:cs typeface="Inter"/>
                          <a:sym typeface="Inter"/>
                        </a:rPr>
                        <a:t>threaten</a:t>
                      </a:r>
                      <a:endParaRPr sz="1100">
                        <a:highlight>
                          <a:srgbClr val="FFFF00"/>
                        </a:highlight>
                        <a:latin typeface="Inter"/>
                        <a:ea typeface="Inter"/>
                        <a:cs typeface="Inter"/>
                        <a:sym typeface="Inter"/>
                      </a:endParaRPr>
                    </a:p>
                  </a:txBody>
                  <a:tcPr marT="63500" marB="63500" marR="63500" marL="63500">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1" name="Shape 221"/>
        <p:cNvGrpSpPr/>
        <p:nvPr/>
      </p:nvGrpSpPr>
      <p:grpSpPr>
        <a:xfrm>
          <a:off x="0" y="0"/>
          <a:ext cx="0" cy="0"/>
          <a:chOff x="0" y="0"/>
          <a:chExt cx="0" cy="0"/>
        </a:xfrm>
      </p:grpSpPr>
      <p:pic>
        <p:nvPicPr>
          <p:cNvPr id="222" name="Google Shape;222;p2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23" name="Google Shape;223;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24" name="Google Shape;224;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25" name="Google Shape;225;p27"/>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lang="en" sz="1900">
                <a:solidFill>
                  <a:schemeClr val="dk1"/>
                </a:solidFill>
                <a:latin typeface="Inter"/>
                <a:ea typeface="Inter"/>
                <a:cs typeface="Inter"/>
                <a:sym typeface="Inter"/>
              </a:rPr>
              <a:t>Cold War Events Timeline</a:t>
            </a:r>
            <a:endParaRPr sz="1900">
              <a:latin typeface="Inter Medium"/>
              <a:ea typeface="Inter Medium"/>
              <a:cs typeface="Inter Medium"/>
              <a:sym typeface="Inter Medium"/>
            </a:endParaRPr>
          </a:p>
        </p:txBody>
      </p:sp>
      <p:pic>
        <p:nvPicPr>
          <p:cNvPr id="226" name="Google Shape;226;p27"/>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227" name="Google Shape;227;p27"/>
          <p:cNvSpPr txBox="1"/>
          <p:nvPr/>
        </p:nvSpPr>
        <p:spPr>
          <a:xfrm>
            <a:off x="307250" y="1040213"/>
            <a:ext cx="71580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a:t>
            </a:r>
            <a:r>
              <a:rPr lang="en" sz="1200">
                <a:solidFill>
                  <a:schemeClr val="dk1"/>
                </a:solidFill>
                <a:latin typeface="Inter"/>
                <a:ea typeface="Inter"/>
                <a:cs typeface="Inter"/>
                <a:sym typeface="Inter"/>
              </a:rPr>
              <a:t>: Based on the gallery walk you just completed, answer the questions for each event, “How did this event during the Cold War help to achieve, maintain, and/or threaten world peace?” The first one is completed for you. </a:t>
            </a:r>
            <a:endParaRPr sz="1200">
              <a:latin typeface="Inter"/>
              <a:ea typeface="Inter"/>
              <a:cs typeface="Inter"/>
              <a:sym typeface="Inter"/>
            </a:endParaRPr>
          </a:p>
        </p:txBody>
      </p:sp>
      <p:graphicFrame>
        <p:nvGraphicFramePr>
          <p:cNvPr id="228" name="Google Shape;228;p27"/>
          <p:cNvGraphicFramePr/>
          <p:nvPr/>
        </p:nvGraphicFramePr>
        <p:xfrm>
          <a:off x="453138" y="1871163"/>
          <a:ext cx="3000000" cy="3000000"/>
        </p:xfrm>
        <a:graphic>
          <a:graphicData uri="http://schemas.openxmlformats.org/drawingml/2006/table">
            <a:tbl>
              <a:tblPr>
                <a:noFill/>
                <a:tableStyleId>{141DE8AB-6E48-461C-B8D0-C39C120A2EFD}</a:tableStyleId>
              </a:tblPr>
              <a:tblGrid>
                <a:gridCol w="593650"/>
                <a:gridCol w="1344125"/>
                <a:gridCol w="4928450"/>
              </a:tblGrid>
              <a:tr h="348700">
                <a:tc>
                  <a:txBody>
                    <a:bodyPr/>
                    <a:lstStyle/>
                    <a:p>
                      <a:pPr indent="0" lvl="0" marL="0" rtl="0" algn="ctr">
                        <a:spcBef>
                          <a:spcPts val="0"/>
                        </a:spcBef>
                        <a:spcAft>
                          <a:spcPts val="0"/>
                        </a:spcAft>
                        <a:buNone/>
                      </a:pPr>
                      <a:r>
                        <a:rPr b="1" lang="en" sz="1200">
                          <a:latin typeface="Inter"/>
                          <a:ea typeface="Inter"/>
                          <a:cs typeface="Inter"/>
                          <a:sym typeface="Inter"/>
                        </a:rPr>
                        <a:t>Date</a:t>
                      </a:r>
                      <a:endParaRPr b="1"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Event</a:t>
                      </a:r>
                      <a:endParaRPr b="1"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Did this event during the Cold War help to achieve, maintain, and/or threaten world peace? </a:t>
                      </a:r>
                      <a:endParaRPr b="1"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542200">
                <a:tc>
                  <a:txBody>
                    <a:bodyPr/>
                    <a:lstStyle/>
                    <a:p>
                      <a:pPr indent="0" lvl="0" marL="0" rtl="0" algn="ctr">
                        <a:spcBef>
                          <a:spcPts val="0"/>
                        </a:spcBef>
                        <a:spcAft>
                          <a:spcPts val="0"/>
                        </a:spcAft>
                        <a:buNone/>
                      </a:pPr>
                      <a:r>
                        <a:rPr lang="en" sz="1200">
                          <a:latin typeface="Inter"/>
                          <a:ea typeface="Inter"/>
                          <a:cs typeface="Inter"/>
                          <a:sym typeface="Inter"/>
                        </a:rPr>
                        <a:t>1948</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Inter"/>
                          <a:ea typeface="Inter"/>
                          <a:cs typeface="Inter"/>
                          <a:sym typeface="Inter"/>
                        </a:rPr>
                        <a:t>Berlin Blockade and Berlin Airlift</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Highlight one: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Explain:  </a:t>
                      </a:r>
                      <a:endParaRPr sz="1200">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The Berlin Blockade was a direct Soviet challenge to the Western Allies, creating a crisis that could have led to armed conflict. The Airlift prevented escalation but deepened the divide between East and West.</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542200">
                <a:tc>
                  <a:txBody>
                    <a:bodyPr/>
                    <a:lstStyle/>
                    <a:p>
                      <a:pPr indent="0" lvl="0" marL="0" rtl="0" algn="ctr">
                        <a:spcBef>
                          <a:spcPts val="0"/>
                        </a:spcBef>
                        <a:spcAft>
                          <a:spcPts val="0"/>
                        </a:spcAft>
                        <a:buNone/>
                      </a:pPr>
                      <a:r>
                        <a:rPr lang="en" sz="1200">
                          <a:latin typeface="Inter"/>
                          <a:ea typeface="Inter"/>
                          <a:cs typeface="Inter"/>
                          <a:sym typeface="Inter"/>
                        </a:rPr>
                        <a:t>April 1949</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Inter"/>
                          <a:ea typeface="Inter"/>
                          <a:cs typeface="Inter"/>
                          <a:sym typeface="Inter"/>
                        </a:rPr>
                        <a:t>NATO Establish</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Highlight one: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Explain: </a:t>
                      </a:r>
                      <a:endParaRPr sz="1200">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NATO provided collective security for its members, deterring potential aggression by the Soviet Union. However, it also solidified the division between Eastern and Western blocs, contributing to the Cold War arms race.</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 </a:t>
                      </a:r>
                      <a:endParaRPr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542200">
                <a:tc>
                  <a:txBody>
                    <a:bodyPr/>
                    <a:lstStyle/>
                    <a:p>
                      <a:pPr indent="0" lvl="0" marL="0" rtl="0" algn="ctr">
                        <a:spcBef>
                          <a:spcPts val="0"/>
                        </a:spcBef>
                        <a:spcAft>
                          <a:spcPts val="0"/>
                        </a:spcAft>
                        <a:buNone/>
                      </a:pPr>
                      <a:r>
                        <a:rPr lang="en" sz="1200">
                          <a:latin typeface="Inter"/>
                          <a:ea typeface="Inter"/>
                          <a:cs typeface="Inter"/>
                          <a:sym typeface="Inter"/>
                        </a:rPr>
                        <a:t>1955</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lang="en" sz="1200">
                          <a:latin typeface="Inter"/>
                          <a:ea typeface="Inter"/>
                          <a:cs typeface="Inter"/>
                          <a:sym typeface="Inter"/>
                        </a:rPr>
                        <a:t>Warsaw </a:t>
                      </a:r>
                      <a:r>
                        <a:rPr lang="en" sz="1200">
                          <a:latin typeface="Inter"/>
                          <a:ea typeface="Inter"/>
                          <a:cs typeface="Inter"/>
                          <a:sym typeface="Inter"/>
                        </a:rPr>
                        <a:t>Pact</a:t>
                      </a:r>
                      <a:r>
                        <a:rPr lang="en" sz="1200">
                          <a:latin typeface="Inter"/>
                          <a:ea typeface="Inter"/>
                          <a:cs typeface="Inter"/>
                          <a:sym typeface="Inter"/>
                        </a:rPr>
                        <a:t> Established</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Highlight one: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Explain: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The Warsaw Pact formalized the military alignment of the Eastern Bloc under Soviet control, escalating the arms race and deepening the Cold War divide between the two global power blocs.</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graphicFrame>
        <p:nvGraphicFramePr>
          <p:cNvPr id="229" name="Google Shape;229;p27"/>
          <p:cNvGraphicFramePr/>
          <p:nvPr/>
        </p:nvGraphicFramePr>
        <p:xfrm>
          <a:off x="2497138" y="4908900"/>
          <a:ext cx="3000000" cy="3000000"/>
        </p:xfrm>
        <a:graphic>
          <a:graphicData uri="http://schemas.openxmlformats.org/drawingml/2006/table">
            <a:tbl>
              <a:tblPr>
                <a:noFill/>
                <a:tableStyleId>{141DE8AB-6E48-461C-B8D0-C39C120A2EFD}</a:tableStyleId>
              </a:tblPr>
              <a:tblGrid>
                <a:gridCol w="1571475"/>
                <a:gridCol w="1571475"/>
                <a:gridCol w="1571475"/>
              </a:tblGrid>
              <a:tr h="12700">
                <a:tc>
                  <a:txBody>
                    <a:bodyPr/>
                    <a:lstStyle/>
                    <a:p>
                      <a:pPr indent="0" lvl="0" marL="0" rtl="0" algn="ctr">
                        <a:spcBef>
                          <a:spcPts val="0"/>
                        </a:spcBef>
                        <a:spcAft>
                          <a:spcPts val="0"/>
                        </a:spcAft>
                        <a:buNone/>
                      </a:pPr>
                      <a:r>
                        <a:rPr lang="en" sz="1100">
                          <a:latin typeface="Inter"/>
                          <a:ea typeface="Inter"/>
                          <a:cs typeface="Inter"/>
                          <a:sym typeface="Inter"/>
                        </a:rPr>
                        <a:t>achieve</a:t>
                      </a:r>
                      <a:endParaRPr sz="11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highlight>
                            <a:srgbClr val="FFFF00"/>
                          </a:highlight>
                          <a:latin typeface="Inter"/>
                          <a:ea typeface="Inter"/>
                          <a:cs typeface="Inter"/>
                          <a:sym typeface="Inter"/>
                        </a:rPr>
                        <a:t>maintain</a:t>
                      </a:r>
                      <a:endParaRPr sz="1100">
                        <a:highlight>
                          <a:srgbClr val="FFFF00"/>
                        </a:highlight>
                        <a:latin typeface="Inter"/>
                        <a:ea typeface="Inter"/>
                        <a:cs typeface="Inter"/>
                        <a:sym typeface="Inter"/>
                      </a:endParaRPr>
                    </a:p>
                  </a:txBody>
                  <a:tcPr marT="63500" marB="63500" marR="63500" marL="63500">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latin typeface="Inter"/>
                          <a:ea typeface="Inter"/>
                          <a:cs typeface="Inter"/>
                          <a:sym typeface="Inter"/>
                        </a:rPr>
                        <a:t>threaten</a:t>
                      </a:r>
                      <a:endParaRPr sz="1100">
                        <a:latin typeface="Inter"/>
                        <a:ea typeface="Inter"/>
                        <a:cs typeface="Inter"/>
                        <a:sym typeface="Inter"/>
                      </a:endParaRPr>
                    </a:p>
                  </a:txBody>
                  <a:tcPr marT="63500" marB="63500" marR="63500" marL="63500">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graphicFrame>
        <p:nvGraphicFramePr>
          <p:cNvPr id="230" name="Google Shape;230;p27"/>
          <p:cNvGraphicFramePr/>
          <p:nvPr/>
        </p:nvGraphicFramePr>
        <p:xfrm>
          <a:off x="2497138" y="2655725"/>
          <a:ext cx="3000000" cy="3000000"/>
        </p:xfrm>
        <a:graphic>
          <a:graphicData uri="http://schemas.openxmlformats.org/drawingml/2006/table">
            <a:tbl>
              <a:tblPr>
                <a:noFill/>
                <a:tableStyleId>{141DE8AB-6E48-461C-B8D0-C39C120A2EFD}</a:tableStyleId>
              </a:tblPr>
              <a:tblGrid>
                <a:gridCol w="1571475"/>
                <a:gridCol w="1571475"/>
                <a:gridCol w="1571475"/>
              </a:tblGrid>
              <a:tr h="12700">
                <a:tc>
                  <a:txBody>
                    <a:bodyPr/>
                    <a:lstStyle/>
                    <a:p>
                      <a:pPr indent="0" lvl="0" marL="0" rtl="0" algn="ctr">
                        <a:spcBef>
                          <a:spcPts val="0"/>
                        </a:spcBef>
                        <a:spcAft>
                          <a:spcPts val="0"/>
                        </a:spcAft>
                        <a:buNone/>
                      </a:pPr>
                      <a:r>
                        <a:rPr lang="en" sz="1100">
                          <a:latin typeface="Inter"/>
                          <a:ea typeface="Inter"/>
                          <a:cs typeface="Inter"/>
                          <a:sym typeface="Inter"/>
                        </a:rPr>
                        <a:t>achieve</a:t>
                      </a:r>
                      <a:endParaRPr sz="11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latin typeface="Inter"/>
                          <a:ea typeface="Inter"/>
                          <a:cs typeface="Inter"/>
                          <a:sym typeface="Inter"/>
                        </a:rPr>
                        <a:t>maintain</a:t>
                      </a:r>
                      <a:endParaRPr sz="1100">
                        <a:latin typeface="Inter"/>
                        <a:ea typeface="Inter"/>
                        <a:cs typeface="Inter"/>
                        <a:sym typeface="Inter"/>
                      </a:endParaRPr>
                    </a:p>
                  </a:txBody>
                  <a:tcPr marT="63500" marB="63500" marR="63500" marL="63500">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highlight>
                            <a:srgbClr val="FFFF00"/>
                          </a:highlight>
                          <a:latin typeface="Inter"/>
                          <a:ea typeface="Inter"/>
                          <a:cs typeface="Inter"/>
                          <a:sym typeface="Inter"/>
                        </a:rPr>
                        <a:t>threaten</a:t>
                      </a:r>
                      <a:endParaRPr sz="1100">
                        <a:highlight>
                          <a:srgbClr val="FFFF00"/>
                        </a:highlight>
                        <a:latin typeface="Inter"/>
                        <a:ea typeface="Inter"/>
                        <a:cs typeface="Inter"/>
                        <a:sym typeface="Inter"/>
                      </a:endParaRPr>
                    </a:p>
                  </a:txBody>
                  <a:tcPr marT="63500" marB="63500" marR="63500" marL="63500">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graphicFrame>
        <p:nvGraphicFramePr>
          <p:cNvPr id="231" name="Google Shape;231;p27"/>
          <p:cNvGraphicFramePr/>
          <p:nvPr/>
        </p:nvGraphicFramePr>
        <p:xfrm>
          <a:off x="2497138" y="7242950"/>
          <a:ext cx="3000000" cy="3000000"/>
        </p:xfrm>
        <a:graphic>
          <a:graphicData uri="http://schemas.openxmlformats.org/drawingml/2006/table">
            <a:tbl>
              <a:tblPr>
                <a:noFill/>
                <a:tableStyleId>{141DE8AB-6E48-461C-B8D0-C39C120A2EFD}</a:tableStyleId>
              </a:tblPr>
              <a:tblGrid>
                <a:gridCol w="1571475"/>
                <a:gridCol w="1571475"/>
                <a:gridCol w="1571475"/>
              </a:tblGrid>
              <a:tr h="12700">
                <a:tc>
                  <a:txBody>
                    <a:bodyPr/>
                    <a:lstStyle/>
                    <a:p>
                      <a:pPr indent="0" lvl="0" marL="0" rtl="0" algn="ctr">
                        <a:spcBef>
                          <a:spcPts val="0"/>
                        </a:spcBef>
                        <a:spcAft>
                          <a:spcPts val="0"/>
                        </a:spcAft>
                        <a:buNone/>
                      </a:pPr>
                      <a:r>
                        <a:rPr lang="en" sz="1100">
                          <a:latin typeface="Inter"/>
                          <a:ea typeface="Inter"/>
                          <a:cs typeface="Inter"/>
                          <a:sym typeface="Inter"/>
                        </a:rPr>
                        <a:t>achieve</a:t>
                      </a:r>
                      <a:endParaRPr sz="11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latin typeface="Inter"/>
                          <a:ea typeface="Inter"/>
                          <a:cs typeface="Inter"/>
                          <a:sym typeface="Inter"/>
                        </a:rPr>
                        <a:t>maintain</a:t>
                      </a:r>
                      <a:endParaRPr sz="1100">
                        <a:latin typeface="Inter"/>
                        <a:ea typeface="Inter"/>
                        <a:cs typeface="Inter"/>
                        <a:sym typeface="Inter"/>
                      </a:endParaRPr>
                    </a:p>
                  </a:txBody>
                  <a:tcPr marT="63500" marB="63500" marR="63500" marL="63500">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highlight>
                            <a:srgbClr val="FFFF00"/>
                          </a:highlight>
                          <a:latin typeface="Inter"/>
                          <a:ea typeface="Inter"/>
                          <a:cs typeface="Inter"/>
                          <a:sym typeface="Inter"/>
                        </a:rPr>
                        <a:t>threaten</a:t>
                      </a:r>
                      <a:endParaRPr sz="1100">
                        <a:highlight>
                          <a:srgbClr val="FFFF00"/>
                        </a:highlight>
                        <a:latin typeface="Inter"/>
                        <a:ea typeface="Inter"/>
                        <a:cs typeface="Inter"/>
                        <a:sym typeface="Inter"/>
                      </a:endParaRPr>
                    </a:p>
                  </a:txBody>
                  <a:tcPr marT="63500" marB="63500" marR="63500" marL="63500">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35" name="Shape 235"/>
        <p:cNvGrpSpPr/>
        <p:nvPr/>
      </p:nvGrpSpPr>
      <p:grpSpPr>
        <a:xfrm>
          <a:off x="0" y="0"/>
          <a:ext cx="0" cy="0"/>
          <a:chOff x="0" y="0"/>
          <a:chExt cx="0" cy="0"/>
        </a:xfrm>
      </p:grpSpPr>
      <p:pic>
        <p:nvPicPr>
          <p:cNvPr id="236" name="Google Shape;236;p2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37" name="Google Shape;237;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38" name="Google Shape;238;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39" name="Google Shape;239;p28"/>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lang="en" sz="1900">
                <a:solidFill>
                  <a:schemeClr val="dk1"/>
                </a:solidFill>
                <a:latin typeface="Inter"/>
                <a:ea typeface="Inter"/>
                <a:cs typeface="Inter"/>
                <a:sym typeface="Inter"/>
              </a:rPr>
              <a:t>Cold War Events Timeline</a:t>
            </a:r>
            <a:endParaRPr sz="1900">
              <a:latin typeface="Inter Medium"/>
              <a:ea typeface="Inter Medium"/>
              <a:cs typeface="Inter Medium"/>
              <a:sym typeface="Inter Medium"/>
            </a:endParaRPr>
          </a:p>
        </p:txBody>
      </p:sp>
      <p:pic>
        <p:nvPicPr>
          <p:cNvPr id="240" name="Google Shape;240;p28"/>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241" name="Google Shape;241;p28"/>
          <p:cNvSpPr txBox="1"/>
          <p:nvPr/>
        </p:nvSpPr>
        <p:spPr>
          <a:xfrm>
            <a:off x="307250" y="1040213"/>
            <a:ext cx="71580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a:t>
            </a:r>
            <a:r>
              <a:rPr lang="en" sz="1200">
                <a:solidFill>
                  <a:schemeClr val="dk1"/>
                </a:solidFill>
                <a:latin typeface="Inter"/>
                <a:ea typeface="Inter"/>
                <a:cs typeface="Inter"/>
                <a:sym typeface="Inter"/>
              </a:rPr>
              <a:t>: Based on the gallery walk you just completed, answer the questions for each event, “How did this event during the Cold War help to achieve, maintain, and/or threaten world peace?” The first one is completed for you. </a:t>
            </a:r>
            <a:endParaRPr sz="1200">
              <a:latin typeface="Inter"/>
              <a:ea typeface="Inter"/>
              <a:cs typeface="Inter"/>
              <a:sym typeface="Inter"/>
            </a:endParaRPr>
          </a:p>
        </p:txBody>
      </p:sp>
      <p:graphicFrame>
        <p:nvGraphicFramePr>
          <p:cNvPr id="242" name="Google Shape;242;p28"/>
          <p:cNvGraphicFramePr/>
          <p:nvPr/>
        </p:nvGraphicFramePr>
        <p:xfrm>
          <a:off x="453088" y="1913763"/>
          <a:ext cx="3000000" cy="3000000"/>
        </p:xfrm>
        <a:graphic>
          <a:graphicData uri="http://schemas.openxmlformats.org/drawingml/2006/table">
            <a:tbl>
              <a:tblPr>
                <a:noFill/>
                <a:tableStyleId>{141DE8AB-6E48-461C-B8D0-C39C120A2EFD}</a:tableStyleId>
              </a:tblPr>
              <a:tblGrid>
                <a:gridCol w="593650"/>
                <a:gridCol w="1344125"/>
                <a:gridCol w="4928450"/>
              </a:tblGrid>
              <a:tr h="348700">
                <a:tc>
                  <a:txBody>
                    <a:bodyPr/>
                    <a:lstStyle/>
                    <a:p>
                      <a:pPr indent="0" lvl="0" marL="0" rtl="0" algn="ctr">
                        <a:spcBef>
                          <a:spcPts val="0"/>
                        </a:spcBef>
                        <a:spcAft>
                          <a:spcPts val="0"/>
                        </a:spcAft>
                        <a:buNone/>
                      </a:pPr>
                      <a:r>
                        <a:rPr b="1" lang="en" sz="1200">
                          <a:latin typeface="Inter"/>
                          <a:ea typeface="Inter"/>
                          <a:cs typeface="Inter"/>
                          <a:sym typeface="Inter"/>
                        </a:rPr>
                        <a:t>Date</a:t>
                      </a:r>
                      <a:endParaRPr b="1"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Event</a:t>
                      </a:r>
                      <a:endParaRPr b="1"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Did this event during the Cold War help to achieve, maintain, and/or threaten world peace? </a:t>
                      </a:r>
                      <a:endParaRPr b="1"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542200">
                <a:tc>
                  <a:txBody>
                    <a:bodyPr/>
                    <a:lstStyle/>
                    <a:p>
                      <a:pPr indent="0" lvl="0" marL="0" rtl="0" algn="ctr">
                        <a:spcBef>
                          <a:spcPts val="0"/>
                        </a:spcBef>
                        <a:spcAft>
                          <a:spcPts val="0"/>
                        </a:spcAft>
                        <a:buNone/>
                      </a:pPr>
                      <a:r>
                        <a:rPr lang="en" sz="1200">
                          <a:latin typeface="Inter"/>
                          <a:ea typeface="Inter"/>
                          <a:cs typeface="Inter"/>
                          <a:sym typeface="Inter"/>
                        </a:rPr>
                        <a:t>Aug 1961</a:t>
                      </a:r>
                      <a:endParaRPr sz="12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Construction Begins on the Berlin Wall</a:t>
                      </a:r>
                      <a:endParaRPr sz="1300">
                        <a:latin typeface="Inter"/>
                        <a:ea typeface="Inter"/>
                        <a:cs typeface="Inter"/>
                        <a:sym typeface="Inter"/>
                      </a:endParaRPr>
                    </a:p>
                  </a:txBody>
                  <a:tcPr marT="63500" marB="63500" marR="63500" marL="6350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Highlight one: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Explain:  </a:t>
                      </a:r>
                      <a:endParaRPr sz="1200">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The Berlin Wall symbolized Cold War divisions and restricted freedom of movement, escalating tensions between the U.S. and USSR. It became a physical and ideological barrier that heightened the sense of conflict between East and West.</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graphicFrame>
        <p:nvGraphicFramePr>
          <p:cNvPr id="243" name="Google Shape;243;p28"/>
          <p:cNvGraphicFramePr/>
          <p:nvPr/>
        </p:nvGraphicFramePr>
        <p:xfrm>
          <a:off x="2497150" y="2698325"/>
          <a:ext cx="3000000" cy="3000000"/>
        </p:xfrm>
        <a:graphic>
          <a:graphicData uri="http://schemas.openxmlformats.org/drawingml/2006/table">
            <a:tbl>
              <a:tblPr>
                <a:noFill/>
                <a:tableStyleId>{141DE8AB-6E48-461C-B8D0-C39C120A2EFD}</a:tableStyleId>
              </a:tblPr>
              <a:tblGrid>
                <a:gridCol w="1571475"/>
                <a:gridCol w="1571475"/>
                <a:gridCol w="1571475"/>
              </a:tblGrid>
              <a:tr h="12700">
                <a:tc>
                  <a:txBody>
                    <a:bodyPr/>
                    <a:lstStyle/>
                    <a:p>
                      <a:pPr indent="0" lvl="0" marL="0" rtl="0" algn="ctr">
                        <a:spcBef>
                          <a:spcPts val="0"/>
                        </a:spcBef>
                        <a:spcAft>
                          <a:spcPts val="0"/>
                        </a:spcAft>
                        <a:buNone/>
                      </a:pPr>
                      <a:r>
                        <a:rPr lang="en" sz="1100">
                          <a:latin typeface="Inter"/>
                          <a:ea typeface="Inter"/>
                          <a:cs typeface="Inter"/>
                          <a:sym typeface="Inter"/>
                        </a:rPr>
                        <a:t>achieve</a:t>
                      </a:r>
                      <a:endParaRPr sz="11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latin typeface="Inter"/>
                          <a:ea typeface="Inter"/>
                          <a:cs typeface="Inter"/>
                          <a:sym typeface="Inter"/>
                        </a:rPr>
                        <a:t>maintain</a:t>
                      </a:r>
                      <a:endParaRPr sz="1100">
                        <a:latin typeface="Inter"/>
                        <a:ea typeface="Inter"/>
                        <a:cs typeface="Inter"/>
                        <a:sym typeface="Inter"/>
                      </a:endParaRPr>
                    </a:p>
                  </a:txBody>
                  <a:tcPr marT="63500" marB="63500" marR="63500" marL="63500">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rPr lang="en" sz="1100">
                          <a:highlight>
                            <a:srgbClr val="FFFF00"/>
                          </a:highlight>
                          <a:latin typeface="Inter"/>
                          <a:ea typeface="Inter"/>
                          <a:cs typeface="Inter"/>
                          <a:sym typeface="Inter"/>
                        </a:rPr>
                        <a:t>threaten</a:t>
                      </a:r>
                      <a:endParaRPr sz="1100">
                        <a:highlight>
                          <a:srgbClr val="FFFF00"/>
                        </a:highlight>
                        <a:latin typeface="Inter"/>
                        <a:ea typeface="Inter"/>
                        <a:cs typeface="Inter"/>
                        <a:sym typeface="Inter"/>
                      </a:endParaRPr>
                    </a:p>
                  </a:txBody>
                  <a:tcPr marT="63500" marB="63500" marR="63500" marL="63500">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47" name="Shape 247"/>
        <p:cNvGrpSpPr/>
        <p:nvPr/>
      </p:nvGrpSpPr>
      <p:grpSpPr>
        <a:xfrm>
          <a:off x="0" y="0"/>
          <a:ext cx="0" cy="0"/>
          <a:chOff x="0" y="0"/>
          <a:chExt cx="0" cy="0"/>
        </a:xfrm>
      </p:grpSpPr>
      <p:sp>
        <p:nvSpPr>
          <p:cNvPr id="248" name="Google Shape;248;p29"/>
          <p:cNvSpPr txBox="1"/>
          <p:nvPr/>
        </p:nvSpPr>
        <p:spPr>
          <a:xfrm>
            <a:off x="0" y="0"/>
            <a:ext cx="7772400" cy="922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600">
                <a:solidFill>
                  <a:schemeClr val="dk1"/>
                </a:solidFill>
                <a:latin typeface="Halant"/>
                <a:ea typeface="Halant"/>
                <a:cs typeface="Halant"/>
                <a:sym typeface="Halant"/>
              </a:rPr>
              <a:t>Unit 9: Cold War &amp; Global Transformations</a:t>
            </a:r>
            <a:endParaRPr sz="16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400">
                <a:solidFill>
                  <a:schemeClr val="dk1"/>
                </a:solidFill>
                <a:latin typeface="Plus Jakarta Sans Medium"/>
                <a:ea typeface="Plus Jakarta Sans Medium"/>
                <a:cs typeface="Plus Jakarta Sans Medium"/>
                <a:sym typeface="Plus Jakarta Sans Medium"/>
              </a:rPr>
              <a:t>Exit Ticket - Lesson 2</a:t>
            </a:r>
            <a:endParaRPr>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p:txBody>
      </p:sp>
      <p:pic>
        <p:nvPicPr>
          <p:cNvPr id="249" name="Google Shape;249;p29"/>
          <p:cNvPicPr preferRelativeResize="0"/>
          <p:nvPr/>
        </p:nvPicPr>
        <p:blipFill>
          <a:blip r:embed="rId3">
            <a:alphaModFix/>
          </a:blip>
          <a:stretch>
            <a:fillRect/>
          </a:stretch>
        </p:blipFill>
        <p:spPr>
          <a:xfrm>
            <a:off x="216272" y="230997"/>
            <a:ext cx="630865" cy="261602"/>
          </a:xfrm>
          <a:prstGeom prst="rect">
            <a:avLst/>
          </a:prstGeom>
          <a:noFill/>
          <a:ln>
            <a:noFill/>
          </a:ln>
        </p:spPr>
      </p:pic>
      <p:sp>
        <p:nvSpPr>
          <p:cNvPr id="250" name="Google Shape;250;p29"/>
          <p:cNvSpPr txBox="1"/>
          <p:nvPr/>
        </p:nvSpPr>
        <p:spPr>
          <a:xfrm>
            <a:off x="730950" y="1419313"/>
            <a:ext cx="6310500" cy="11490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rgbClr val="000000"/>
              </a:buClr>
              <a:buSzPts val="1100"/>
              <a:buFont typeface="Arial"/>
              <a:buNone/>
            </a:pPr>
            <a:r>
              <a:rPr b="1" lang="en" sz="1800">
                <a:solidFill>
                  <a:srgbClr val="000000"/>
                </a:solidFill>
                <a:latin typeface="Halant"/>
                <a:ea typeface="Halant"/>
                <a:cs typeface="Halant"/>
                <a:sym typeface="Halant"/>
              </a:rPr>
              <a:t>Supporting Question</a:t>
            </a:r>
            <a:endParaRPr b="1" sz="1800">
              <a:solidFill>
                <a:srgbClr val="000000"/>
              </a:solidFill>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rPr i="1" lang="en" sz="1700">
                <a:latin typeface="Inter"/>
                <a:ea typeface="Inter"/>
                <a:cs typeface="Inter"/>
                <a:sym typeface="Inter"/>
              </a:rPr>
              <a:t>How did events in Europe in the early years of the Cold War help to achieve, maintain, and/or threaten world peace?</a:t>
            </a:r>
            <a:endParaRPr i="1" sz="1700">
              <a:latin typeface="Inter"/>
              <a:ea typeface="Inter"/>
              <a:cs typeface="Inter"/>
              <a:sym typeface="Inter"/>
            </a:endParaRPr>
          </a:p>
        </p:txBody>
      </p:sp>
      <p:pic>
        <p:nvPicPr>
          <p:cNvPr id="251" name="Google Shape;251;p29"/>
          <p:cNvPicPr preferRelativeResize="0"/>
          <p:nvPr/>
        </p:nvPicPr>
        <p:blipFill>
          <a:blip r:embed="rId4">
            <a:alphaModFix/>
          </a:blip>
          <a:stretch>
            <a:fillRect/>
          </a:stretch>
        </p:blipFill>
        <p:spPr>
          <a:xfrm>
            <a:off x="402969" y="9497096"/>
            <a:ext cx="257457" cy="257457"/>
          </a:xfrm>
          <a:prstGeom prst="rect">
            <a:avLst/>
          </a:prstGeom>
          <a:noFill/>
          <a:ln>
            <a:noFill/>
          </a:ln>
        </p:spPr>
      </p:pic>
      <p:sp>
        <p:nvSpPr>
          <p:cNvPr id="252" name="Google Shape;252;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53" name="Google Shape;253;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54" name="Google Shape;254;p29"/>
          <p:cNvSpPr txBox="1"/>
          <p:nvPr/>
        </p:nvSpPr>
        <p:spPr>
          <a:xfrm>
            <a:off x="557000" y="1042363"/>
            <a:ext cx="6842400" cy="25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___________________________________________________________	Date: ____________</a:t>
            </a:r>
            <a:endParaRPr b="1" sz="1200">
              <a:solidFill>
                <a:schemeClr val="dk1"/>
              </a:solidFill>
              <a:latin typeface="Inter"/>
              <a:ea typeface="Inter"/>
              <a:cs typeface="Inter"/>
              <a:sym typeface="Inter"/>
            </a:endParaRPr>
          </a:p>
        </p:txBody>
      </p:sp>
      <p:sp>
        <p:nvSpPr>
          <p:cNvPr id="255" name="Google Shape;255;p29"/>
          <p:cNvSpPr txBox="1"/>
          <p:nvPr/>
        </p:nvSpPr>
        <p:spPr>
          <a:xfrm>
            <a:off x="551450" y="2687877"/>
            <a:ext cx="68535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000000"/>
                </a:solidFill>
                <a:latin typeface="Halant"/>
                <a:ea typeface="Halant"/>
                <a:cs typeface="Halant"/>
                <a:sym typeface="Halant"/>
              </a:rPr>
              <a:t>Directions: </a:t>
            </a:r>
            <a:r>
              <a:rPr lang="en">
                <a:latin typeface="Halant"/>
                <a:ea typeface="Halant"/>
                <a:cs typeface="Halant"/>
                <a:sym typeface="Halant"/>
              </a:rPr>
              <a:t>Choose one event from the early years of the Cold War and explain whether it helped to achieve, maintain, or threaten world peace. Use one sentence to explain your answer.</a:t>
            </a:r>
            <a:endParaRPr>
              <a:solidFill>
                <a:srgbClr val="000000"/>
              </a:solidFill>
              <a:latin typeface="Halant"/>
              <a:ea typeface="Halant"/>
              <a:cs typeface="Halant"/>
              <a:sym typeface="Halant"/>
            </a:endParaRPr>
          </a:p>
        </p:txBody>
      </p:sp>
      <p:sp>
        <p:nvSpPr>
          <p:cNvPr id="256" name="Google Shape;256;p29"/>
          <p:cNvSpPr txBox="1"/>
          <p:nvPr/>
        </p:nvSpPr>
        <p:spPr>
          <a:xfrm>
            <a:off x="557000" y="3495050"/>
            <a:ext cx="6696900" cy="1885200"/>
          </a:xfrm>
          <a:prstGeom prst="rect">
            <a:avLst/>
          </a:prstGeom>
          <a:noFill/>
          <a:ln cap="flat" cmpd="sng" w="9525">
            <a:solidFill>
              <a:srgbClr val="E95C3D"/>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latin typeface="Inter"/>
                <a:ea typeface="Inter"/>
                <a:cs typeface="Inter"/>
                <a:sym typeface="Inter"/>
              </a:rPr>
              <a:t>Event:</a:t>
            </a:r>
            <a:endParaRPr b="1" sz="2400">
              <a:latin typeface="Inter"/>
              <a:ea typeface="Inter"/>
              <a:cs typeface="Inter"/>
              <a:sym typeface="Inter"/>
            </a:endParaRPr>
          </a:p>
          <a:p>
            <a:pPr indent="0" lvl="0" marL="0" rtl="0" algn="ctr">
              <a:spcBef>
                <a:spcPts val="0"/>
              </a:spcBef>
              <a:spcAft>
                <a:spcPts val="0"/>
              </a:spcAft>
              <a:buNone/>
            </a:pPr>
            <a:r>
              <a:t/>
            </a:r>
            <a:endParaRPr b="1" sz="1200">
              <a:solidFill>
                <a:schemeClr val="accent1"/>
              </a:solidFill>
              <a:latin typeface="Inter"/>
              <a:ea typeface="Inter"/>
              <a:cs typeface="Inter"/>
              <a:sym typeface="Inter"/>
            </a:endParaRPr>
          </a:p>
          <a:p>
            <a:pPr indent="0" lvl="0" marL="0" rtl="0" algn="ctr">
              <a:spcBef>
                <a:spcPts val="0"/>
              </a:spcBef>
              <a:spcAft>
                <a:spcPts val="0"/>
              </a:spcAft>
              <a:buNone/>
            </a:pPr>
            <a:r>
              <a:rPr b="1" lang="en" sz="1200">
                <a:solidFill>
                  <a:schemeClr val="accent1"/>
                </a:solidFill>
                <a:latin typeface="Inter"/>
                <a:ea typeface="Inter"/>
                <a:cs typeface="Inter"/>
                <a:sym typeface="Inter"/>
              </a:rPr>
              <a:t>The United States and USSR become allies in WWII</a:t>
            </a:r>
            <a:endParaRPr b="1" sz="1200">
              <a:solidFill>
                <a:schemeClr val="accent1"/>
              </a:solidFill>
              <a:latin typeface="Inter"/>
              <a:ea typeface="Inter"/>
              <a:cs typeface="Inter"/>
              <a:sym typeface="Inter"/>
            </a:endParaRPr>
          </a:p>
          <a:p>
            <a:pPr indent="0" lvl="0" marL="0" rtl="0" algn="ctr">
              <a:spcBef>
                <a:spcPts val="0"/>
              </a:spcBef>
              <a:spcAft>
                <a:spcPts val="0"/>
              </a:spcAft>
              <a:buNone/>
            </a:pPr>
            <a:r>
              <a:t/>
            </a:r>
            <a:endParaRPr b="1" sz="2400">
              <a:latin typeface="Inter"/>
              <a:ea typeface="Inter"/>
              <a:cs typeface="Inter"/>
              <a:sym typeface="Inter"/>
            </a:endParaRPr>
          </a:p>
        </p:txBody>
      </p:sp>
      <p:sp>
        <p:nvSpPr>
          <p:cNvPr id="257" name="Google Shape;257;p29"/>
          <p:cNvSpPr txBox="1"/>
          <p:nvPr/>
        </p:nvSpPr>
        <p:spPr>
          <a:xfrm>
            <a:off x="557000" y="5727625"/>
            <a:ext cx="6696900" cy="562800"/>
          </a:xfrm>
          <a:prstGeom prst="rect">
            <a:avLst/>
          </a:prstGeom>
          <a:noFill/>
          <a:ln cap="flat" cmpd="sng" w="9525">
            <a:solidFill>
              <a:srgbClr val="6484F3"/>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latin typeface="Inter"/>
                <a:ea typeface="Inter"/>
                <a:cs typeface="Inter"/>
                <a:sym typeface="Inter"/>
              </a:rPr>
              <a:t>One Sentence Explanation:</a:t>
            </a:r>
            <a:endParaRPr b="1" sz="2400">
              <a:solidFill>
                <a:srgbClr val="000000"/>
              </a:solidFill>
              <a:latin typeface="Inter"/>
              <a:ea typeface="Inter"/>
              <a:cs typeface="Inter"/>
              <a:sym typeface="Inter"/>
            </a:endParaRPr>
          </a:p>
        </p:txBody>
      </p:sp>
      <p:sp>
        <p:nvSpPr>
          <p:cNvPr id="258" name="Google Shape;258;p29"/>
          <p:cNvSpPr txBox="1"/>
          <p:nvPr/>
        </p:nvSpPr>
        <p:spPr>
          <a:xfrm>
            <a:off x="594775" y="6458250"/>
            <a:ext cx="6659100" cy="2856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200">
                <a:solidFill>
                  <a:schemeClr val="accent1"/>
                </a:solidFill>
                <a:latin typeface="Inter"/>
                <a:ea typeface="Inter"/>
                <a:cs typeface="Inter"/>
                <a:sym typeface="Inter"/>
              </a:rPr>
              <a:t>This event helped achieve world peace as the United States and USSR worked together before the Cold War to stop the Nazis and Axis Powers from spreading totalitarianism</a:t>
            </a:r>
            <a:endParaRPr b="1" sz="1200">
              <a:solidFill>
                <a:schemeClr val="accent1"/>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8" name="Shape 68"/>
        <p:cNvGrpSpPr/>
        <p:nvPr/>
      </p:nvGrpSpPr>
      <p:grpSpPr>
        <a:xfrm>
          <a:off x="0" y="0"/>
          <a:ext cx="0" cy="0"/>
          <a:chOff x="0" y="0"/>
          <a:chExt cx="0" cy="0"/>
        </a:xfrm>
      </p:grpSpPr>
      <p:pic>
        <p:nvPicPr>
          <p:cNvPr id="69" name="Google Shape;69;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70" name="Google Shape;70;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1" name="Google Shape;71;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72" name="Google Shape;72;p14"/>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lang="en" sz="1900">
                <a:solidFill>
                  <a:schemeClr val="dk1"/>
                </a:solidFill>
                <a:latin typeface="Inter"/>
                <a:ea typeface="Inter"/>
                <a:cs typeface="Inter"/>
                <a:sym typeface="Inter"/>
              </a:rPr>
              <a:t>1941-1945: The United States and USSR become allies</a:t>
            </a:r>
            <a:endParaRPr sz="1900">
              <a:latin typeface="Inter Medium"/>
              <a:ea typeface="Inter Medium"/>
              <a:cs typeface="Inter Medium"/>
              <a:sym typeface="Inter Medium"/>
            </a:endParaRPr>
          </a:p>
        </p:txBody>
      </p:sp>
      <p:pic>
        <p:nvPicPr>
          <p:cNvPr id="73" name="Google Shape;73;p14"/>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74" name="Google Shape;74;p14"/>
          <p:cNvSpPr txBox="1"/>
          <p:nvPr/>
        </p:nvSpPr>
        <p:spPr>
          <a:xfrm>
            <a:off x="3359900" y="1092275"/>
            <a:ext cx="4178100" cy="68343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en" sz="1200">
                <a:solidFill>
                  <a:srgbClr val="101010"/>
                </a:solidFill>
                <a:latin typeface="Inter"/>
                <a:ea typeface="Inter"/>
                <a:cs typeface="Inter"/>
                <a:sym typeface="Inter"/>
              </a:rPr>
              <a:t>The relationship between the United States and the USSR had always been strained because the political ideologies each supported, capitalism and democracy in the US and communism and a command economy in the USSR, were opposed to one another. Their relationship was tested during World War II when signed the non-aggression pact called the Nazi-Soviet Pact with Nazi Germany in 1939. Stalin’s decision and the Soviet Union’s occupation of Poland in 1939 led the United States to publicly condemn the USSR. While angry with the USSR, the United States did not forget that Nazi Germany was the greatest threat to Europe. United States president Franklin Delano Roosevelt hesitated to sever all ties with the USSR and instead sought to improve relations as Hitler was picked up speed in 1940. In June 1941, Hitler broke the Nazi-Soviet Pact and invaded the USSR. This was the perfect opportunity for the United States to gain a new ally to defeat the Nazis. The United States sent an aide package that provided significant military supplies and other assistance to their Allies including the Soviet Union.  As a result, Stalin left the Axis powers and joined the Allies.</a:t>
            </a:r>
            <a:endParaRPr sz="1200">
              <a:solidFill>
                <a:srgbClr val="101010"/>
              </a:solidFill>
              <a:latin typeface="Inter"/>
              <a:ea typeface="Inter"/>
              <a:cs typeface="Inter"/>
              <a:sym typeface="Inter"/>
            </a:endParaRPr>
          </a:p>
          <a:p>
            <a:pPr indent="0" lvl="0" marL="0" rtl="0" algn="just">
              <a:spcBef>
                <a:spcPts val="0"/>
              </a:spcBef>
              <a:spcAft>
                <a:spcPts val="0"/>
              </a:spcAft>
              <a:buNone/>
            </a:pPr>
            <a:r>
              <a:t/>
            </a:r>
            <a:endParaRPr sz="1200">
              <a:solidFill>
                <a:srgbClr val="101010"/>
              </a:solidFill>
              <a:latin typeface="Inter"/>
              <a:ea typeface="Inter"/>
              <a:cs typeface="Inter"/>
              <a:sym typeface="Inter"/>
            </a:endParaRPr>
          </a:p>
          <a:p>
            <a:pPr indent="0" lvl="0" marL="0" rtl="0" algn="just">
              <a:spcBef>
                <a:spcPts val="0"/>
              </a:spcBef>
              <a:spcAft>
                <a:spcPts val="0"/>
              </a:spcAft>
              <a:buNone/>
            </a:pPr>
            <a:r>
              <a:rPr lang="en" sz="1200">
                <a:solidFill>
                  <a:srgbClr val="101010"/>
                </a:solidFill>
                <a:latin typeface="Inter"/>
                <a:ea typeface="Inter"/>
                <a:cs typeface="Inter"/>
                <a:sym typeface="Inter"/>
              </a:rPr>
              <a:t>During the war, there were several disagreements between the United States and the USSR. In spite of these differences, the defeat of Nazi Germany was a joint success, but this victory over the Nazis did not magically fix the relationship between the United States and the USSR. The United States was still concerned about the spread of Soviet communism and Stalin’s totalitarian rule. The USSR was frustrated with America’s hesitance to treat it as part of the international community and their slowness in entering World War II. As the war was nearing the end, this distrust continued to grow. </a:t>
            </a:r>
            <a:endParaRPr sz="1200">
              <a:solidFill>
                <a:srgbClr val="101010"/>
              </a:solidFill>
              <a:latin typeface="Inter"/>
              <a:ea typeface="Inter"/>
              <a:cs typeface="Inter"/>
              <a:sym typeface="Inter"/>
            </a:endParaRPr>
          </a:p>
        </p:txBody>
      </p:sp>
      <p:pic>
        <p:nvPicPr>
          <p:cNvPr id="75" name="Google Shape;75;p14"/>
          <p:cNvPicPr preferRelativeResize="0"/>
          <p:nvPr/>
        </p:nvPicPr>
        <p:blipFill>
          <a:blip r:embed="rId5">
            <a:alphaModFix/>
          </a:blip>
          <a:stretch>
            <a:fillRect/>
          </a:stretch>
        </p:blipFill>
        <p:spPr>
          <a:xfrm>
            <a:off x="381550" y="1848663"/>
            <a:ext cx="2762300" cy="3822933"/>
          </a:xfrm>
          <a:prstGeom prst="rect">
            <a:avLst/>
          </a:prstGeom>
          <a:noFill/>
          <a:ln>
            <a:noFill/>
          </a:ln>
        </p:spPr>
      </p:pic>
      <p:graphicFrame>
        <p:nvGraphicFramePr>
          <p:cNvPr id="76" name="Google Shape;76;p14"/>
          <p:cNvGraphicFramePr/>
          <p:nvPr/>
        </p:nvGraphicFramePr>
        <p:xfrm>
          <a:off x="381550" y="5671588"/>
          <a:ext cx="3000000" cy="3000000"/>
        </p:xfrm>
        <a:graphic>
          <a:graphicData uri="http://schemas.openxmlformats.org/drawingml/2006/table">
            <a:tbl>
              <a:tblPr>
                <a:noFill/>
                <a:tableStyleId>{141DE8AB-6E48-461C-B8D0-C39C120A2EFD}</a:tableStyleId>
              </a:tblPr>
              <a:tblGrid>
                <a:gridCol w="2762300"/>
              </a:tblGrid>
              <a:tr h="12700">
                <a:tc>
                  <a:txBody>
                    <a:bodyPr/>
                    <a:lstStyle/>
                    <a:p>
                      <a:pPr indent="0" lvl="0" marL="0" rtl="0" algn="l">
                        <a:spcBef>
                          <a:spcPts val="0"/>
                        </a:spcBef>
                        <a:spcAft>
                          <a:spcPts val="0"/>
                        </a:spcAft>
                        <a:buNone/>
                      </a:pPr>
                      <a:r>
                        <a:rPr b="1" lang="en" sz="1100">
                          <a:solidFill>
                            <a:srgbClr val="333333"/>
                          </a:solidFill>
                          <a:latin typeface="Inter"/>
                          <a:ea typeface="Inter"/>
                          <a:cs typeface="Inter"/>
                          <a:sym typeface="Inter"/>
                        </a:rPr>
                        <a:t>Titl</a:t>
                      </a:r>
                      <a:r>
                        <a:rPr b="1" lang="en" sz="1100">
                          <a:latin typeface="Inter"/>
                          <a:ea typeface="Inter"/>
                          <a:cs typeface="Inter"/>
                          <a:sym typeface="Inter"/>
                        </a:rPr>
                        <a:t>e: </a:t>
                      </a:r>
                      <a:r>
                        <a:rPr lang="en" sz="1100">
                          <a:latin typeface="Inter"/>
                          <a:ea typeface="Inter"/>
                          <a:cs typeface="Inter"/>
                          <a:sym typeface="Inter"/>
                        </a:rPr>
                        <a:t>This man is your friend: Russian He fights for freedom.</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rPr b="1" lang="en" sz="1100">
                          <a:latin typeface="Inter"/>
                          <a:ea typeface="Inter"/>
                          <a:cs typeface="Inter"/>
                          <a:sym typeface="Inter"/>
                        </a:rPr>
                        <a:t>Date Created/Published: </a:t>
                      </a:r>
                      <a:r>
                        <a:rPr lang="en" sz="1100">
                          <a:latin typeface="Inter"/>
                          <a:ea typeface="Inter"/>
                          <a:cs typeface="Inter"/>
                          <a:sym typeface="Inter"/>
                        </a:rPr>
                        <a:t>[Washington, D.C.] : U.S. Government Printing Office ; 1942.</a:t>
                      </a:r>
                      <a:endParaRPr sz="1100">
                        <a:latin typeface="Inter"/>
                        <a:ea typeface="Inter"/>
                        <a:cs typeface="Inter"/>
                        <a:sym typeface="Inter"/>
                      </a:endParaRPr>
                    </a:p>
                    <a:p>
                      <a:pPr indent="0" lvl="0" marL="0" rtl="0" algn="l">
                        <a:spcBef>
                          <a:spcPts val="0"/>
                        </a:spcBef>
                        <a:spcAft>
                          <a:spcPts val="0"/>
                        </a:spcAft>
                        <a:buNone/>
                      </a:pPr>
                      <a:r>
                        <a:rPr lang="en" sz="1100" u="sng">
                          <a:latin typeface="Inter"/>
                          <a:ea typeface="Inter"/>
                          <a:cs typeface="Inter"/>
                          <a:sym typeface="Inter"/>
                          <a:hlinkClick r:id="rId6"/>
                        </a:rPr>
                        <a:t>Image </a:t>
                      </a:r>
                      <a:r>
                        <a:rPr lang="en" sz="1100">
                          <a:latin typeface="Inter"/>
                          <a:ea typeface="Inter"/>
                          <a:cs typeface="Inter"/>
                          <a:sym typeface="Inter"/>
                        </a:rPr>
                        <a:t>is courtesy of wikimedia commons and is public domain</a:t>
                      </a:r>
                      <a:endParaRPr b="1" sz="11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0" name="Shape 80"/>
        <p:cNvGrpSpPr/>
        <p:nvPr/>
      </p:nvGrpSpPr>
      <p:grpSpPr>
        <a:xfrm>
          <a:off x="0" y="0"/>
          <a:ext cx="0" cy="0"/>
          <a:chOff x="0" y="0"/>
          <a:chExt cx="0" cy="0"/>
        </a:xfrm>
      </p:grpSpPr>
      <p:pic>
        <p:nvPicPr>
          <p:cNvPr id="81" name="Google Shape;81;p1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82" name="Google Shape;82;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3" name="Google Shape;83;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84" name="Google Shape;84;p15"/>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None/>
            </a:pPr>
            <a:r>
              <a:rPr b="1" lang="en" sz="1900">
                <a:solidFill>
                  <a:schemeClr val="dk1"/>
                </a:solidFill>
                <a:latin typeface="Inter"/>
                <a:ea typeface="Inter"/>
                <a:cs typeface="Inter"/>
                <a:sym typeface="Inter"/>
              </a:rPr>
              <a:t>February-July 1945: The War Conferences and Agreements</a:t>
            </a:r>
            <a:endParaRPr sz="1900">
              <a:latin typeface="Inter Medium"/>
              <a:ea typeface="Inter Medium"/>
              <a:cs typeface="Inter Medium"/>
              <a:sym typeface="Inter Medium"/>
            </a:endParaRPr>
          </a:p>
        </p:txBody>
      </p:sp>
      <p:pic>
        <p:nvPicPr>
          <p:cNvPr id="85" name="Google Shape;85;p15"/>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86" name="Google Shape;86;p15"/>
          <p:cNvSpPr txBox="1"/>
          <p:nvPr/>
        </p:nvSpPr>
        <p:spPr>
          <a:xfrm>
            <a:off x="381550" y="1092275"/>
            <a:ext cx="7156500" cy="22164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en" sz="1200">
                <a:solidFill>
                  <a:schemeClr val="dk1"/>
                </a:solidFill>
                <a:latin typeface="Inter"/>
                <a:ea typeface="Inter"/>
                <a:cs typeface="Inter"/>
                <a:sym typeface="Inter"/>
              </a:rPr>
              <a:t>World War II ended in 1945 and started a relationship between the remaining world powers: the United States and the USSR. Prior to the official end of World War II, the Allies (United States, USSR, and Britain) hosted two conferences: Yalta in February 1945 and Potsdam in July 1945. These conferences were to help decide what would happen to Europe, specifically, Germany, at the end of World War II. In between the conferences, delegates from 50 nations meet in San Francisco to start the United Nations (UN) in April of 1945. The United Nations, much like the original intent of the League of Nations, was created to maintain international peace and security. By May 1945, Germany surrendered to the Allies.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rgbClr val="101010"/>
              </a:solidFill>
              <a:latin typeface="Inter"/>
              <a:ea typeface="Inter"/>
              <a:cs typeface="Inter"/>
              <a:sym typeface="Inter"/>
            </a:endParaRPr>
          </a:p>
          <a:p>
            <a:pPr indent="0" lvl="0" marL="0" rtl="0" algn="l">
              <a:spcBef>
                <a:spcPts val="0"/>
              </a:spcBef>
              <a:spcAft>
                <a:spcPts val="0"/>
              </a:spcAft>
              <a:buNone/>
            </a:pPr>
            <a:r>
              <a:rPr b="1" lang="en" sz="1200">
                <a:solidFill>
                  <a:srgbClr val="101010"/>
                </a:solidFill>
                <a:latin typeface="Inter"/>
                <a:ea typeface="Inter"/>
                <a:cs typeface="Inter"/>
                <a:sym typeface="Inter"/>
              </a:rPr>
              <a:t>Source: </a:t>
            </a:r>
            <a:r>
              <a:rPr lang="en" sz="1200" u="sng">
                <a:solidFill>
                  <a:srgbClr val="1155CC"/>
                </a:solidFill>
                <a:latin typeface="Inter"/>
                <a:ea typeface="Inter"/>
                <a:cs typeface="Inter"/>
                <a:sym typeface="Inter"/>
                <a:hlinkClick r:id="rId5">
                  <a:extLst>
                    <a:ext uri="{A12FA001-AC4F-418D-AE19-62706E023703}">
                      <ahyp:hlinkClr val="tx"/>
                    </a:ext>
                  </a:extLst>
                </a:hlinkClick>
              </a:rPr>
              <a:t>https://history.state.gov/milestones/1937-1945/us-soviet</a:t>
            </a:r>
            <a:endParaRPr sz="1200">
              <a:solidFill>
                <a:schemeClr val="dk1"/>
              </a:solidFill>
              <a:latin typeface="Inter"/>
              <a:ea typeface="Inter"/>
              <a:cs typeface="Inter"/>
              <a:sym typeface="Inter"/>
            </a:endParaRPr>
          </a:p>
          <a:p>
            <a:pPr indent="0" lvl="0" marL="0" rtl="0" algn="just">
              <a:spcBef>
                <a:spcPts val="0"/>
              </a:spcBef>
              <a:spcAft>
                <a:spcPts val="0"/>
              </a:spcAft>
              <a:buNone/>
            </a:pPr>
            <a:r>
              <a:t/>
            </a:r>
            <a:endParaRPr sz="1200">
              <a:solidFill>
                <a:srgbClr val="101010"/>
              </a:solidFill>
              <a:latin typeface="Inter"/>
              <a:ea typeface="Inter"/>
              <a:cs typeface="Inter"/>
              <a:sym typeface="Inter"/>
            </a:endParaRPr>
          </a:p>
        </p:txBody>
      </p:sp>
      <p:graphicFrame>
        <p:nvGraphicFramePr>
          <p:cNvPr id="87" name="Google Shape;87;p15"/>
          <p:cNvGraphicFramePr/>
          <p:nvPr/>
        </p:nvGraphicFramePr>
        <p:xfrm>
          <a:off x="645550" y="3247700"/>
          <a:ext cx="3000000" cy="3000000"/>
        </p:xfrm>
        <a:graphic>
          <a:graphicData uri="http://schemas.openxmlformats.org/drawingml/2006/table">
            <a:tbl>
              <a:tblPr>
                <a:noFill/>
                <a:tableStyleId>{141DE8AB-6E48-461C-B8D0-C39C120A2EFD}</a:tableStyleId>
              </a:tblPr>
              <a:tblGrid>
                <a:gridCol w="3352350"/>
                <a:gridCol w="3375775"/>
              </a:tblGrid>
              <a:tr h="298500">
                <a:tc>
                  <a:txBody>
                    <a:bodyPr/>
                    <a:lstStyle/>
                    <a:p>
                      <a:pPr indent="0" lvl="0" marL="0" rtl="0" algn="ctr">
                        <a:spcBef>
                          <a:spcPts val="0"/>
                        </a:spcBef>
                        <a:spcAft>
                          <a:spcPts val="0"/>
                        </a:spcAft>
                        <a:buNone/>
                      </a:pPr>
                      <a:r>
                        <a:rPr b="1" lang="en">
                          <a:latin typeface="Inter"/>
                          <a:ea typeface="Inter"/>
                          <a:cs typeface="Inter"/>
                          <a:sym typeface="Inter"/>
                        </a:rPr>
                        <a:t>February 1945: </a:t>
                      </a:r>
                      <a:r>
                        <a:rPr lang="en">
                          <a:latin typeface="Inter"/>
                          <a:ea typeface="Inter"/>
                          <a:cs typeface="Inter"/>
                          <a:sym typeface="Inter"/>
                        </a:rPr>
                        <a:t>Yalta Conference</a:t>
                      </a:r>
                      <a:endParaRPr>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FFE599"/>
                    </a:solidFill>
                  </a:tcPr>
                </a:tc>
                <a:tc>
                  <a:txBody>
                    <a:bodyPr/>
                    <a:lstStyle/>
                    <a:p>
                      <a:pPr indent="0" lvl="0" marL="0" rtl="0" algn="ctr">
                        <a:spcBef>
                          <a:spcPts val="0"/>
                        </a:spcBef>
                        <a:spcAft>
                          <a:spcPts val="0"/>
                        </a:spcAft>
                        <a:buNone/>
                      </a:pPr>
                      <a:r>
                        <a:rPr b="1" lang="en">
                          <a:latin typeface="Inter"/>
                          <a:ea typeface="Inter"/>
                          <a:cs typeface="Inter"/>
                          <a:sym typeface="Inter"/>
                        </a:rPr>
                        <a:t>July 1945: </a:t>
                      </a:r>
                      <a:r>
                        <a:rPr lang="en">
                          <a:latin typeface="Inter"/>
                          <a:ea typeface="Inter"/>
                          <a:cs typeface="Inter"/>
                          <a:sym typeface="Inter"/>
                        </a:rPr>
                        <a:t>Potsdam Agreement</a:t>
                      </a:r>
                      <a:endParaRPr>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FFE599"/>
                    </a:solidFill>
                  </a:tcPr>
                </a:tc>
              </a:tr>
              <a:tr h="12700">
                <a:tc>
                  <a:txBody>
                    <a:bodyPr/>
                    <a:lstStyle/>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r">
                        <a:spcBef>
                          <a:spcPts val="0"/>
                        </a:spcBef>
                        <a:spcAft>
                          <a:spcPts val="0"/>
                        </a:spcAft>
                        <a:buNone/>
                      </a:pPr>
                      <a:r>
                        <a:rPr lang="en" sz="1200">
                          <a:solidFill>
                            <a:srgbClr val="222222"/>
                          </a:solidFill>
                          <a:latin typeface="Inter"/>
                          <a:ea typeface="Inter"/>
                          <a:cs typeface="Inter"/>
                          <a:sym typeface="Inter"/>
                        </a:rPr>
                        <a:t>L to R: British Prime Minister Winston Churchill, President Franklin D. Roosevelt, and Soviet leader Joseph Stalin at the Yalta summit in February 1945</a:t>
                      </a:r>
                      <a:endParaRPr b="1" sz="1200">
                        <a:latin typeface="Inter"/>
                        <a:ea typeface="Inter"/>
                        <a:cs typeface="Inter"/>
                        <a:sym typeface="Inter"/>
                      </a:endParaRPr>
                    </a:p>
                    <a:p>
                      <a:pPr indent="0" lvl="0" marL="0" rtl="0" algn="r">
                        <a:spcBef>
                          <a:spcPts val="0"/>
                        </a:spcBef>
                        <a:spcAft>
                          <a:spcPts val="0"/>
                        </a:spcAft>
                        <a:buNone/>
                      </a:pPr>
                      <a:r>
                        <a:rPr lang="en" sz="1200" u="sng">
                          <a:solidFill>
                            <a:srgbClr val="1155CC"/>
                          </a:solidFill>
                          <a:latin typeface="Inter"/>
                          <a:ea typeface="Inter"/>
                          <a:cs typeface="Inter"/>
                          <a:sym typeface="Inter"/>
                          <a:hlinkClick r:id="rId6">
                            <a:extLst>
                              <a:ext uri="{A12FA001-AC4F-418D-AE19-62706E023703}">
                                <ahyp:hlinkClr val="tx"/>
                              </a:ext>
                            </a:extLst>
                          </a:hlinkClick>
                        </a:rPr>
                        <a:t>Image </a:t>
                      </a:r>
                      <a:r>
                        <a:rPr lang="en" sz="1200">
                          <a:latin typeface="Inter"/>
                          <a:ea typeface="Inter"/>
                          <a:cs typeface="Inter"/>
                          <a:sym typeface="Inter"/>
                        </a:rPr>
                        <a:t>is courtesy of wikimedia commons and is public domain</a:t>
                      </a:r>
                      <a:endParaRPr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Who: </a:t>
                      </a:r>
                      <a:r>
                        <a:rPr lang="en" sz="1200">
                          <a:latin typeface="Inter"/>
                          <a:ea typeface="Inter"/>
                          <a:cs typeface="Inter"/>
                          <a:sym typeface="Inter"/>
                        </a:rPr>
                        <a:t>Winston Churchill (Britain), Franklin D. Roosevelt (USA), Joseph Stalin (USSR)</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What: </a:t>
                      </a:r>
                      <a:r>
                        <a:rPr lang="en" sz="1200">
                          <a:latin typeface="Inter"/>
                          <a:ea typeface="Inter"/>
                          <a:cs typeface="Inter"/>
                          <a:sym typeface="Inter"/>
                        </a:rPr>
                        <a:t>A </a:t>
                      </a:r>
                      <a:r>
                        <a:rPr b="1" i="1" lang="en" sz="1200">
                          <a:latin typeface="Inter"/>
                          <a:ea typeface="Inter"/>
                          <a:cs typeface="Inter"/>
                          <a:sym typeface="Inter"/>
                        </a:rPr>
                        <a:t>meeting</a:t>
                      </a:r>
                      <a:r>
                        <a:rPr lang="en" sz="1200">
                          <a:latin typeface="Inter"/>
                          <a:ea typeface="Inter"/>
                          <a:cs typeface="Inter"/>
                          <a:sym typeface="Inter"/>
                        </a:rPr>
                        <a:t> between three of the Allies of World War II  to discuss Europe's postwar reorganization</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Where: </a:t>
                      </a:r>
                      <a:r>
                        <a:rPr lang="en" sz="1200">
                          <a:latin typeface="Inter"/>
                          <a:ea typeface="Inter"/>
                          <a:cs typeface="Inter"/>
                          <a:sym typeface="Inter"/>
                        </a:rPr>
                        <a:t>Yalta in Crimea </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War Stage:</a:t>
                      </a:r>
                      <a:r>
                        <a:rPr lang="en" sz="1200">
                          <a:latin typeface="Inter"/>
                          <a:ea typeface="Inter"/>
                          <a:cs typeface="Inter"/>
                          <a:sym typeface="Inter"/>
                        </a:rPr>
                        <a:t> Germany was not defeated</a:t>
                      </a:r>
                      <a:endParaRPr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r">
                        <a:spcBef>
                          <a:spcPts val="0"/>
                        </a:spcBef>
                        <a:spcAft>
                          <a:spcPts val="0"/>
                        </a:spcAft>
                        <a:buNone/>
                      </a:pPr>
                      <a:r>
                        <a:rPr lang="en" sz="1200">
                          <a:solidFill>
                            <a:srgbClr val="222222"/>
                          </a:solidFill>
                          <a:latin typeface="Inter"/>
                          <a:ea typeface="Inter"/>
                          <a:cs typeface="Inter"/>
                          <a:sym typeface="Inter"/>
                        </a:rPr>
                        <a:t>L to R: British Prime Minister Winston Churchill, President Harry S. Truman, and Soviet leader Joseph Stalin in the garden of Cecilienhof Palace before meeting for the Potsdam Conference in Potsdam, Germany.</a:t>
                      </a:r>
                      <a:endParaRPr sz="1200">
                        <a:latin typeface="Inter"/>
                        <a:ea typeface="Inter"/>
                        <a:cs typeface="Inter"/>
                        <a:sym typeface="Inter"/>
                      </a:endParaRPr>
                    </a:p>
                    <a:p>
                      <a:pPr indent="0" lvl="0" marL="0" rtl="0" algn="r">
                        <a:spcBef>
                          <a:spcPts val="0"/>
                        </a:spcBef>
                        <a:spcAft>
                          <a:spcPts val="0"/>
                        </a:spcAft>
                        <a:buNone/>
                      </a:pPr>
                      <a:r>
                        <a:rPr lang="en" sz="1200" u="sng">
                          <a:solidFill>
                            <a:srgbClr val="1155CC"/>
                          </a:solidFill>
                          <a:latin typeface="Inter"/>
                          <a:ea typeface="Inter"/>
                          <a:cs typeface="Inter"/>
                          <a:sym typeface="Inter"/>
                          <a:hlinkClick r:id="rId7">
                            <a:extLst>
                              <a:ext uri="{A12FA001-AC4F-418D-AE19-62706E023703}">
                                <ahyp:hlinkClr val="tx"/>
                              </a:ext>
                            </a:extLst>
                          </a:hlinkClick>
                        </a:rPr>
                        <a:t>Image </a:t>
                      </a:r>
                      <a:r>
                        <a:rPr lang="en" sz="1200">
                          <a:latin typeface="Inter"/>
                          <a:ea typeface="Inter"/>
                          <a:cs typeface="Inter"/>
                          <a:sym typeface="Inter"/>
                        </a:rPr>
                        <a:t>is courtesy of wikimedia commons and is public domain</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Who: </a:t>
                      </a:r>
                      <a:r>
                        <a:rPr lang="en" sz="1200">
                          <a:latin typeface="Inter"/>
                          <a:ea typeface="Inter"/>
                          <a:cs typeface="Inter"/>
                          <a:sym typeface="Inter"/>
                        </a:rPr>
                        <a:t>Winston Churchill (Britain), Harry S. Truman (USA), Joseph Stalin (USSR)</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What: </a:t>
                      </a:r>
                      <a:r>
                        <a:rPr lang="en" sz="1200">
                          <a:latin typeface="Inter"/>
                          <a:ea typeface="Inter"/>
                          <a:cs typeface="Inter"/>
                          <a:sym typeface="Inter"/>
                        </a:rPr>
                        <a:t>The </a:t>
                      </a:r>
                      <a:r>
                        <a:rPr b="1" i="1" lang="en" sz="1200">
                          <a:latin typeface="Inter"/>
                          <a:ea typeface="Inter"/>
                          <a:cs typeface="Inter"/>
                          <a:sym typeface="Inter"/>
                        </a:rPr>
                        <a:t>agreement</a:t>
                      </a:r>
                      <a:r>
                        <a:rPr lang="en" sz="1200">
                          <a:latin typeface="Inter"/>
                          <a:ea typeface="Inter"/>
                          <a:cs typeface="Inter"/>
                          <a:sym typeface="Inter"/>
                        </a:rPr>
                        <a:t> between three of the Allies of World War II for the military occupation and reconstruction of Germany</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Where: </a:t>
                      </a:r>
                      <a:r>
                        <a:rPr lang="en" sz="1200">
                          <a:latin typeface="Inter"/>
                          <a:ea typeface="Inter"/>
                          <a:cs typeface="Inter"/>
                          <a:sym typeface="Inter"/>
                        </a:rPr>
                        <a:t>Potsdam near Berlin</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War Stage:</a:t>
                      </a:r>
                      <a:r>
                        <a:rPr lang="en" sz="1200">
                          <a:latin typeface="Inter"/>
                          <a:ea typeface="Inter"/>
                          <a:cs typeface="Inter"/>
                          <a:sym typeface="Inter"/>
                        </a:rPr>
                        <a:t> Germany was defeated</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pic>
        <p:nvPicPr>
          <p:cNvPr id="88" name="Google Shape;88;p15"/>
          <p:cNvPicPr preferRelativeResize="0"/>
          <p:nvPr/>
        </p:nvPicPr>
        <p:blipFill rotWithShape="1">
          <a:blip r:embed="rId8">
            <a:alphaModFix/>
          </a:blip>
          <a:srcRect b="4524" l="0" r="0" t="26718"/>
          <a:stretch/>
        </p:blipFill>
        <p:spPr>
          <a:xfrm>
            <a:off x="812725" y="3665875"/>
            <a:ext cx="3009900" cy="1666875"/>
          </a:xfrm>
          <a:prstGeom prst="rect">
            <a:avLst/>
          </a:prstGeom>
          <a:noFill/>
          <a:ln>
            <a:noFill/>
          </a:ln>
        </p:spPr>
      </p:pic>
      <p:pic>
        <p:nvPicPr>
          <p:cNvPr id="89" name="Google Shape;89;p15"/>
          <p:cNvPicPr preferRelativeResize="0"/>
          <p:nvPr/>
        </p:nvPicPr>
        <p:blipFill rotWithShape="1">
          <a:blip r:embed="rId9">
            <a:alphaModFix/>
          </a:blip>
          <a:srcRect b="18489" l="0" r="0" t="13335"/>
          <a:stretch/>
        </p:blipFill>
        <p:spPr>
          <a:xfrm>
            <a:off x="4205450" y="3665875"/>
            <a:ext cx="3028701" cy="16668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3" name="Shape 93"/>
        <p:cNvGrpSpPr/>
        <p:nvPr/>
      </p:nvGrpSpPr>
      <p:grpSpPr>
        <a:xfrm>
          <a:off x="0" y="0"/>
          <a:ext cx="0" cy="0"/>
          <a:chOff x="0" y="0"/>
          <a:chExt cx="0" cy="0"/>
        </a:xfrm>
      </p:grpSpPr>
      <p:pic>
        <p:nvPicPr>
          <p:cNvPr id="94" name="Google Shape;94;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95" name="Google Shape;95;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6" name="Google Shape;96;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97" name="Google Shape;97;p16"/>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None/>
            </a:pPr>
            <a:r>
              <a:rPr b="1" lang="en" sz="1900">
                <a:solidFill>
                  <a:schemeClr val="dk1"/>
                </a:solidFill>
                <a:latin typeface="Inter"/>
                <a:ea typeface="Inter"/>
                <a:cs typeface="Inter"/>
                <a:sym typeface="Inter"/>
              </a:rPr>
              <a:t>February-July 1945: The War Conferences and Agreements</a:t>
            </a:r>
            <a:endParaRPr sz="1900">
              <a:latin typeface="Inter Medium"/>
              <a:ea typeface="Inter Medium"/>
              <a:cs typeface="Inter Medium"/>
              <a:sym typeface="Inter Medium"/>
            </a:endParaRPr>
          </a:p>
        </p:txBody>
      </p:sp>
      <p:pic>
        <p:nvPicPr>
          <p:cNvPr id="98" name="Google Shape;98;p16"/>
          <p:cNvPicPr preferRelativeResize="0"/>
          <p:nvPr/>
        </p:nvPicPr>
        <p:blipFill>
          <a:blip r:embed="rId4">
            <a:alphaModFix/>
          </a:blip>
          <a:stretch>
            <a:fillRect/>
          </a:stretch>
        </p:blipFill>
        <p:spPr>
          <a:xfrm>
            <a:off x="77225" y="0"/>
            <a:ext cx="1039823" cy="431175"/>
          </a:xfrm>
          <a:prstGeom prst="rect">
            <a:avLst/>
          </a:prstGeom>
          <a:noFill/>
          <a:ln>
            <a:noFill/>
          </a:ln>
        </p:spPr>
      </p:pic>
      <p:graphicFrame>
        <p:nvGraphicFramePr>
          <p:cNvPr id="99" name="Google Shape;99;p16"/>
          <p:cNvGraphicFramePr/>
          <p:nvPr/>
        </p:nvGraphicFramePr>
        <p:xfrm>
          <a:off x="457200" y="1078325"/>
          <a:ext cx="3000000" cy="3000000"/>
        </p:xfrm>
        <a:graphic>
          <a:graphicData uri="http://schemas.openxmlformats.org/drawingml/2006/table">
            <a:tbl>
              <a:tblPr>
                <a:noFill/>
                <a:tableStyleId>{141DE8AB-6E48-461C-B8D0-C39C120A2EFD}</a:tableStyleId>
              </a:tblPr>
              <a:tblGrid>
                <a:gridCol w="3429000"/>
                <a:gridCol w="3429000"/>
              </a:tblGrid>
              <a:tr h="12700">
                <a:tc>
                  <a:txBody>
                    <a:bodyPr/>
                    <a:lstStyle/>
                    <a:p>
                      <a:pPr indent="0" lvl="0" marL="0" rtl="0" algn="ctr">
                        <a:spcBef>
                          <a:spcPts val="0"/>
                        </a:spcBef>
                        <a:spcAft>
                          <a:spcPts val="0"/>
                        </a:spcAft>
                        <a:buNone/>
                      </a:pPr>
                      <a:r>
                        <a:rPr b="1" lang="en" sz="1300">
                          <a:latin typeface="Inter"/>
                          <a:ea typeface="Inter"/>
                          <a:cs typeface="Inter"/>
                          <a:sym typeface="Inter"/>
                        </a:rPr>
                        <a:t>February 1945: </a:t>
                      </a:r>
                      <a:r>
                        <a:rPr lang="en" sz="1300">
                          <a:latin typeface="Inter"/>
                          <a:ea typeface="Inter"/>
                          <a:cs typeface="Inter"/>
                          <a:sym typeface="Inter"/>
                        </a:rPr>
                        <a:t>Yalta Conference (cont’d)</a:t>
                      </a:r>
                      <a:endParaRPr sz="13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FFE599"/>
                    </a:solidFill>
                  </a:tcPr>
                </a:tc>
                <a:tc>
                  <a:txBody>
                    <a:bodyPr/>
                    <a:lstStyle/>
                    <a:p>
                      <a:pPr indent="0" lvl="0" marL="0" rtl="0" algn="ctr">
                        <a:spcBef>
                          <a:spcPts val="0"/>
                        </a:spcBef>
                        <a:spcAft>
                          <a:spcPts val="0"/>
                        </a:spcAft>
                        <a:buNone/>
                      </a:pPr>
                      <a:r>
                        <a:rPr b="1" lang="en" sz="1300">
                          <a:latin typeface="Inter"/>
                          <a:ea typeface="Inter"/>
                          <a:cs typeface="Inter"/>
                          <a:sym typeface="Inter"/>
                        </a:rPr>
                        <a:t>July 1945: </a:t>
                      </a:r>
                      <a:r>
                        <a:rPr lang="en" sz="1300">
                          <a:latin typeface="Inter"/>
                          <a:ea typeface="Inter"/>
                          <a:cs typeface="Inter"/>
                          <a:sym typeface="Inter"/>
                        </a:rPr>
                        <a:t>Potsdam Agreement (cont’d)</a:t>
                      </a:r>
                      <a:endParaRPr sz="13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FFE599"/>
                    </a:solidFill>
                  </a:tcPr>
                </a:tc>
              </a:tr>
              <a:tr h="12700">
                <a:tc>
                  <a:txBody>
                    <a:bodyPr/>
                    <a:lstStyle/>
                    <a:p>
                      <a:pPr indent="0" lvl="0" marL="0" rtl="0" algn="l">
                        <a:spcBef>
                          <a:spcPts val="0"/>
                        </a:spcBef>
                        <a:spcAft>
                          <a:spcPts val="0"/>
                        </a:spcAft>
                        <a:buNone/>
                      </a:pPr>
                      <a:r>
                        <a:rPr b="1" lang="en" sz="1200">
                          <a:latin typeface="Inter"/>
                          <a:ea typeface="Inter"/>
                          <a:cs typeface="Inter"/>
                          <a:sym typeface="Inter"/>
                        </a:rPr>
                        <a:t>What were the key points of the meeting? </a:t>
                      </a:r>
                      <a:endParaRPr b="1" sz="1200">
                        <a:latin typeface="Inter"/>
                        <a:ea typeface="Inter"/>
                        <a:cs typeface="Inter"/>
                        <a:sym typeface="Inter"/>
                      </a:endParaRPr>
                    </a:p>
                    <a:p>
                      <a:pPr indent="-304800" lvl="0" marL="291967" rtl="0" algn="l">
                        <a:spcBef>
                          <a:spcPts val="0"/>
                        </a:spcBef>
                        <a:spcAft>
                          <a:spcPts val="0"/>
                        </a:spcAft>
                        <a:buSzPts val="1200"/>
                        <a:buFont typeface="Inter"/>
                        <a:buChar char="●"/>
                      </a:pPr>
                      <a:r>
                        <a:rPr lang="en" sz="1200">
                          <a:latin typeface="Inter"/>
                          <a:ea typeface="Inter"/>
                          <a:cs typeface="Inter"/>
                          <a:sym typeface="Inter"/>
                        </a:rPr>
                        <a:t>Germany would be split into four occupied zones</a:t>
                      </a:r>
                      <a:endParaRPr sz="1200">
                        <a:latin typeface="Inter"/>
                        <a:ea typeface="Inter"/>
                        <a:cs typeface="Inter"/>
                        <a:sym typeface="Inter"/>
                      </a:endParaRPr>
                    </a:p>
                    <a:p>
                      <a:pPr indent="-304800" lvl="0" marL="291967" rtl="0" algn="l">
                        <a:spcBef>
                          <a:spcPts val="0"/>
                        </a:spcBef>
                        <a:spcAft>
                          <a:spcPts val="0"/>
                        </a:spcAft>
                        <a:buSzPts val="1200"/>
                        <a:buFont typeface="Inter"/>
                        <a:buChar char="●"/>
                      </a:pPr>
                      <a:r>
                        <a:rPr lang="en" sz="1200">
                          <a:latin typeface="Inter"/>
                          <a:ea typeface="Inter"/>
                          <a:cs typeface="Inter"/>
                          <a:sym typeface="Inter"/>
                        </a:rPr>
                        <a:t>Germany would undergo demilitarization and denazification </a:t>
                      </a:r>
                      <a:endParaRPr sz="1200">
                        <a:latin typeface="Inter"/>
                        <a:ea typeface="Inter"/>
                        <a:cs typeface="Inter"/>
                        <a:sym typeface="Inter"/>
                      </a:endParaRPr>
                    </a:p>
                    <a:p>
                      <a:pPr indent="-304800" lvl="0" marL="291967" rtl="0" algn="l">
                        <a:spcBef>
                          <a:spcPts val="0"/>
                        </a:spcBef>
                        <a:spcAft>
                          <a:spcPts val="0"/>
                        </a:spcAft>
                        <a:buSzPts val="1200"/>
                        <a:buFont typeface="Inter"/>
                        <a:buChar char="●"/>
                      </a:pPr>
                      <a:r>
                        <a:rPr lang="en" sz="1200">
                          <a:latin typeface="Inter"/>
                          <a:ea typeface="Inter"/>
                          <a:cs typeface="Inter"/>
                          <a:sym typeface="Inter"/>
                        </a:rPr>
                        <a:t>Germany would pay reparations partially in the form of forced labor</a:t>
                      </a:r>
                      <a:endParaRPr sz="1200">
                        <a:latin typeface="Inter"/>
                        <a:ea typeface="Inter"/>
                        <a:cs typeface="Inter"/>
                        <a:sym typeface="Inter"/>
                      </a:endParaRPr>
                    </a:p>
                    <a:p>
                      <a:pPr indent="-304800" lvl="0" marL="291967" rtl="0" algn="l">
                        <a:spcBef>
                          <a:spcPts val="0"/>
                        </a:spcBef>
                        <a:spcAft>
                          <a:spcPts val="0"/>
                        </a:spcAft>
                        <a:buSzPts val="1200"/>
                        <a:buFont typeface="Inter"/>
                        <a:buChar char="●"/>
                      </a:pPr>
                      <a:r>
                        <a:rPr lang="en" sz="1200">
                          <a:latin typeface="Inter"/>
                          <a:ea typeface="Inter"/>
                          <a:cs typeface="Inter"/>
                          <a:sym typeface="Inter"/>
                        </a:rPr>
                        <a:t>The Declaration of Liberated Europe would allow for free elections in Eastern Europe</a:t>
                      </a:r>
                      <a:endParaRPr sz="1200">
                        <a:latin typeface="Inter"/>
                        <a:ea typeface="Inter"/>
                        <a:cs typeface="Inter"/>
                        <a:sym typeface="Inter"/>
                      </a:endParaRPr>
                    </a:p>
                    <a:p>
                      <a:pPr indent="-304800" lvl="0" marL="291967" rtl="0" algn="l">
                        <a:spcBef>
                          <a:spcPts val="0"/>
                        </a:spcBef>
                        <a:spcAft>
                          <a:spcPts val="0"/>
                        </a:spcAft>
                        <a:buSzPts val="1200"/>
                        <a:buFont typeface="Inter"/>
                        <a:buChar char="●"/>
                      </a:pPr>
                      <a:r>
                        <a:rPr lang="en" sz="1200">
                          <a:latin typeface="Inter"/>
                          <a:ea typeface="Inter"/>
                          <a:cs typeface="Inter"/>
                          <a:sym typeface="Inter"/>
                        </a:rPr>
                        <a:t>Stalin pledged to permit free elections in Poland and to form a government of “national unity” composed of communists and non-communists </a:t>
                      </a:r>
                      <a:endParaRPr sz="1200">
                        <a:latin typeface="Inter"/>
                        <a:ea typeface="Inter"/>
                        <a:cs typeface="Inter"/>
                        <a:sym typeface="Inter"/>
                      </a:endParaRPr>
                    </a:p>
                    <a:p>
                      <a:pPr indent="-304800" lvl="0" marL="291967" rtl="0" algn="l">
                        <a:spcBef>
                          <a:spcPts val="0"/>
                        </a:spcBef>
                        <a:spcAft>
                          <a:spcPts val="0"/>
                        </a:spcAft>
                        <a:buSzPts val="1200"/>
                        <a:buFont typeface="Inter"/>
                        <a:buChar char="●"/>
                      </a:pPr>
                      <a:r>
                        <a:rPr lang="en" sz="1200">
                          <a:latin typeface="Inter"/>
                          <a:ea typeface="Inter"/>
                          <a:cs typeface="Inter"/>
                          <a:sym typeface="Inter"/>
                        </a:rPr>
                        <a:t>Stalin agreed to enter the fight against the Empire of Japan when Germany was defeated	</a:t>
                      </a:r>
                      <a:endParaRPr b="1" sz="12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At Potsdam, there were arguments about the details of the agreement reached at Yalta. For example, there were disagreements about the boundaries for the four occupied zones of Germany. There were also disagreements about the amount of reparations the USSR wanted to take from Germany. The United States and Britain believed the USSR wanted too much and this would repeat the situation created by the Treaty of Versailles where the massive reparations hurt the German economy and fueled the rise of the Nazis.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Harry S. Truman, the new president of the United States was also frustrated because Stalin began to arrest non-communist leaders of Poland after agreeing to a government of “national unity.” Additionally, even though there were supposed to be free elections in Eastern Europe, the United States and Britain noticed that communists were rising to power in Eastern Europe.</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While there were many disagreements, there were some agreements such as: </a:t>
                      </a:r>
                      <a:endParaRPr sz="1200">
                        <a:latin typeface="Inter"/>
                        <a:ea typeface="Inter"/>
                        <a:cs typeface="Inter"/>
                        <a:sym typeface="Inter"/>
                      </a:endParaRPr>
                    </a:p>
                    <a:p>
                      <a:pPr indent="-304800" lvl="0" marL="457200" rtl="0" algn="l">
                        <a:spcBef>
                          <a:spcPts val="0"/>
                        </a:spcBef>
                        <a:spcAft>
                          <a:spcPts val="0"/>
                        </a:spcAft>
                        <a:buSzPts val="1200"/>
                        <a:buFont typeface="Inter"/>
                        <a:buChar char="●"/>
                      </a:pPr>
                      <a:r>
                        <a:rPr lang="en" sz="1200">
                          <a:latin typeface="Inter"/>
                          <a:ea typeface="Inter"/>
                          <a:cs typeface="Inter"/>
                          <a:sym typeface="Inter"/>
                        </a:rPr>
                        <a:t>Germany would be demilitarized and disarmed </a:t>
                      </a:r>
                      <a:endParaRPr sz="1200">
                        <a:latin typeface="Inter"/>
                        <a:ea typeface="Inter"/>
                        <a:cs typeface="Inter"/>
                        <a:sym typeface="Inter"/>
                      </a:endParaRPr>
                    </a:p>
                    <a:p>
                      <a:pPr indent="-304800" lvl="0" marL="457200" rtl="0" algn="l">
                        <a:spcBef>
                          <a:spcPts val="0"/>
                        </a:spcBef>
                        <a:spcAft>
                          <a:spcPts val="0"/>
                        </a:spcAft>
                        <a:buSzPts val="1200"/>
                        <a:buFont typeface="Inter"/>
                        <a:buChar char="●"/>
                      </a:pPr>
                      <a:r>
                        <a:rPr lang="en" sz="1200">
                          <a:latin typeface="Inter"/>
                          <a:ea typeface="Inter"/>
                          <a:cs typeface="Inter"/>
                          <a:sym typeface="Inter"/>
                        </a:rPr>
                        <a:t>German society would be remade along democratic lines by repeal of all discriminatory laws from the Nazi era </a:t>
                      </a:r>
                      <a:endParaRPr sz="1200">
                        <a:latin typeface="Inter"/>
                        <a:ea typeface="Inter"/>
                        <a:cs typeface="Inter"/>
                        <a:sym typeface="Inter"/>
                      </a:endParaRPr>
                    </a:p>
                    <a:p>
                      <a:pPr indent="-304800" lvl="0" marL="457200" rtl="0" algn="l">
                        <a:spcBef>
                          <a:spcPts val="0"/>
                        </a:spcBef>
                        <a:spcAft>
                          <a:spcPts val="0"/>
                        </a:spcAft>
                        <a:buSzPts val="1200"/>
                        <a:buFont typeface="Inter"/>
                        <a:buChar char="●"/>
                      </a:pPr>
                      <a:r>
                        <a:rPr lang="en" sz="1200">
                          <a:latin typeface="Inter"/>
                          <a:ea typeface="Inter"/>
                          <a:cs typeface="Inter"/>
                          <a:sym typeface="Inter"/>
                        </a:rPr>
                        <a:t>Germans deemed to be “war criminals” would be arrested and tried </a:t>
                      </a:r>
                      <a:endParaRPr sz="120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3" name="Shape 103"/>
        <p:cNvGrpSpPr/>
        <p:nvPr/>
      </p:nvGrpSpPr>
      <p:grpSpPr>
        <a:xfrm>
          <a:off x="0" y="0"/>
          <a:ext cx="0" cy="0"/>
          <a:chOff x="0" y="0"/>
          <a:chExt cx="0" cy="0"/>
        </a:xfrm>
      </p:grpSpPr>
      <p:pic>
        <p:nvPicPr>
          <p:cNvPr id="104" name="Google Shape;104;p1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5" name="Google Shape;105;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6" name="Google Shape;106;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7" name="Google Shape;107;p17"/>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None/>
            </a:pPr>
            <a:r>
              <a:rPr b="1" lang="en" sz="1900">
                <a:solidFill>
                  <a:schemeClr val="dk1"/>
                </a:solidFill>
                <a:latin typeface="Inter"/>
                <a:ea typeface="Inter"/>
                <a:cs typeface="Inter"/>
                <a:sym typeface="Inter"/>
              </a:rPr>
              <a:t>1945-1947: An Iron Curtain Descends Across in Europe</a:t>
            </a:r>
            <a:endParaRPr sz="1900">
              <a:latin typeface="Inter Medium"/>
              <a:ea typeface="Inter Medium"/>
              <a:cs typeface="Inter Medium"/>
              <a:sym typeface="Inter Medium"/>
            </a:endParaRPr>
          </a:p>
        </p:txBody>
      </p:sp>
      <p:pic>
        <p:nvPicPr>
          <p:cNvPr id="108" name="Google Shape;108;p17"/>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109" name="Google Shape;109;p17"/>
          <p:cNvSpPr txBox="1"/>
          <p:nvPr/>
        </p:nvSpPr>
        <p:spPr>
          <a:xfrm>
            <a:off x="390150" y="894900"/>
            <a:ext cx="6992100" cy="46101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en" sz="1150">
                <a:solidFill>
                  <a:schemeClr val="dk1"/>
                </a:solidFill>
                <a:latin typeface="Inter"/>
                <a:ea typeface="Inter"/>
                <a:cs typeface="Inter"/>
                <a:sym typeface="Inter"/>
              </a:rPr>
              <a:t>Between 1945 and 1947, Stalin went back on his pledge to allow free elections in Eastern Europe and to have coalition governments of both communist and non-communist leaders. During these two years, communists seized control of many Eastern European nations. This made the United States nervous because Stalin was defiant and the United States feared the ideological spread of communism, leading to what many historians consider the official start of the Cold War. On March 5, 1946, Winston Churchill, the former Prime Minister of Great Britain Winston Churchill gave a speech in Fulton, Missouri now called the “Iron Curtain Speech,” in which he described Stalin’s actions and created a metaphor that was used throughout the Cold War. </a:t>
            </a:r>
            <a:endParaRPr sz="1150">
              <a:solidFill>
                <a:schemeClr val="dk1"/>
              </a:solidFill>
              <a:latin typeface="Inter"/>
              <a:ea typeface="Inter"/>
              <a:cs typeface="Inter"/>
              <a:sym typeface="Inter"/>
            </a:endParaRPr>
          </a:p>
          <a:p>
            <a:pPr indent="0" lvl="0" marL="0" rtl="0" algn="just">
              <a:spcBef>
                <a:spcPts val="0"/>
              </a:spcBef>
              <a:spcAft>
                <a:spcPts val="0"/>
              </a:spcAft>
              <a:buNone/>
            </a:pPr>
            <a:r>
              <a:t/>
            </a:r>
            <a:endParaRPr sz="1150">
              <a:solidFill>
                <a:schemeClr val="dk1"/>
              </a:solidFill>
              <a:latin typeface="Inter"/>
              <a:ea typeface="Inter"/>
              <a:cs typeface="Inter"/>
              <a:sym typeface="Inter"/>
            </a:endParaRPr>
          </a:p>
          <a:p>
            <a:pPr indent="0" lvl="0" marL="0" rtl="0" algn="just">
              <a:spcBef>
                <a:spcPts val="0"/>
              </a:spcBef>
              <a:spcAft>
                <a:spcPts val="0"/>
              </a:spcAft>
              <a:buNone/>
            </a:pPr>
            <a:r>
              <a:rPr lang="en" sz="1150">
                <a:solidFill>
                  <a:schemeClr val="dk1"/>
                </a:solidFill>
                <a:latin typeface="Inter"/>
                <a:ea typeface="Inter"/>
                <a:cs typeface="Inter"/>
                <a:sym typeface="Inter"/>
              </a:rPr>
              <a:t>An excerpt from Winston Churchill’s “Iron Curtain Speech:”</a:t>
            </a:r>
            <a:endParaRPr sz="1150">
              <a:solidFill>
                <a:schemeClr val="dk1"/>
              </a:solidFill>
              <a:latin typeface="Inter"/>
              <a:ea typeface="Inter"/>
              <a:cs typeface="Inter"/>
              <a:sym typeface="Inter"/>
            </a:endParaRPr>
          </a:p>
          <a:p>
            <a:pPr indent="0" lvl="0" marL="457200" rtl="0" algn="just">
              <a:spcBef>
                <a:spcPts val="0"/>
              </a:spcBef>
              <a:spcAft>
                <a:spcPts val="0"/>
              </a:spcAft>
              <a:buNone/>
            </a:pPr>
            <a:r>
              <a:rPr i="1" lang="en" sz="1150">
                <a:solidFill>
                  <a:schemeClr val="dk1"/>
                </a:solidFill>
                <a:latin typeface="Inter"/>
                <a:ea typeface="Inter"/>
                <a:cs typeface="Inter"/>
                <a:sym typeface="Inter"/>
              </a:rPr>
              <a:t>I have a strong admiration and regard for the valiant Russian people and for my wartime comrade, Marshal Stalin. There is deep sympathy and goodwill in Britain -- and I doubt not here also -- toward the peoples of all the Russias and a resolve to persevere through many differences and rebuffs in establishing lasting friendships. It is my duty, however, to place before you certain facts about the present position in Europe. From Stettin in the Baltic to Trieste in the Adriatic an iron curtain has descended across the Continent. Behind that line lie all the capitals of the ancient states of Central and Eastern Europe. Warsaw, Berlin, Prague, Vienna, Budapest, Belgrade, Bucharest and Sofia; all these famous cities and the populations around them lie in what I must call the Soviet sphere, and all are subject, in one form or another, not only to Soviet influence but to a very high and in some cases increasing measure of control from Moscow. The safety of the world, ladies and gentlemen, requires a unity in Europe, from which no nation should be permanently outcast. </a:t>
            </a:r>
            <a:endParaRPr sz="1150">
              <a:solidFill>
                <a:schemeClr val="dk1"/>
              </a:solidFill>
              <a:latin typeface="Inter"/>
              <a:ea typeface="Inter"/>
              <a:cs typeface="Inter"/>
              <a:sym typeface="Inter"/>
            </a:endParaRPr>
          </a:p>
          <a:p>
            <a:pPr indent="0" lvl="0" marL="0" rtl="0" algn="l">
              <a:spcBef>
                <a:spcPts val="0"/>
              </a:spcBef>
              <a:spcAft>
                <a:spcPts val="0"/>
              </a:spcAft>
              <a:buNone/>
            </a:pPr>
            <a:r>
              <a:t/>
            </a:r>
            <a:endParaRPr sz="1150">
              <a:solidFill>
                <a:srgbClr val="101010"/>
              </a:solidFill>
              <a:latin typeface="Inter"/>
              <a:ea typeface="Inter"/>
              <a:cs typeface="Inter"/>
              <a:sym typeface="Inter"/>
            </a:endParaRPr>
          </a:p>
          <a:p>
            <a:pPr indent="0" lvl="0" marL="0" rtl="0" algn="l">
              <a:spcBef>
                <a:spcPts val="0"/>
              </a:spcBef>
              <a:spcAft>
                <a:spcPts val="0"/>
              </a:spcAft>
              <a:buNone/>
            </a:pPr>
            <a:r>
              <a:rPr b="1" lang="en" sz="1150">
                <a:solidFill>
                  <a:srgbClr val="101010"/>
                </a:solidFill>
                <a:latin typeface="Inter"/>
                <a:ea typeface="Inter"/>
                <a:cs typeface="Inter"/>
                <a:sym typeface="Inter"/>
              </a:rPr>
              <a:t>Source: </a:t>
            </a:r>
            <a:r>
              <a:rPr lang="en" sz="1150" u="sng">
                <a:solidFill>
                  <a:srgbClr val="1155CC"/>
                </a:solidFill>
                <a:latin typeface="Inter"/>
                <a:ea typeface="Inter"/>
                <a:cs typeface="Inter"/>
                <a:sym typeface="Inter"/>
                <a:hlinkClick r:id="rId5">
                  <a:extLst>
                    <a:ext uri="{A12FA001-AC4F-418D-AE19-62706E023703}">
                      <ahyp:hlinkClr val="tx"/>
                    </a:ext>
                  </a:extLst>
                </a:hlinkClick>
              </a:rPr>
              <a:t>https://history.state.gov/milestones/1937-1945/us-soviet</a:t>
            </a:r>
            <a:r>
              <a:rPr lang="en" sz="1150">
                <a:solidFill>
                  <a:schemeClr val="dk1"/>
                </a:solidFill>
                <a:latin typeface="Inter"/>
                <a:ea typeface="Inter"/>
                <a:cs typeface="Inter"/>
                <a:sym typeface="Inter"/>
              </a:rPr>
              <a:t>; </a:t>
            </a:r>
            <a:r>
              <a:rPr lang="en" sz="1150" u="sng">
                <a:solidFill>
                  <a:srgbClr val="1155CC"/>
                </a:solidFill>
                <a:latin typeface="Inter"/>
                <a:ea typeface="Inter"/>
                <a:cs typeface="Inter"/>
                <a:sym typeface="Inter"/>
                <a:hlinkClick r:id="rId6">
                  <a:extLst>
                    <a:ext uri="{A12FA001-AC4F-418D-AE19-62706E023703}">
                      <ahyp:hlinkClr val="tx"/>
                    </a:ext>
                  </a:extLst>
                </a:hlinkClick>
              </a:rPr>
              <a:t>https://sourcebooks.fordham.edu/mod/churchill-iron.asp</a:t>
            </a:r>
            <a:endParaRPr sz="1150">
              <a:solidFill>
                <a:schemeClr val="dk1"/>
              </a:solidFill>
              <a:latin typeface="Inter"/>
              <a:ea typeface="Inter"/>
              <a:cs typeface="Inter"/>
              <a:sym typeface="Inter"/>
            </a:endParaRPr>
          </a:p>
        </p:txBody>
      </p:sp>
      <p:pic>
        <p:nvPicPr>
          <p:cNvPr id="110" name="Google Shape;110;p17"/>
          <p:cNvPicPr preferRelativeResize="0"/>
          <p:nvPr/>
        </p:nvPicPr>
        <p:blipFill rotWithShape="1">
          <a:blip r:embed="rId7">
            <a:alphaModFix/>
          </a:blip>
          <a:srcRect b="2789" l="0" r="0" t="0"/>
          <a:stretch/>
        </p:blipFill>
        <p:spPr>
          <a:xfrm>
            <a:off x="609600" y="5968725"/>
            <a:ext cx="3276600" cy="2705100"/>
          </a:xfrm>
          <a:prstGeom prst="rect">
            <a:avLst/>
          </a:prstGeom>
          <a:noFill/>
          <a:ln>
            <a:noFill/>
          </a:ln>
        </p:spPr>
      </p:pic>
      <p:pic>
        <p:nvPicPr>
          <p:cNvPr id="111" name="Google Shape;111;p17"/>
          <p:cNvPicPr preferRelativeResize="0"/>
          <p:nvPr/>
        </p:nvPicPr>
        <p:blipFill>
          <a:blip r:embed="rId8">
            <a:alphaModFix/>
          </a:blip>
          <a:stretch>
            <a:fillRect/>
          </a:stretch>
        </p:blipFill>
        <p:spPr>
          <a:xfrm>
            <a:off x="4197625" y="5587713"/>
            <a:ext cx="3295650" cy="3086100"/>
          </a:xfrm>
          <a:prstGeom prst="rect">
            <a:avLst/>
          </a:prstGeom>
          <a:noFill/>
          <a:ln>
            <a:noFill/>
          </a:ln>
        </p:spPr>
      </p:pic>
      <p:graphicFrame>
        <p:nvGraphicFramePr>
          <p:cNvPr id="112" name="Google Shape;112;p17"/>
          <p:cNvGraphicFramePr/>
          <p:nvPr/>
        </p:nvGraphicFramePr>
        <p:xfrm>
          <a:off x="279225" y="8566600"/>
          <a:ext cx="3000000" cy="3000000"/>
        </p:xfrm>
        <a:graphic>
          <a:graphicData uri="http://schemas.openxmlformats.org/drawingml/2006/table">
            <a:tbl>
              <a:tblPr>
                <a:noFill/>
                <a:tableStyleId>{141DE8AB-6E48-461C-B8D0-C39C120A2EFD}</a:tableStyleId>
              </a:tblPr>
              <a:tblGrid>
                <a:gridCol w="3607025"/>
                <a:gridCol w="3607025"/>
              </a:tblGrid>
              <a:tr h="12700">
                <a:tc>
                  <a:txBody>
                    <a:bodyPr/>
                    <a:lstStyle/>
                    <a:p>
                      <a:pPr indent="0" lvl="0" marL="0" rtl="0" algn="l">
                        <a:spcBef>
                          <a:spcPts val="0"/>
                        </a:spcBef>
                        <a:spcAft>
                          <a:spcPts val="0"/>
                        </a:spcAft>
                        <a:buNone/>
                      </a:pPr>
                      <a:r>
                        <a:t/>
                      </a:r>
                      <a:endParaRPr sz="1050">
                        <a:latin typeface="Inter"/>
                        <a:ea typeface="Inter"/>
                        <a:cs typeface="Inter"/>
                        <a:sym typeface="Inter"/>
                      </a:endParaRPr>
                    </a:p>
                    <a:p>
                      <a:pPr indent="0" lvl="0" marL="0" rtl="0" algn="r">
                        <a:spcBef>
                          <a:spcPts val="0"/>
                        </a:spcBef>
                        <a:spcAft>
                          <a:spcPts val="0"/>
                        </a:spcAft>
                        <a:buNone/>
                      </a:pPr>
                      <a:r>
                        <a:rPr b="1" lang="en" sz="1050">
                          <a:latin typeface="Inter"/>
                          <a:ea typeface="Inter"/>
                          <a:cs typeface="Inter"/>
                          <a:sym typeface="Inter"/>
                        </a:rPr>
                        <a:t>Source: </a:t>
                      </a:r>
                      <a:r>
                        <a:rPr lang="en" sz="1050">
                          <a:latin typeface="Inter"/>
                          <a:ea typeface="Inter"/>
                          <a:cs typeface="Inter"/>
                          <a:sym typeface="Inter"/>
                        </a:rPr>
                        <a:t>Colin McEvedy, </a:t>
                      </a:r>
                      <a:r>
                        <a:rPr i="1" lang="en" sz="1050">
                          <a:latin typeface="Inter"/>
                          <a:ea typeface="Inter"/>
                          <a:cs typeface="Inter"/>
                          <a:sym typeface="Inter"/>
                        </a:rPr>
                        <a:t>The New Penguin Atlas of Recent History: Europe Since 1815</a:t>
                      </a:r>
                      <a:r>
                        <a:rPr lang="en" sz="1050">
                          <a:latin typeface="Inter"/>
                          <a:ea typeface="Inter"/>
                          <a:cs typeface="Inter"/>
                          <a:sym typeface="Inter"/>
                        </a:rPr>
                        <a:t>, Penguin Books, 2003 (adapted) from the NYS Global History and Geography Regents Exam.</a:t>
                      </a:r>
                      <a:endParaRPr b="1" sz="105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t/>
                      </a:r>
                      <a:endParaRPr sz="1050">
                        <a:latin typeface="Inter"/>
                        <a:ea typeface="Inter"/>
                        <a:cs typeface="Inter"/>
                        <a:sym typeface="Inter"/>
                      </a:endParaRPr>
                    </a:p>
                    <a:p>
                      <a:pPr indent="0" lvl="0" marL="0" rtl="0" algn="r">
                        <a:lnSpc>
                          <a:spcPct val="115000"/>
                        </a:lnSpc>
                        <a:spcBef>
                          <a:spcPts val="0"/>
                        </a:spcBef>
                        <a:spcAft>
                          <a:spcPts val="0"/>
                        </a:spcAft>
                        <a:buNone/>
                      </a:pPr>
                      <a:r>
                        <a:rPr lang="en" sz="1050">
                          <a:latin typeface="Inter"/>
                          <a:ea typeface="Inter"/>
                          <a:cs typeface="Inter"/>
                          <a:sym typeface="Inter"/>
                        </a:rPr>
                        <a:t>This political cartoon was published the day after Churchill’s “Iron Curtain Speech.” </a:t>
                      </a:r>
                      <a:endParaRPr sz="1050">
                        <a:latin typeface="Inter"/>
                        <a:ea typeface="Inter"/>
                        <a:cs typeface="Inter"/>
                        <a:sym typeface="Inter"/>
                      </a:endParaRPr>
                    </a:p>
                    <a:p>
                      <a:pPr indent="0" lvl="0" marL="0" rtl="0" algn="r">
                        <a:lnSpc>
                          <a:spcPct val="115000"/>
                        </a:lnSpc>
                        <a:spcBef>
                          <a:spcPts val="0"/>
                        </a:spcBef>
                        <a:spcAft>
                          <a:spcPts val="0"/>
                        </a:spcAft>
                        <a:buNone/>
                      </a:pPr>
                      <a:r>
                        <a:rPr b="1" lang="en" sz="1050">
                          <a:latin typeface="Inter"/>
                          <a:ea typeface="Inter"/>
                          <a:cs typeface="Inter"/>
                          <a:sym typeface="Inter"/>
                        </a:rPr>
                        <a:t>Source:</a:t>
                      </a:r>
                      <a:r>
                        <a:rPr lang="en" sz="1050">
                          <a:latin typeface="Inter"/>
                          <a:ea typeface="Inter"/>
                          <a:cs typeface="Inter"/>
                          <a:sym typeface="Inter"/>
                        </a:rPr>
                        <a:t> Leslie Gilbert Illingworth, Daily Mail, March 6, 1946 (adapted)</a:t>
                      </a:r>
                      <a:endParaRPr sz="1050">
                        <a:latin typeface="Inter"/>
                        <a:ea typeface="Inter"/>
                        <a:cs typeface="Inter"/>
                        <a:sym typeface="Inter"/>
                      </a:endParaRPr>
                    </a:p>
                  </a:txBody>
                  <a:tcPr marT="63500" marB="63500" marR="63500" marL="6350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sp>
        <p:nvSpPr>
          <p:cNvPr id="113" name="Google Shape;113;p17"/>
          <p:cNvSpPr txBox="1"/>
          <p:nvPr/>
        </p:nvSpPr>
        <p:spPr>
          <a:xfrm>
            <a:off x="747900" y="5445525"/>
            <a:ext cx="30000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The Division in Europe Represented as an Iron Curtain</a:t>
            </a:r>
            <a:endParaRPr sz="1200">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7" name="Shape 117"/>
        <p:cNvGrpSpPr/>
        <p:nvPr/>
      </p:nvGrpSpPr>
      <p:grpSpPr>
        <a:xfrm>
          <a:off x="0" y="0"/>
          <a:ext cx="0" cy="0"/>
          <a:chOff x="0" y="0"/>
          <a:chExt cx="0" cy="0"/>
        </a:xfrm>
      </p:grpSpPr>
      <p:pic>
        <p:nvPicPr>
          <p:cNvPr id="118" name="Google Shape;118;p1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9" name="Google Shape;119;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0" name="Google Shape;120;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21" name="Google Shape;121;p18"/>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None/>
            </a:pPr>
            <a:r>
              <a:rPr b="1" lang="en" sz="1900">
                <a:solidFill>
                  <a:schemeClr val="dk1"/>
                </a:solidFill>
                <a:latin typeface="Inter"/>
                <a:ea typeface="Inter"/>
                <a:cs typeface="Inter"/>
                <a:sym typeface="Inter"/>
              </a:rPr>
              <a:t>1948: Berlin Blockade and Berlin Airlift</a:t>
            </a:r>
            <a:endParaRPr b="1" sz="1900">
              <a:solidFill>
                <a:schemeClr val="dk1"/>
              </a:solidFill>
              <a:latin typeface="Inter"/>
              <a:ea typeface="Inter"/>
              <a:cs typeface="Inter"/>
              <a:sym typeface="Inter"/>
            </a:endParaRPr>
          </a:p>
        </p:txBody>
      </p:sp>
      <p:pic>
        <p:nvPicPr>
          <p:cNvPr id="122" name="Google Shape;122;p18"/>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123" name="Google Shape;123;p18"/>
          <p:cNvSpPr txBox="1"/>
          <p:nvPr/>
        </p:nvSpPr>
        <p:spPr>
          <a:xfrm>
            <a:off x="390200" y="5385025"/>
            <a:ext cx="6992100" cy="28554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en" sz="1150">
                <a:solidFill>
                  <a:schemeClr val="dk1"/>
                </a:solidFill>
                <a:latin typeface="Inter"/>
                <a:ea typeface="Inter"/>
                <a:cs typeface="Inter"/>
                <a:sym typeface="Inter"/>
              </a:rPr>
              <a:t>The Berlin Blockade was one of the first major international crises of the Cold War. The Berlin Blockade was an attempt in 1948 by the USSR to limit the ability of the Allies (France, Great Britain and the United States) to travel to their sectors of Berlin. After World War II, Germany was divided into occupation zones. Berlin was located inside USSR-controlled eastern Germany, but the United States and other Allies controlled western portions of Berlin so there were questions of whether portions of the city would become part of USSR-controlled eastern Germany. On June 24, 1948, Soviet forces blockaded rail, road, and water access to Allied-controlled areas of Berlin in an attempt to get the Allies to give up their sections of the city. The United States and United Kingdom responded by airlifting food and fuel to Berlin in an event known as the Berlin Airlift. Realizing that they would not be able to force the Allies out without an armed conflict, the USSR forces lifted the blockade on land access to western Berlin and the crisis ended on May 12, 1949. Berlin remained divided for the rest of the Cold War.</a:t>
            </a:r>
            <a:endParaRPr sz="1150">
              <a:solidFill>
                <a:schemeClr val="dk1"/>
              </a:solidFill>
              <a:latin typeface="Inter"/>
              <a:ea typeface="Inter"/>
              <a:cs typeface="Inter"/>
              <a:sym typeface="Inter"/>
            </a:endParaRPr>
          </a:p>
          <a:p>
            <a:pPr indent="0" lvl="0" marL="0" rtl="0" algn="l">
              <a:spcBef>
                <a:spcPts val="0"/>
              </a:spcBef>
              <a:spcAft>
                <a:spcPts val="0"/>
              </a:spcAft>
              <a:buNone/>
            </a:pPr>
            <a:r>
              <a:t/>
            </a:r>
            <a:endParaRPr sz="1150">
              <a:solidFill>
                <a:srgbClr val="101010"/>
              </a:solidFill>
              <a:latin typeface="Inter"/>
              <a:ea typeface="Inter"/>
              <a:cs typeface="Inter"/>
              <a:sym typeface="Inter"/>
            </a:endParaRPr>
          </a:p>
          <a:p>
            <a:pPr indent="0" lvl="0" marL="0" rtl="0" algn="l">
              <a:spcBef>
                <a:spcPts val="0"/>
              </a:spcBef>
              <a:spcAft>
                <a:spcPts val="0"/>
              </a:spcAft>
              <a:buNone/>
            </a:pPr>
            <a:r>
              <a:rPr b="1" lang="en" sz="1200">
                <a:solidFill>
                  <a:srgbClr val="101010"/>
                </a:solidFill>
                <a:latin typeface="Inter"/>
                <a:ea typeface="Inter"/>
                <a:cs typeface="Inter"/>
                <a:sym typeface="Inter"/>
              </a:rPr>
              <a:t>Source: </a:t>
            </a:r>
            <a:r>
              <a:rPr lang="en" sz="1200">
                <a:solidFill>
                  <a:schemeClr val="dk1"/>
                </a:solidFill>
                <a:latin typeface="Inter"/>
                <a:ea typeface="Inter"/>
                <a:cs typeface="Inter"/>
                <a:sym typeface="Inter"/>
              </a:rPr>
              <a:t>Map showing the military zones of divided Germany and Allied flight paths to Berlin during the Berlin Airlift. </a:t>
            </a:r>
            <a:r>
              <a:rPr lang="en" sz="1200" u="sng">
                <a:solidFill>
                  <a:srgbClr val="1155CC"/>
                </a:solidFill>
                <a:latin typeface="Inter"/>
                <a:ea typeface="Inter"/>
                <a:cs typeface="Inter"/>
                <a:sym typeface="Inter"/>
                <a:hlinkClick r:id="rId5">
                  <a:extLst>
                    <a:ext uri="{A12FA001-AC4F-418D-AE19-62706E023703}">
                      <ahyp:hlinkClr val="tx"/>
                    </a:ext>
                  </a:extLst>
                </a:hlinkClick>
              </a:rPr>
              <a:t>Image </a:t>
            </a:r>
            <a:r>
              <a:rPr lang="en" sz="1200">
                <a:solidFill>
                  <a:schemeClr val="dk1"/>
                </a:solidFill>
                <a:latin typeface="Inter"/>
                <a:ea typeface="Inter"/>
                <a:cs typeface="Inter"/>
                <a:sym typeface="Inter"/>
              </a:rPr>
              <a:t>is courtesy of wikimedia commons and is public domain</a:t>
            </a:r>
            <a:endParaRPr b="1" sz="1200">
              <a:solidFill>
                <a:srgbClr val="101010"/>
              </a:solidFill>
              <a:latin typeface="Inter"/>
              <a:ea typeface="Inter"/>
              <a:cs typeface="Inter"/>
              <a:sym typeface="Inter"/>
            </a:endParaRPr>
          </a:p>
        </p:txBody>
      </p:sp>
      <p:pic>
        <p:nvPicPr>
          <p:cNvPr id="124" name="Google Shape;124;p18"/>
          <p:cNvPicPr preferRelativeResize="0"/>
          <p:nvPr/>
        </p:nvPicPr>
        <p:blipFill rotWithShape="1">
          <a:blip r:embed="rId6">
            <a:alphaModFix/>
          </a:blip>
          <a:srcRect b="3030" l="0" r="0" t="1376"/>
          <a:stretch/>
        </p:blipFill>
        <p:spPr>
          <a:xfrm>
            <a:off x="1611050" y="1195650"/>
            <a:ext cx="4084595" cy="40964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8" name="Shape 128"/>
        <p:cNvGrpSpPr/>
        <p:nvPr/>
      </p:nvGrpSpPr>
      <p:grpSpPr>
        <a:xfrm>
          <a:off x="0" y="0"/>
          <a:ext cx="0" cy="0"/>
          <a:chOff x="0" y="0"/>
          <a:chExt cx="0" cy="0"/>
        </a:xfrm>
      </p:grpSpPr>
      <p:pic>
        <p:nvPicPr>
          <p:cNvPr id="129" name="Google Shape;129;p1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0" name="Google Shape;130;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1" name="Google Shape;131;p1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32" name="Google Shape;132;p19"/>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None/>
            </a:pPr>
            <a:r>
              <a:rPr b="1" lang="en" sz="1900">
                <a:solidFill>
                  <a:schemeClr val="dk1"/>
                </a:solidFill>
                <a:latin typeface="Inter"/>
                <a:ea typeface="Inter"/>
                <a:cs typeface="Inter"/>
                <a:sym typeface="Inter"/>
              </a:rPr>
              <a:t>1949: NATO Established</a:t>
            </a:r>
            <a:endParaRPr b="1" sz="1900">
              <a:solidFill>
                <a:schemeClr val="dk1"/>
              </a:solidFill>
              <a:latin typeface="Inter"/>
              <a:ea typeface="Inter"/>
              <a:cs typeface="Inter"/>
              <a:sym typeface="Inter"/>
            </a:endParaRPr>
          </a:p>
        </p:txBody>
      </p:sp>
      <p:pic>
        <p:nvPicPr>
          <p:cNvPr id="133" name="Google Shape;133;p19"/>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134" name="Google Shape;134;p19"/>
          <p:cNvSpPr txBox="1"/>
          <p:nvPr/>
        </p:nvSpPr>
        <p:spPr>
          <a:xfrm>
            <a:off x="390150" y="1123200"/>
            <a:ext cx="69921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101010"/>
                </a:solidFill>
                <a:latin typeface="Inter"/>
                <a:ea typeface="Inter"/>
                <a:cs typeface="Inter"/>
                <a:sym typeface="Inter"/>
              </a:rPr>
              <a:t>In 1949, the United States, Canada, Great Britain, France and eight other countries formed a new military alliance called </a:t>
            </a:r>
            <a:r>
              <a:rPr b="1" lang="en" sz="1200">
                <a:solidFill>
                  <a:srgbClr val="101010"/>
                </a:solidFill>
                <a:latin typeface="Inter"/>
                <a:ea typeface="Inter"/>
                <a:cs typeface="Inter"/>
                <a:sym typeface="Inter"/>
              </a:rPr>
              <a:t>NATO or North Atlantic Treaty Organization</a:t>
            </a:r>
            <a:r>
              <a:rPr lang="en" sz="1200">
                <a:solidFill>
                  <a:srgbClr val="101010"/>
                </a:solidFill>
                <a:latin typeface="Inter"/>
                <a:ea typeface="Inter"/>
                <a:cs typeface="Inter"/>
                <a:sym typeface="Inter"/>
              </a:rPr>
              <a:t>. These newly aligned member states agreed to protect one another if any one of them were attacked. They supported democracy in their own countries and attempted to contain communism. </a:t>
            </a:r>
            <a:endParaRPr sz="1200">
              <a:solidFill>
                <a:srgbClr val="101010"/>
              </a:solidFill>
              <a:latin typeface="Inter"/>
              <a:ea typeface="Inter"/>
              <a:cs typeface="Inter"/>
              <a:sym typeface="Inter"/>
            </a:endParaRPr>
          </a:p>
          <a:p>
            <a:pPr indent="0" lvl="0" marL="0" rtl="0" algn="r">
              <a:spcBef>
                <a:spcPts val="0"/>
              </a:spcBef>
              <a:spcAft>
                <a:spcPts val="0"/>
              </a:spcAft>
              <a:buNone/>
            </a:pPr>
            <a:r>
              <a:t/>
            </a:r>
            <a:endParaRPr sz="1200">
              <a:solidFill>
                <a:srgbClr val="101010"/>
              </a:solidFill>
              <a:latin typeface="Inter"/>
              <a:ea typeface="Inter"/>
              <a:cs typeface="Inter"/>
              <a:sym typeface="Inter"/>
            </a:endParaRPr>
          </a:p>
          <a:p>
            <a:pPr indent="0" lvl="0" marL="0" rtl="0" algn="l">
              <a:spcBef>
                <a:spcPts val="0"/>
              </a:spcBef>
              <a:spcAft>
                <a:spcPts val="0"/>
              </a:spcAft>
              <a:buNone/>
            </a:pPr>
            <a:r>
              <a:rPr b="1" lang="en" sz="1200">
                <a:solidFill>
                  <a:srgbClr val="101010"/>
                </a:solidFill>
                <a:latin typeface="Inter"/>
                <a:ea typeface="Inter"/>
                <a:cs typeface="Inter"/>
                <a:sym typeface="Inter"/>
              </a:rPr>
              <a:t>Source:</a:t>
            </a:r>
            <a:r>
              <a:rPr lang="en" sz="1200">
                <a:solidFill>
                  <a:srgbClr val="101010"/>
                </a:solidFill>
                <a:latin typeface="Inter"/>
                <a:ea typeface="Inter"/>
                <a:cs typeface="Inter"/>
                <a:sym typeface="Inter"/>
              </a:rPr>
              <a:t> </a:t>
            </a:r>
            <a:r>
              <a:rPr lang="en" sz="1200" u="sng">
                <a:solidFill>
                  <a:srgbClr val="1155CC"/>
                </a:solidFill>
                <a:latin typeface="Inter"/>
                <a:ea typeface="Inter"/>
                <a:cs typeface="Inter"/>
                <a:sym typeface="Inter"/>
                <a:hlinkClick r:id="rId5">
                  <a:extLst>
                    <a:ext uri="{A12FA001-AC4F-418D-AE19-62706E023703}">
                      <ahyp:hlinkClr val="tx"/>
                    </a:ext>
                  </a:extLst>
                </a:hlinkClick>
              </a:rPr>
              <a:t>https://history.state.gov/milestones/1945-1952/nato</a:t>
            </a:r>
            <a:endParaRPr sz="1150">
              <a:solidFill>
                <a:schemeClr val="dk1"/>
              </a:solidFill>
              <a:latin typeface="Inter"/>
              <a:ea typeface="Inter"/>
              <a:cs typeface="Inter"/>
              <a:sym typeface="Inter"/>
            </a:endParaRPr>
          </a:p>
        </p:txBody>
      </p:sp>
      <p:pic>
        <p:nvPicPr>
          <p:cNvPr id="135" name="Google Shape;135;p19"/>
          <p:cNvPicPr preferRelativeResize="0"/>
          <p:nvPr/>
        </p:nvPicPr>
        <p:blipFill rotWithShape="1">
          <a:blip r:embed="rId6">
            <a:alphaModFix/>
          </a:blip>
          <a:srcRect b="12725" l="0" r="0" t="7637"/>
          <a:stretch/>
        </p:blipFill>
        <p:spPr>
          <a:xfrm>
            <a:off x="498738" y="2644500"/>
            <a:ext cx="6774925" cy="5395300"/>
          </a:xfrm>
          <a:prstGeom prst="rect">
            <a:avLst/>
          </a:prstGeom>
          <a:noFill/>
          <a:ln>
            <a:noFill/>
          </a:ln>
        </p:spPr>
      </p:pic>
      <p:sp>
        <p:nvSpPr>
          <p:cNvPr id="136" name="Google Shape;136;p19"/>
          <p:cNvSpPr txBox="1"/>
          <p:nvPr/>
        </p:nvSpPr>
        <p:spPr>
          <a:xfrm>
            <a:off x="609025" y="8156000"/>
            <a:ext cx="6530700" cy="554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200">
                <a:solidFill>
                  <a:schemeClr val="dk1"/>
                </a:solidFill>
                <a:latin typeface="Inter"/>
                <a:ea typeface="Inter"/>
                <a:cs typeface="Inter"/>
                <a:sym typeface="Inter"/>
              </a:rPr>
              <a:t>NATO countries in 2009</a:t>
            </a:r>
            <a:endParaRPr sz="1200">
              <a:solidFill>
                <a:schemeClr val="dk1"/>
              </a:solidFill>
              <a:latin typeface="Inter"/>
              <a:ea typeface="Inter"/>
              <a:cs typeface="Inter"/>
              <a:sym typeface="Inter"/>
            </a:endParaRPr>
          </a:p>
          <a:p>
            <a:pPr indent="0" lvl="0" marL="0" rtl="0" algn="r">
              <a:spcBef>
                <a:spcPts val="0"/>
              </a:spcBef>
              <a:spcAft>
                <a:spcPts val="0"/>
              </a:spcAft>
              <a:buNone/>
            </a:pPr>
            <a:r>
              <a:rPr lang="en" sz="1200" u="sng">
                <a:solidFill>
                  <a:schemeClr val="dk1"/>
                </a:solidFill>
                <a:highlight>
                  <a:srgbClr val="F9F9F9"/>
                </a:highlight>
                <a:latin typeface="Inter"/>
                <a:ea typeface="Inter"/>
                <a:cs typeface="Inter"/>
                <a:sym typeface="Inter"/>
                <a:hlinkClick r:id="rId7">
                  <a:extLst>
                    <a:ext uri="{A12FA001-AC4F-418D-AE19-62706E023703}">
                      <ahyp:hlinkClr val="tx"/>
                    </a:ext>
                  </a:extLst>
                </a:hlinkClick>
              </a:rPr>
              <a:t>Image</a:t>
            </a:r>
            <a:r>
              <a:rPr lang="en" sz="1200">
                <a:solidFill>
                  <a:schemeClr val="dk1"/>
                </a:solidFill>
                <a:highlight>
                  <a:srgbClr val="F9F9F9"/>
                </a:highlight>
                <a:latin typeface="Inter"/>
                <a:ea typeface="Inter"/>
                <a:cs typeface="Inter"/>
                <a:sym typeface="Inter"/>
              </a:rPr>
              <a:t> is licensed under the </a:t>
            </a:r>
            <a:r>
              <a:rPr lang="en" sz="1200">
                <a:solidFill>
                  <a:schemeClr val="dk1"/>
                </a:solidFill>
                <a:highlight>
                  <a:srgbClr val="F9F9F9"/>
                </a:highlight>
                <a:uFill>
                  <a:noFill/>
                </a:uFill>
                <a:latin typeface="Inter"/>
                <a:ea typeface="Inter"/>
                <a:cs typeface="Inter"/>
                <a:sym typeface="Inter"/>
                <a:hlinkClick r:id="rId8">
                  <a:extLst>
                    <a:ext uri="{A12FA001-AC4F-418D-AE19-62706E023703}">
                      <ahyp:hlinkClr val="tx"/>
                    </a:ext>
                  </a:extLst>
                </a:hlinkClick>
              </a:rPr>
              <a:t>Creative Commons</a:t>
            </a:r>
            <a:r>
              <a:rPr lang="en" sz="1200">
                <a:solidFill>
                  <a:schemeClr val="dk1"/>
                </a:solidFill>
                <a:highlight>
                  <a:srgbClr val="F9F9F9"/>
                </a:highlight>
                <a:latin typeface="Inter"/>
                <a:ea typeface="Inter"/>
                <a:cs typeface="Inter"/>
                <a:sym typeface="Inter"/>
              </a:rPr>
              <a:t> </a:t>
            </a:r>
            <a:r>
              <a:rPr lang="en" sz="1200">
                <a:solidFill>
                  <a:schemeClr val="dk1"/>
                </a:solidFill>
                <a:uFill>
                  <a:noFill/>
                </a:uFill>
                <a:latin typeface="Inter"/>
                <a:ea typeface="Inter"/>
                <a:cs typeface="Inter"/>
                <a:sym typeface="Inter"/>
                <a:hlinkClick r:id="rId9">
                  <a:extLst>
                    <a:ext uri="{A12FA001-AC4F-418D-AE19-62706E023703}">
                      <ahyp:hlinkClr val="tx"/>
                    </a:ext>
                  </a:extLst>
                </a:hlinkClick>
              </a:rPr>
              <a:t>Attribution 3.0 Unported</a:t>
            </a:r>
            <a:r>
              <a:rPr lang="en" sz="1200">
                <a:solidFill>
                  <a:schemeClr val="dk1"/>
                </a:solidFill>
                <a:highlight>
                  <a:srgbClr val="F9F9F9"/>
                </a:highlight>
                <a:latin typeface="Inter"/>
                <a:ea typeface="Inter"/>
                <a:cs typeface="Inter"/>
                <a:sym typeface="Inter"/>
              </a:rPr>
              <a:t> license.</a:t>
            </a:r>
            <a:endParaRPr sz="1200">
              <a:solidFill>
                <a:schemeClr val="dk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0" name="Shape 140"/>
        <p:cNvGrpSpPr/>
        <p:nvPr/>
      </p:nvGrpSpPr>
      <p:grpSpPr>
        <a:xfrm>
          <a:off x="0" y="0"/>
          <a:ext cx="0" cy="0"/>
          <a:chOff x="0" y="0"/>
          <a:chExt cx="0" cy="0"/>
        </a:xfrm>
      </p:grpSpPr>
      <p:pic>
        <p:nvPicPr>
          <p:cNvPr id="141" name="Google Shape;141;p2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2" name="Google Shape;142;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3" name="Google Shape;143;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44" name="Google Shape;144;p20"/>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None/>
            </a:pPr>
            <a:r>
              <a:rPr b="1" lang="en" sz="1900">
                <a:solidFill>
                  <a:schemeClr val="dk1"/>
                </a:solidFill>
                <a:latin typeface="Inter"/>
                <a:ea typeface="Inter"/>
                <a:cs typeface="Inter"/>
                <a:sym typeface="Inter"/>
              </a:rPr>
              <a:t>1955: Warsaw Pact Established</a:t>
            </a:r>
            <a:endParaRPr b="1" sz="1900">
              <a:solidFill>
                <a:schemeClr val="dk1"/>
              </a:solidFill>
              <a:latin typeface="Inter"/>
              <a:ea typeface="Inter"/>
              <a:cs typeface="Inter"/>
              <a:sym typeface="Inter"/>
            </a:endParaRPr>
          </a:p>
        </p:txBody>
      </p:sp>
      <p:pic>
        <p:nvPicPr>
          <p:cNvPr id="145" name="Google Shape;145;p20"/>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146" name="Google Shape;146;p20"/>
          <p:cNvSpPr txBox="1"/>
          <p:nvPr/>
        </p:nvSpPr>
        <p:spPr>
          <a:xfrm>
            <a:off x="301350" y="894900"/>
            <a:ext cx="6992100" cy="1662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101010"/>
                </a:solidFill>
                <a:latin typeface="Inter"/>
                <a:ea typeface="Inter"/>
                <a:cs typeface="Inter"/>
                <a:sym typeface="Inter"/>
              </a:rPr>
              <a:t>In 1955, the USSR responded to the formation of NATO by creating their own alliance called the </a:t>
            </a:r>
            <a:r>
              <a:rPr b="1" lang="en" sz="1200">
                <a:solidFill>
                  <a:srgbClr val="101010"/>
                </a:solidFill>
                <a:latin typeface="Inter"/>
                <a:ea typeface="Inter"/>
                <a:cs typeface="Inter"/>
                <a:sym typeface="Inter"/>
              </a:rPr>
              <a:t>Warsaw Pact</a:t>
            </a:r>
            <a:r>
              <a:rPr lang="en" sz="1200">
                <a:solidFill>
                  <a:srgbClr val="101010"/>
                </a:solidFill>
                <a:latin typeface="Inter"/>
                <a:ea typeface="Inter"/>
                <a:cs typeface="Inter"/>
                <a:sym typeface="Inter"/>
              </a:rPr>
              <a:t>. The USSR had a number of </a:t>
            </a:r>
            <a:r>
              <a:rPr b="1" lang="en" sz="1200">
                <a:solidFill>
                  <a:srgbClr val="101010"/>
                </a:solidFill>
                <a:latin typeface="Inter"/>
                <a:ea typeface="Inter"/>
                <a:cs typeface="Inter"/>
                <a:sym typeface="Inter"/>
              </a:rPr>
              <a:t>satellite states.</a:t>
            </a:r>
            <a:r>
              <a:rPr lang="en" sz="1200">
                <a:solidFill>
                  <a:srgbClr val="101010"/>
                </a:solidFill>
                <a:latin typeface="Inter"/>
                <a:ea typeface="Inter"/>
                <a:cs typeface="Inter"/>
                <a:sym typeface="Inter"/>
              </a:rPr>
              <a:t> A satellite state is a country that is formally independent, but under heavy political, economic and military influence, or control, from another country. The Warsaw Pact included the USSR and seven satellite states in Eastern Europe. While NATO functioned as an alliance, the USSR used the Warsaw Pact to control their satellite states.</a:t>
            </a:r>
            <a:endParaRPr sz="1200">
              <a:solidFill>
                <a:srgbClr val="101010"/>
              </a:solidFill>
              <a:latin typeface="Inter"/>
              <a:ea typeface="Inter"/>
              <a:cs typeface="Inter"/>
              <a:sym typeface="Inter"/>
            </a:endParaRPr>
          </a:p>
          <a:p>
            <a:pPr indent="0" lvl="0" marL="0" rtl="0" algn="l">
              <a:spcBef>
                <a:spcPts val="0"/>
              </a:spcBef>
              <a:spcAft>
                <a:spcPts val="0"/>
              </a:spcAft>
              <a:buNone/>
            </a:pPr>
            <a:r>
              <a:t/>
            </a:r>
            <a:endParaRPr sz="1200">
              <a:solidFill>
                <a:srgbClr val="101010"/>
              </a:solidFill>
              <a:latin typeface="Inter"/>
              <a:ea typeface="Inter"/>
              <a:cs typeface="Inter"/>
              <a:sym typeface="Inter"/>
            </a:endParaRPr>
          </a:p>
          <a:p>
            <a:pPr indent="0" lvl="0" marL="0" rtl="0" algn="l">
              <a:spcBef>
                <a:spcPts val="0"/>
              </a:spcBef>
              <a:spcAft>
                <a:spcPts val="0"/>
              </a:spcAft>
              <a:buNone/>
            </a:pPr>
            <a:r>
              <a:rPr lang="en" sz="1200">
                <a:solidFill>
                  <a:srgbClr val="101010"/>
                </a:solidFill>
                <a:latin typeface="Inter"/>
                <a:ea typeface="Inter"/>
                <a:cs typeface="Inter"/>
                <a:sym typeface="Inter"/>
              </a:rPr>
              <a:t>Source: </a:t>
            </a:r>
            <a:r>
              <a:rPr lang="en" sz="1200" u="sng">
                <a:solidFill>
                  <a:srgbClr val="1155CC"/>
                </a:solidFill>
                <a:latin typeface="Inter"/>
                <a:ea typeface="Inter"/>
                <a:cs typeface="Inter"/>
                <a:sym typeface="Inter"/>
                <a:hlinkClick r:id="rId5">
                  <a:extLst>
                    <a:ext uri="{A12FA001-AC4F-418D-AE19-62706E023703}">
                      <ahyp:hlinkClr val="tx"/>
                    </a:ext>
                  </a:extLst>
                </a:hlinkClick>
              </a:rPr>
              <a:t>https://history.state.gov/milestones/1953-1960/warsaw-treat</a:t>
            </a:r>
            <a:endParaRPr sz="1200">
              <a:solidFill>
                <a:srgbClr val="101010"/>
              </a:solidFill>
              <a:latin typeface="Inter"/>
              <a:ea typeface="Inter"/>
              <a:cs typeface="Inter"/>
              <a:sym typeface="Inter"/>
            </a:endParaRPr>
          </a:p>
        </p:txBody>
      </p:sp>
      <p:sp>
        <p:nvSpPr>
          <p:cNvPr id="147" name="Google Shape;147;p20"/>
          <p:cNvSpPr txBox="1"/>
          <p:nvPr/>
        </p:nvSpPr>
        <p:spPr>
          <a:xfrm>
            <a:off x="812725" y="7222275"/>
            <a:ext cx="6530700" cy="9234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200">
                <a:solidFill>
                  <a:schemeClr val="dk1"/>
                </a:solidFill>
                <a:latin typeface="Inter"/>
                <a:ea typeface="Inter"/>
                <a:cs typeface="Inter"/>
                <a:sym typeface="Inter"/>
              </a:rPr>
              <a:t>Warsaw Pact countries in 1990. </a:t>
            </a:r>
            <a:endParaRPr sz="1200">
              <a:solidFill>
                <a:schemeClr val="dk1"/>
              </a:solidFill>
              <a:latin typeface="Inter"/>
              <a:ea typeface="Inter"/>
              <a:cs typeface="Inter"/>
              <a:sym typeface="Inter"/>
            </a:endParaRPr>
          </a:p>
          <a:p>
            <a:pPr indent="0" lvl="0" marL="0" rtl="0" algn="r">
              <a:spcBef>
                <a:spcPts val="0"/>
              </a:spcBef>
              <a:spcAft>
                <a:spcPts val="0"/>
              </a:spcAft>
              <a:buNone/>
            </a:pPr>
            <a:r>
              <a:rPr lang="en" sz="1200" u="sng">
                <a:solidFill>
                  <a:srgbClr val="1155CC"/>
                </a:solidFill>
                <a:latin typeface="Inter"/>
                <a:ea typeface="Inter"/>
                <a:cs typeface="Inter"/>
                <a:sym typeface="Inter"/>
                <a:hlinkClick r:id="rId6">
                  <a:extLst>
                    <a:ext uri="{A12FA001-AC4F-418D-AE19-62706E023703}">
                      <ahyp:hlinkClr val="tx"/>
                    </a:ext>
                  </a:extLst>
                </a:hlinkClick>
              </a:rPr>
              <a:t>Image </a:t>
            </a:r>
            <a:r>
              <a:rPr lang="en" sz="1200">
                <a:solidFill>
                  <a:schemeClr val="dk1"/>
                </a:solidFill>
                <a:latin typeface="Inter"/>
                <a:ea typeface="Inter"/>
                <a:cs typeface="Inter"/>
                <a:sym typeface="Inter"/>
              </a:rPr>
              <a:t>is licensed under the Creative Commons Attribution-Share Alike 4.0 International license.</a:t>
            </a:r>
            <a:endParaRPr sz="1200">
              <a:solidFill>
                <a:schemeClr val="dk1"/>
              </a:solidFill>
              <a:latin typeface="Inter"/>
              <a:ea typeface="Inter"/>
              <a:cs typeface="Inter"/>
              <a:sym typeface="Inter"/>
            </a:endParaRPr>
          </a:p>
          <a:p>
            <a:pPr indent="0" lvl="0" marL="0" rtl="0" algn="r">
              <a:spcBef>
                <a:spcPts val="0"/>
              </a:spcBef>
              <a:spcAft>
                <a:spcPts val="0"/>
              </a:spcAft>
              <a:buNone/>
            </a:pPr>
            <a:r>
              <a:t/>
            </a:r>
            <a:endParaRPr sz="1200">
              <a:solidFill>
                <a:schemeClr val="dk1"/>
              </a:solidFill>
              <a:latin typeface="Inter"/>
              <a:ea typeface="Inter"/>
              <a:cs typeface="Inter"/>
              <a:sym typeface="Inter"/>
            </a:endParaRPr>
          </a:p>
        </p:txBody>
      </p:sp>
      <p:pic>
        <p:nvPicPr>
          <p:cNvPr id="148" name="Google Shape;148;p20"/>
          <p:cNvPicPr preferRelativeResize="0"/>
          <p:nvPr/>
        </p:nvPicPr>
        <p:blipFill rotWithShape="1">
          <a:blip r:embed="rId7">
            <a:alphaModFix/>
          </a:blip>
          <a:srcRect b="27540" l="0" r="0" t="13863"/>
          <a:stretch/>
        </p:blipFill>
        <p:spPr>
          <a:xfrm>
            <a:off x="390200" y="2980675"/>
            <a:ext cx="6992100" cy="409703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2" name="Shape 152"/>
        <p:cNvGrpSpPr/>
        <p:nvPr/>
      </p:nvGrpSpPr>
      <p:grpSpPr>
        <a:xfrm>
          <a:off x="0" y="0"/>
          <a:ext cx="0" cy="0"/>
          <a:chOff x="0" y="0"/>
          <a:chExt cx="0" cy="0"/>
        </a:xfrm>
      </p:grpSpPr>
      <p:pic>
        <p:nvPicPr>
          <p:cNvPr id="153" name="Google Shape;153;p2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4" name="Google Shape;154;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5" name="Google Shape;155;p2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56" name="Google Shape;156;p21"/>
          <p:cNvSpPr txBox="1"/>
          <p:nvPr/>
        </p:nvSpPr>
        <p:spPr>
          <a:xfrm>
            <a:off x="0" y="0"/>
            <a:ext cx="7772400" cy="8949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latin typeface="Halant"/>
              <a:ea typeface="Halant"/>
              <a:cs typeface="Halant"/>
              <a:sym typeface="Halant"/>
            </a:endParaRPr>
          </a:p>
          <a:p>
            <a:pPr indent="0" lvl="0" marL="0" rtl="0" algn="ctr">
              <a:spcBef>
                <a:spcPts val="0"/>
              </a:spcBef>
              <a:spcAft>
                <a:spcPts val="0"/>
              </a:spcAft>
              <a:buNone/>
            </a:pPr>
            <a:r>
              <a:rPr b="1" lang="en" sz="1900">
                <a:solidFill>
                  <a:schemeClr val="dk1"/>
                </a:solidFill>
                <a:latin typeface="Inter"/>
                <a:ea typeface="Inter"/>
                <a:cs typeface="Inter"/>
                <a:sym typeface="Inter"/>
              </a:rPr>
              <a:t>1961: Construction Begins on the Berlin Wall</a:t>
            </a:r>
            <a:endParaRPr b="1" sz="1900">
              <a:solidFill>
                <a:schemeClr val="dk1"/>
              </a:solidFill>
              <a:latin typeface="Inter"/>
              <a:ea typeface="Inter"/>
              <a:cs typeface="Inter"/>
              <a:sym typeface="Inter"/>
            </a:endParaRPr>
          </a:p>
        </p:txBody>
      </p:sp>
      <p:pic>
        <p:nvPicPr>
          <p:cNvPr id="157" name="Google Shape;157;p21"/>
          <p:cNvPicPr preferRelativeResize="0"/>
          <p:nvPr/>
        </p:nvPicPr>
        <p:blipFill>
          <a:blip r:embed="rId4">
            <a:alphaModFix/>
          </a:blip>
          <a:stretch>
            <a:fillRect/>
          </a:stretch>
        </p:blipFill>
        <p:spPr>
          <a:xfrm>
            <a:off x="77225" y="0"/>
            <a:ext cx="1039823" cy="431175"/>
          </a:xfrm>
          <a:prstGeom prst="rect">
            <a:avLst/>
          </a:prstGeom>
          <a:noFill/>
          <a:ln>
            <a:noFill/>
          </a:ln>
        </p:spPr>
      </p:pic>
      <p:sp>
        <p:nvSpPr>
          <p:cNvPr id="158" name="Google Shape;158;p21"/>
          <p:cNvSpPr txBox="1"/>
          <p:nvPr/>
        </p:nvSpPr>
        <p:spPr>
          <a:xfrm>
            <a:off x="390150" y="894900"/>
            <a:ext cx="6992100" cy="4063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222222"/>
                </a:solidFill>
                <a:highlight>
                  <a:srgbClr val="FFFFFF"/>
                </a:highlight>
                <a:latin typeface="Inter"/>
                <a:ea typeface="Inter"/>
                <a:cs typeface="Inter"/>
                <a:sym typeface="Inter"/>
              </a:rPr>
              <a:t>The</a:t>
            </a:r>
            <a:r>
              <a:rPr b="1" lang="en" sz="1200">
                <a:solidFill>
                  <a:srgbClr val="222222"/>
                </a:solidFill>
                <a:highlight>
                  <a:srgbClr val="FFFFFF"/>
                </a:highlight>
                <a:latin typeface="Inter"/>
                <a:ea typeface="Inter"/>
                <a:cs typeface="Inter"/>
                <a:sym typeface="Inter"/>
              </a:rPr>
              <a:t> Berlin Wall</a:t>
            </a:r>
            <a:r>
              <a:rPr lang="en" sz="1200">
                <a:solidFill>
                  <a:srgbClr val="222222"/>
                </a:solidFill>
                <a:highlight>
                  <a:srgbClr val="FFFFFF"/>
                </a:highlight>
                <a:latin typeface="Inter"/>
                <a:ea typeface="Inter"/>
                <a:cs typeface="Inter"/>
                <a:sym typeface="Inter"/>
              </a:rPr>
              <a:t> was a long barrier that surrounded West Berlin which was controlled by the USA, France, and Great Britain, separating it from Communist East Germany. From 1949 to 1961, about 2.5 million East Germans fled from East to West Germany, including skilled workers, professionals, and intellectuals. Fearing that the loss of talented people would hurt the East German economy, the Soviets built the wall to keep them from escaping to democratic West Berlin. </a:t>
            </a:r>
            <a:endParaRPr sz="1200">
              <a:solidFill>
                <a:srgbClr val="222222"/>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rgbClr val="222222"/>
              </a:solidFill>
              <a:highlight>
                <a:srgbClr val="FFFFFF"/>
              </a:highlight>
              <a:latin typeface="Inter"/>
              <a:ea typeface="Inter"/>
              <a:cs typeface="Inter"/>
              <a:sym typeface="Inter"/>
            </a:endParaRPr>
          </a:p>
          <a:p>
            <a:pPr indent="0" lvl="0" marL="0" rtl="0" algn="l">
              <a:spcBef>
                <a:spcPts val="0"/>
              </a:spcBef>
              <a:spcAft>
                <a:spcPts val="0"/>
              </a:spcAft>
              <a:buNone/>
            </a:pPr>
            <a:r>
              <a:rPr lang="en" sz="1200">
                <a:solidFill>
                  <a:srgbClr val="222222"/>
                </a:solidFill>
                <a:highlight>
                  <a:srgbClr val="FFFFFF"/>
                </a:highlight>
                <a:latin typeface="Inter"/>
                <a:ea typeface="Inter"/>
                <a:cs typeface="Inter"/>
                <a:sym typeface="Inter"/>
              </a:rPr>
              <a:t>Construction started on the night of August 12, 1961. The original wall was made of barbed wire and cinder blocks, but it was upgraded in later years until it was a 15 foot tall concrete barrier topped with barbed wire fence and guarded by armed soldiers in watchtowers. By the 1980s that system of walls, electrified fences, and fortifications extended 28 miles (45 km) through Berlin, dividing the two parts of the city, and extended a further 75 miles (120 km) around West Berlin, separating it from the rest of East Germany.</a:t>
            </a:r>
            <a:endParaRPr sz="1200">
              <a:solidFill>
                <a:srgbClr val="222222"/>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rgbClr val="222222"/>
              </a:solidFill>
              <a:highlight>
                <a:srgbClr val="FFFFFF"/>
              </a:highlight>
              <a:latin typeface="Inter"/>
              <a:ea typeface="Inter"/>
              <a:cs typeface="Inter"/>
              <a:sym typeface="Inter"/>
            </a:endParaRPr>
          </a:p>
          <a:p>
            <a:pPr indent="0" lvl="0" marL="0" rtl="0" algn="l">
              <a:spcBef>
                <a:spcPts val="0"/>
              </a:spcBef>
              <a:spcAft>
                <a:spcPts val="0"/>
              </a:spcAft>
              <a:buNone/>
            </a:pPr>
            <a:r>
              <a:rPr lang="en" sz="1200">
                <a:solidFill>
                  <a:srgbClr val="222222"/>
                </a:solidFill>
                <a:highlight>
                  <a:srgbClr val="FFFFFF"/>
                </a:highlight>
                <a:latin typeface="Inter"/>
                <a:ea typeface="Inter"/>
                <a:cs typeface="Inter"/>
                <a:sym typeface="Inter"/>
              </a:rPr>
              <a:t>The Berlin Wall became a symbol of the division between capitalism and communism and East and West Germany. Despite the wall, around 5,000 people escaped to West Berlin after it was built, but 5,000 others were captured by the East Germans and 191 people were killed trying to cross the wall. </a:t>
            </a:r>
            <a:endParaRPr sz="1200">
              <a:solidFill>
                <a:srgbClr val="222222"/>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rgbClr val="222222"/>
              </a:solidFill>
              <a:highlight>
                <a:srgbClr val="FFFFFF"/>
              </a:highlight>
              <a:latin typeface="Inter"/>
              <a:ea typeface="Inter"/>
              <a:cs typeface="Inter"/>
              <a:sym typeface="Inter"/>
            </a:endParaRPr>
          </a:p>
          <a:p>
            <a:pPr indent="0" lvl="0" marL="0" rtl="0" algn="l">
              <a:spcBef>
                <a:spcPts val="0"/>
              </a:spcBef>
              <a:spcAft>
                <a:spcPts val="600"/>
              </a:spcAft>
              <a:buNone/>
            </a:pPr>
            <a:r>
              <a:rPr b="1" lang="en" sz="1200">
                <a:solidFill>
                  <a:srgbClr val="222222"/>
                </a:solidFill>
                <a:highlight>
                  <a:srgbClr val="FFFFFF"/>
                </a:highlight>
                <a:latin typeface="Inter"/>
                <a:ea typeface="Inter"/>
                <a:cs typeface="Inter"/>
                <a:sym typeface="Inter"/>
              </a:rPr>
              <a:t>Source: </a:t>
            </a:r>
            <a:r>
              <a:rPr lang="en" sz="1200">
                <a:solidFill>
                  <a:srgbClr val="222222"/>
                </a:solidFill>
                <a:highlight>
                  <a:srgbClr val="FFFFFF"/>
                </a:highlight>
                <a:latin typeface="Inter"/>
                <a:ea typeface="Inter"/>
                <a:cs typeface="Inter"/>
                <a:sym typeface="Inter"/>
              </a:rPr>
              <a:t>Adapted from: “Berlin Wall” Encyclopedia Britannica </a:t>
            </a:r>
            <a:r>
              <a:rPr lang="en" sz="1200" u="sng">
                <a:solidFill>
                  <a:srgbClr val="1155CC"/>
                </a:solidFill>
                <a:highlight>
                  <a:srgbClr val="FFFFFF"/>
                </a:highlight>
                <a:latin typeface="Inter"/>
                <a:ea typeface="Inter"/>
                <a:cs typeface="Inter"/>
                <a:sym typeface="Inter"/>
                <a:hlinkClick r:id="rId5">
                  <a:extLst>
                    <a:ext uri="{A12FA001-AC4F-418D-AE19-62706E023703}">
                      <ahyp:hlinkClr val="tx"/>
                    </a:ext>
                  </a:extLst>
                </a:hlinkClick>
              </a:rPr>
              <a:t>https://www.britannica.com/topic/Berlin-Wall</a:t>
            </a:r>
            <a:r>
              <a:rPr lang="en" sz="1200">
                <a:solidFill>
                  <a:srgbClr val="222222"/>
                </a:solidFill>
                <a:highlight>
                  <a:srgbClr val="FFFFFF"/>
                </a:highlight>
                <a:latin typeface="Inter"/>
                <a:ea typeface="Inter"/>
                <a:cs typeface="Inter"/>
                <a:sym typeface="Inter"/>
              </a:rPr>
              <a:t> </a:t>
            </a:r>
            <a:endParaRPr sz="1200">
              <a:solidFill>
                <a:srgbClr val="101010"/>
              </a:solidFill>
              <a:latin typeface="Inter"/>
              <a:ea typeface="Inter"/>
              <a:cs typeface="Inter"/>
              <a:sym typeface="Inter"/>
            </a:endParaRPr>
          </a:p>
        </p:txBody>
      </p:sp>
      <p:pic>
        <p:nvPicPr>
          <p:cNvPr id="159" name="Google Shape;159;p21"/>
          <p:cNvPicPr preferRelativeResize="0"/>
          <p:nvPr/>
        </p:nvPicPr>
        <p:blipFill rotWithShape="1">
          <a:blip r:embed="rId6">
            <a:alphaModFix/>
          </a:blip>
          <a:srcRect b="13616" l="4959" r="1991" t="8264"/>
          <a:stretch/>
        </p:blipFill>
        <p:spPr>
          <a:xfrm>
            <a:off x="793413" y="5029200"/>
            <a:ext cx="6185575" cy="2835950"/>
          </a:xfrm>
          <a:prstGeom prst="rect">
            <a:avLst/>
          </a:prstGeom>
          <a:noFill/>
          <a:ln>
            <a:noFill/>
          </a:ln>
        </p:spPr>
      </p:pic>
      <p:sp>
        <p:nvSpPr>
          <p:cNvPr id="160" name="Google Shape;160;p21"/>
          <p:cNvSpPr txBox="1"/>
          <p:nvPr/>
        </p:nvSpPr>
        <p:spPr>
          <a:xfrm>
            <a:off x="793350" y="8022100"/>
            <a:ext cx="61857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Illustration of the structure of the Berlin Wall as it was in the 1980s. After it was initially built, the Berlin wall was updated to include two parallel walls, a smooth pipe on the top making it difficult to climb over, barbed wire, guard dogs, watchtowers, and beds of nails.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u="sng">
                <a:solidFill>
                  <a:srgbClr val="1155CC"/>
                </a:solidFill>
                <a:latin typeface="Inter"/>
                <a:ea typeface="Inter"/>
                <a:cs typeface="Inter"/>
                <a:sym typeface="Inter"/>
                <a:hlinkClick r:id="rId7">
                  <a:extLst>
                    <a:ext uri="{A12FA001-AC4F-418D-AE19-62706E023703}">
                      <ahyp:hlinkClr val="tx"/>
                    </a:ext>
                  </a:extLst>
                </a:hlinkClick>
              </a:rPr>
              <a:t>Image </a:t>
            </a:r>
            <a:r>
              <a:rPr lang="en" sz="1200">
                <a:solidFill>
                  <a:schemeClr val="dk1"/>
                </a:solidFill>
                <a:latin typeface="Inter"/>
                <a:ea typeface="Inter"/>
                <a:cs typeface="Inter"/>
                <a:sym typeface="Inter"/>
              </a:rPr>
              <a:t>is courtesy of wikimedia commons and is public domain</a:t>
            </a:r>
            <a:endParaRPr b="1" sz="1200">
              <a:solidFill>
                <a:schemeClr val="dk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